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16"/>
  </p:notesMasterIdLst>
  <p:sldIdLst>
    <p:sldId id="484" r:id="rId7"/>
    <p:sldId id="256" r:id="rId8"/>
    <p:sldId id="267" r:id="rId9"/>
    <p:sldId id="270" r:id="rId10"/>
    <p:sldId id="271" r:id="rId11"/>
    <p:sldId id="258" r:id="rId12"/>
    <p:sldId id="266" r:id="rId13"/>
    <p:sldId id="260" r:id="rId14"/>
    <p:sldId id="259" r:id="rId15"/>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C3B6B-9C12-A360-A8A8-6065FF96F908}" name="Maria Steger" initials="MS" userId="Maria Steger" providerId="None"/>
  <p188:author id="{03A5EBB5-EC80-03EA-568B-2E762A92DC03}" name="Rita Krebs" initials="RK" userId="S::rita.krebs@sensiMINT.eu::5019929b-e1b3-48a8-ab68-639ce35c85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CD"/>
    <a:srgbClr val="FFFFFF"/>
    <a:srgbClr val="FF9933"/>
    <a:srgbClr val="F49819"/>
    <a:srgbClr val="7ABCCD"/>
    <a:srgbClr val="88CADA"/>
    <a:srgbClr val="7DB2BA"/>
    <a:srgbClr val="3499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98040-20EE-4657-A0B3-0DFE9D8DC8F0}" v="1" dt="2023-11-27T17:11:21.68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81561" autoAdjust="0"/>
  </p:normalViewPr>
  <p:slideViewPr>
    <p:cSldViewPr snapToGrid="0">
      <p:cViewPr varScale="1">
        <p:scale>
          <a:sx n="108" d="100"/>
          <a:sy n="108" d="100"/>
        </p:scale>
        <p:origin x="3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Steger" userId="51a6a4c3-b2e6-443d-a3d5-b3509b4cf6d9" providerId="ADAL" clId="{48E98040-20EE-4657-A0B3-0DFE9D8DC8F0}"/>
    <pc:docChg chg="custSel addSld modSld sldOrd">
      <pc:chgData name="Maria Steger" userId="51a6a4c3-b2e6-443d-a3d5-b3509b4cf6d9" providerId="ADAL" clId="{48E98040-20EE-4657-A0B3-0DFE9D8DC8F0}" dt="2023-11-27T20:26:36.240" v="5" actId="20577"/>
      <pc:docMkLst>
        <pc:docMk/>
      </pc:docMkLst>
      <pc:sldChg chg="delSp mod">
        <pc:chgData name="Maria Steger" userId="51a6a4c3-b2e6-443d-a3d5-b3509b4cf6d9" providerId="ADAL" clId="{48E98040-20EE-4657-A0B3-0DFE9D8DC8F0}" dt="2023-11-27T17:11:38.171" v="4" actId="478"/>
        <pc:sldMkLst>
          <pc:docMk/>
          <pc:sldMk cId="2368073049" sldId="256"/>
        </pc:sldMkLst>
        <pc:picChg chg="del">
          <ac:chgData name="Maria Steger" userId="51a6a4c3-b2e6-443d-a3d5-b3509b4cf6d9" providerId="ADAL" clId="{48E98040-20EE-4657-A0B3-0DFE9D8DC8F0}" dt="2023-11-27T17:11:38.171" v="4" actId="478"/>
          <ac:picMkLst>
            <pc:docMk/>
            <pc:sldMk cId="2368073049" sldId="256"/>
            <ac:picMk id="5" creationId="{795366ED-0240-295E-9A2A-CE54249A570F}"/>
          </ac:picMkLst>
        </pc:picChg>
      </pc:sldChg>
      <pc:sldChg chg="modSp add mod ord">
        <pc:chgData name="Maria Steger" userId="51a6a4c3-b2e6-443d-a3d5-b3509b4cf6d9" providerId="ADAL" clId="{48E98040-20EE-4657-A0B3-0DFE9D8DC8F0}" dt="2023-11-27T20:26:36.240" v="5" actId="20577"/>
        <pc:sldMkLst>
          <pc:docMk/>
          <pc:sldMk cId="3003778954" sldId="484"/>
        </pc:sldMkLst>
        <pc:spChg chg="mod">
          <ac:chgData name="Maria Steger" userId="51a6a4c3-b2e6-443d-a3d5-b3509b4cf6d9" providerId="ADAL" clId="{48E98040-20EE-4657-A0B3-0DFE9D8DC8F0}" dt="2023-11-27T17:11:33.482" v="3"/>
          <ac:spMkLst>
            <pc:docMk/>
            <pc:sldMk cId="3003778954" sldId="484"/>
            <ac:spMk id="11" creationId="{FF7896D5-1631-10C4-6D5E-1F341F279BC6}"/>
          </ac:spMkLst>
        </pc:spChg>
        <pc:spChg chg="mod">
          <ac:chgData name="Maria Steger" userId="51a6a4c3-b2e6-443d-a3d5-b3509b4cf6d9" providerId="ADAL" clId="{48E98040-20EE-4657-A0B3-0DFE9D8DC8F0}" dt="2023-11-27T20:26:36.240" v="5" actId="20577"/>
          <ac:spMkLst>
            <pc:docMk/>
            <pc:sldMk cId="3003778954" sldId="484"/>
            <ac:spMk id="21" creationId="{74937DCF-D8E4-8994-C6A1-0B726AA034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D9618-2DD6-440F-BB07-7D7FEDE801EE}" type="datetimeFigureOut">
              <a:rPr lang="en-DE" smtClean="0"/>
              <a:t>11/27/2023</a:t>
            </a:fld>
            <a:endParaRPr lang="en-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16B80-95D4-46FD-9502-BDB77DF6903D}" type="slidenum">
              <a:rPr lang="en-DE" smtClean="0"/>
              <a:t>‹Nr.›</a:t>
            </a:fld>
            <a:endParaRPr lang="en-DE"/>
          </a:p>
        </p:txBody>
      </p:sp>
    </p:spTree>
    <p:extLst>
      <p:ext uri="{BB962C8B-B14F-4D97-AF65-F5344CB8AC3E}">
        <p14:creationId xmlns:p14="http://schemas.microsoft.com/office/powerpoint/2010/main" val="1831486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t>
            </a:r>
            <a:r>
              <a:rPr lang="de-DE" dirty="0" err="1"/>
              <a:t>ppt</a:t>
            </a:r>
            <a:r>
              <a:rPr lang="de-DE" dirty="0"/>
              <a:t>-Datei stellt einen alternative Durchführung zum Praktikum mit </a:t>
            </a:r>
            <a:r>
              <a:rPr lang="de-DE" dirty="0" err="1"/>
              <a:t>Schliffdestillen</a:t>
            </a:r>
            <a:r>
              <a:rPr lang="de-DE" dirty="0"/>
              <a:t> dar, die ohne Gasbrennereinsatz auskommt und den Fokus stärker aus das Bauen und Erfinden legt. Gleichzeitig wird hier digitale Messwerterfassung mit dem Smartphone / Tablet genutzt. </a:t>
            </a:r>
            <a:r>
              <a:rPr lang="de-DE" dirty="0" err="1"/>
              <a:t>Alernativ</a:t>
            </a:r>
            <a:r>
              <a:rPr lang="de-DE" dirty="0"/>
              <a:t> kann auch nur ein Stech-Thermometer mit Digitalanzeige genutzt werden. Die zum Bau der Apparatur verwendeten 10 </a:t>
            </a:r>
            <a:r>
              <a:rPr lang="de-DE" dirty="0" err="1"/>
              <a:t>mL-Ampullenflaschen</a:t>
            </a:r>
            <a:r>
              <a:rPr lang="de-DE" dirty="0"/>
              <a:t> sind im Gegensatz zu Rollrandgläsern aus hitzefestem Glas gefertigt. Eine mögliche Bezugsquelle für </a:t>
            </a:r>
            <a:r>
              <a:rPr lang="de-DE" dirty="0" err="1"/>
              <a:t>Ampullenflaschen</a:t>
            </a:r>
            <a:r>
              <a:rPr lang="de-DE" dirty="0"/>
              <a:t> in Deutschland ist die Firma </a:t>
            </a:r>
            <a:r>
              <a:rPr lang="de-DE" dirty="0" err="1"/>
              <a:t>Zscheile</a:t>
            </a:r>
            <a:r>
              <a:rPr lang="de-DE" dirty="0"/>
              <a:t> und Klinger in Hamburg (https://zscheile-klinger.de/). Vor der Durchführung des Praktikum empfiehlt es sich das Arbeitsblatt mit dem Infotext aus Variante 1a an die Lernenden zu verteilen und die Ankreuzaufgabe zum Leseverstehen bearbeiten zu lassen. Die Abbildung auf Folie 5 zum Bau einer Destillationsapparatur kann entweder als Arbeitsblatt verteilt, oder direkt als H5P Drag &amp; Drop-Übung gespielt werden.  </a:t>
            </a:r>
            <a:endParaRPr lang="en-DE" dirty="0"/>
          </a:p>
        </p:txBody>
      </p:sp>
      <p:sp>
        <p:nvSpPr>
          <p:cNvPr id="4" name="Foliennummernplatzhalter 3"/>
          <p:cNvSpPr>
            <a:spLocks noGrp="1"/>
          </p:cNvSpPr>
          <p:nvPr>
            <p:ph type="sldNum" sz="quarter" idx="5"/>
          </p:nvPr>
        </p:nvSpPr>
        <p:spPr/>
        <p:txBody>
          <a:bodyPr/>
          <a:lstStyle/>
          <a:p>
            <a:fld id="{3AD16B80-95D4-46FD-9502-BDB77DF6903D}" type="slidenum">
              <a:rPr lang="en-DE" smtClean="0"/>
              <a:t>2</a:t>
            </a:fld>
            <a:endParaRPr lang="en-DE"/>
          </a:p>
        </p:txBody>
      </p:sp>
    </p:spTree>
    <p:extLst>
      <p:ext uri="{BB962C8B-B14F-4D97-AF65-F5344CB8AC3E}">
        <p14:creationId xmlns:p14="http://schemas.microsoft.com/office/powerpoint/2010/main" val="180886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Das abgebildete Siedediagramm wurde mit eine digitalen wireless-Temperatursensor der Firma Pasco und der App Sparkvue aufgezeichnet. Dazu wurde die Standardeinstellung zur Aufzeichnung der Temperaturänderung über die Zeit verwendet.</a:t>
            </a:r>
            <a:endParaRPr lang="en-DE"/>
          </a:p>
        </p:txBody>
      </p:sp>
      <p:sp>
        <p:nvSpPr>
          <p:cNvPr id="4" name="Foliennummernplatzhalter 3"/>
          <p:cNvSpPr>
            <a:spLocks noGrp="1"/>
          </p:cNvSpPr>
          <p:nvPr>
            <p:ph type="sldNum" sz="quarter" idx="5"/>
          </p:nvPr>
        </p:nvSpPr>
        <p:spPr/>
        <p:txBody>
          <a:bodyPr/>
          <a:lstStyle/>
          <a:p>
            <a:fld id="{3AD16B80-95D4-46FD-9502-BDB77DF6903D}" type="slidenum">
              <a:rPr lang="en-DE" smtClean="0"/>
              <a:t>3</a:t>
            </a:fld>
            <a:endParaRPr lang="en-DE"/>
          </a:p>
        </p:txBody>
      </p:sp>
    </p:spTree>
    <p:extLst>
      <p:ext uri="{BB962C8B-B14F-4D97-AF65-F5344CB8AC3E}">
        <p14:creationId xmlns:p14="http://schemas.microsoft.com/office/powerpoint/2010/main" val="57572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Das abgebildete Siedediagramm wurde mit eine digitalen wireless-Temperatursensor der Firma Pasco und der App Sparkvue aufgezeichnet. Dazu wurde die Standardeinstellung zur Aufzeichnung der Temperaturänderung über die Zeit verwendet. Das Diagramm kann sowohl mündlich, als auch schriftlich beschrieben werden. Zum Einüben der Beschreibung von Diagrammen können auch die Formulierungshilfen aus der SensiMINT-Toolbox zur Diagrammbeschreibung verwendet werden. Die Deutung des Diagrammverlaufes wurde hier mit Hilfe von Sprechblasen realisiert.</a:t>
            </a:r>
            <a:endParaRPr lang="en-DE"/>
          </a:p>
        </p:txBody>
      </p:sp>
      <p:sp>
        <p:nvSpPr>
          <p:cNvPr id="4" name="Foliennummernplatzhalter 3"/>
          <p:cNvSpPr>
            <a:spLocks noGrp="1"/>
          </p:cNvSpPr>
          <p:nvPr>
            <p:ph type="sldNum" sz="quarter" idx="5"/>
          </p:nvPr>
        </p:nvSpPr>
        <p:spPr/>
        <p:txBody>
          <a:bodyPr/>
          <a:lstStyle/>
          <a:p>
            <a:fld id="{3AD16B80-95D4-46FD-9502-BDB77DF6903D}" type="slidenum">
              <a:rPr lang="en-DE" smtClean="0"/>
              <a:t>4</a:t>
            </a:fld>
            <a:endParaRPr lang="en-DE"/>
          </a:p>
        </p:txBody>
      </p:sp>
    </p:spTree>
    <p:extLst>
      <p:ext uri="{BB962C8B-B14F-4D97-AF65-F5344CB8AC3E}">
        <p14:creationId xmlns:p14="http://schemas.microsoft.com/office/powerpoint/2010/main" val="4257216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Das abgebildete Siedediagramm wurde mit eine digitalen wireless-Temperatursensor der Firma Pasco und der App Sparkvue aufgezeichnet. Dazu wurde die Standardeinstellung zur Aufzeichnung der Temperaturänderung über die Zeit verwendet. Das Diagramm kann sowohl mündlich, als auch schriftlich beschrieben werden. Zum Einüben der Beschreibung von Diagrammen können auch die Formulierungshilfen aus der SensiMINT-Toolbox zur Diagrammbeschreibung verwendet werden. Die Deutung des Diagrammverlaufes wurde hier mit Hilfe von Sprechblasen realisiert.</a:t>
            </a:r>
            <a:endParaRPr lang="en-DE"/>
          </a:p>
        </p:txBody>
      </p:sp>
      <p:sp>
        <p:nvSpPr>
          <p:cNvPr id="4" name="Foliennummernplatzhalter 3"/>
          <p:cNvSpPr>
            <a:spLocks noGrp="1"/>
          </p:cNvSpPr>
          <p:nvPr>
            <p:ph type="sldNum" sz="quarter" idx="5"/>
          </p:nvPr>
        </p:nvSpPr>
        <p:spPr/>
        <p:txBody>
          <a:bodyPr/>
          <a:lstStyle/>
          <a:p>
            <a:fld id="{3AD16B80-95D4-46FD-9502-BDB77DF6903D}" type="slidenum">
              <a:rPr lang="en-DE" smtClean="0"/>
              <a:t>5</a:t>
            </a:fld>
            <a:endParaRPr lang="en-DE"/>
          </a:p>
        </p:txBody>
      </p:sp>
    </p:spTree>
    <p:extLst>
      <p:ext uri="{BB962C8B-B14F-4D97-AF65-F5344CB8AC3E}">
        <p14:creationId xmlns:p14="http://schemas.microsoft.com/office/powerpoint/2010/main" val="426003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AC9AF-3D08-5109-B869-38AC0319D74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DE"/>
          </a:p>
        </p:txBody>
      </p:sp>
      <p:sp>
        <p:nvSpPr>
          <p:cNvPr id="3" name="Untertitel 2">
            <a:extLst>
              <a:ext uri="{FF2B5EF4-FFF2-40B4-BE49-F238E27FC236}">
                <a16:creationId xmlns:a16="http://schemas.microsoft.com/office/drawing/2014/main" id="{16D068C8-3A3D-E549-334A-F4E35853AB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DE"/>
          </a:p>
        </p:txBody>
      </p:sp>
      <p:sp>
        <p:nvSpPr>
          <p:cNvPr id="4" name="Datumsplatzhalter 3">
            <a:extLst>
              <a:ext uri="{FF2B5EF4-FFF2-40B4-BE49-F238E27FC236}">
                <a16:creationId xmlns:a16="http://schemas.microsoft.com/office/drawing/2014/main" id="{66B4C013-51BB-0512-20ED-E2AB3429695F}"/>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93640D88-D09B-511C-22EB-2A87261CDF3E}"/>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6E49E781-FF3A-4877-7CC0-0C4537339C43}"/>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12031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08D58-97FE-8081-3703-F1E25384B8BB}"/>
              </a:ext>
            </a:extLst>
          </p:cNvPr>
          <p:cNvSpPr>
            <a:spLocks noGrp="1"/>
          </p:cNvSpPr>
          <p:nvPr>
            <p:ph type="title"/>
          </p:nvPr>
        </p:nvSpPr>
        <p:spPr/>
        <p:txBody>
          <a:bodyPr/>
          <a:lstStyle/>
          <a:p>
            <a:r>
              <a:rPr lang="de-DE"/>
              <a:t>Mastertitelformat bearbeiten</a:t>
            </a:r>
            <a:endParaRPr lang="en-DE"/>
          </a:p>
        </p:txBody>
      </p:sp>
      <p:sp>
        <p:nvSpPr>
          <p:cNvPr id="3" name="Vertikaler Textplatzhalter 2">
            <a:extLst>
              <a:ext uri="{FF2B5EF4-FFF2-40B4-BE49-F238E27FC236}">
                <a16:creationId xmlns:a16="http://schemas.microsoft.com/office/drawing/2014/main" id="{7AC492A1-02B7-18DB-57B8-6E3FFF15A44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26718684-3990-F408-54E6-DE2B8331AEC5}"/>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8F9989B2-8622-83BF-0E5D-FA7059EFE8CB}"/>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78296884-8F7B-684F-6137-D13CC80BE890}"/>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54778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18637E0-2C71-1BDD-6C2C-D205BB2EC0D0}"/>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DE"/>
          </a:p>
        </p:txBody>
      </p:sp>
      <p:sp>
        <p:nvSpPr>
          <p:cNvPr id="3" name="Vertikaler Textplatzhalter 2">
            <a:extLst>
              <a:ext uri="{FF2B5EF4-FFF2-40B4-BE49-F238E27FC236}">
                <a16:creationId xmlns:a16="http://schemas.microsoft.com/office/drawing/2014/main" id="{E1113673-ECE3-0F1E-575B-8A818E41E44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1DBC8AE4-B17D-128A-E7C0-4EFEEF206911}"/>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8EA73B7A-93D8-9D93-7C34-F09354D9F08E}"/>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DD274C24-E88A-FC3D-B89E-8272833ECC4A}"/>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21006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12A34-8249-410F-8B18-4F240461082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978DA139-E526-4056-BE7B-5FB9E4DA9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3C2A7D8C-A992-4892-91CE-41DF99D8ABF0}"/>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D54D6DB5-970B-4F6F-86A2-021840A6607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453EB85-BD59-4D84-B74F-A98493CB470A}"/>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2103935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87D8C-4BBF-4BB7-8ABB-DBC14E96FEE9}"/>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BB51A421-1769-440F-A658-4CDA156CE8D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6F7B966-1723-4D69-9680-AC1122C7276A}"/>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583ED3B7-D25B-4378-B07D-E923778A0F0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4FC0C95-A3C5-45E1-837A-8D800A70B99B}"/>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1689725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19FB-F8C2-47F1-8397-578F1C12533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28EAA271-0BC2-4A94-970A-071279F99D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075662A-224D-4BF9-9E9E-69263FC89287}"/>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A0F82B9A-9719-460B-8496-B88D0773AC3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3A4C8B9-4980-4EBA-A4A9-D0B899601C2F}"/>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3292729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A6849-8D3E-42CB-B276-DF72022C6C22}"/>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54752E71-0C12-42B4-BDF3-4C06CC7636A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B5AE5645-CB64-4417-A052-CF6495ADECE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37DB6FBB-6CF0-4C20-A80F-D86B393539C0}"/>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6" name="Fußzeilenplatzhalter 5">
            <a:extLst>
              <a:ext uri="{FF2B5EF4-FFF2-40B4-BE49-F238E27FC236}">
                <a16:creationId xmlns:a16="http://schemas.microsoft.com/office/drawing/2014/main" id="{839B9967-5A06-4EC9-857D-C1D9521892FD}"/>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C5947A0D-7B04-4F9F-87B7-CE772DCE091D}"/>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3468527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19F38-AA10-4DD4-AE91-D6E7E55B63D4}"/>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CAB17534-7B03-4305-8A19-794AFFCB3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59E797F-A208-488E-A4A3-0760A137264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8B85D07A-45BC-401F-B666-7C9E7D23E4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BC4AFFE-64BA-4138-9A05-6DD146DE1DC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8C1FDBCF-9AFB-46C2-BC6B-2D46203DCA63}"/>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8" name="Fußzeilenplatzhalter 7">
            <a:extLst>
              <a:ext uri="{FF2B5EF4-FFF2-40B4-BE49-F238E27FC236}">
                <a16:creationId xmlns:a16="http://schemas.microsoft.com/office/drawing/2014/main" id="{CBA19DAE-C571-40B2-8B7F-2528F3135947}"/>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42ABEA2B-8A85-4FD9-8985-D26293A36A99}"/>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3832933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ED8FC-FA6E-49ED-89E8-BE2FB968D80D}"/>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1D413C8D-8D21-48BC-816A-724D2FBA7C1E}"/>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4" name="Fußzeilenplatzhalter 3">
            <a:extLst>
              <a:ext uri="{FF2B5EF4-FFF2-40B4-BE49-F238E27FC236}">
                <a16:creationId xmlns:a16="http://schemas.microsoft.com/office/drawing/2014/main" id="{E6574E9B-1207-4B39-B63D-6EC27104E490}"/>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6B8C5F1E-ADEC-481C-9112-3E1E33D1B0FC}"/>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1459487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0046340-26B2-4B66-8F67-2A993FA3EBDE}"/>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3" name="Fußzeilenplatzhalter 2">
            <a:extLst>
              <a:ext uri="{FF2B5EF4-FFF2-40B4-BE49-F238E27FC236}">
                <a16:creationId xmlns:a16="http://schemas.microsoft.com/office/drawing/2014/main" id="{21C3057A-A711-4965-89BD-429993D43DE2}"/>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4B2A5D6F-5244-45C9-A4F6-C1B57483AAAC}"/>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834994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879FD-99C6-41CA-94E0-17DBD5B6AC4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40790488-48B8-429F-8564-B3DC0076A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9D878EB-EA22-435F-B9D2-9C6A80AF4F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02B7237-5124-43C8-A051-6DDE897C0EA9}"/>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6" name="Fußzeilenplatzhalter 5">
            <a:extLst>
              <a:ext uri="{FF2B5EF4-FFF2-40B4-BE49-F238E27FC236}">
                <a16:creationId xmlns:a16="http://schemas.microsoft.com/office/drawing/2014/main" id="{BEB40674-6280-4095-9F8F-3995F36C10D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B34FADA1-D190-40F4-97A4-927BF9815A74}"/>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205928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9F0F6-49DB-8CA9-DCF8-54CECC316796}"/>
              </a:ext>
            </a:extLst>
          </p:cNvPr>
          <p:cNvSpPr>
            <a:spLocks noGrp="1"/>
          </p:cNvSpPr>
          <p:nvPr>
            <p:ph type="title"/>
          </p:nvPr>
        </p:nvSpPr>
        <p:spPr/>
        <p:txBody>
          <a:bodyPr/>
          <a:lstStyle/>
          <a:p>
            <a:r>
              <a:rPr lang="de-DE"/>
              <a:t>Mastertitelformat bearbeiten</a:t>
            </a:r>
            <a:endParaRPr lang="en-DE"/>
          </a:p>
        </p:txBody>
      </p:sp>
      <p:sp>
        <p:nvSpPr>
          <p:cNvPr id="3" name="Inhaltsplatzhalter 2">
            <a:extLst>
              <a:ext uri="{FF2B5EF4-FFF2-40B4-BE49-F238E27FC236}">
                <a16:creationId xmlns:a16="http://schemas.microsoft.com/office/drawing/2014/main" id="{6B20A597-5DB9-CD0E-A48C-35D8F0BE4B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DCBBA90F-ED8F-1737-F93B-C06FB5E187DA}"/>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A0D73004-9025-2105-AD61-678C0CA95562}"/>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F870EBF1-2124-431B-B1B7-1913E578EB8E}"/>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3707151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209BF-4BAB-4931-A59B-5AFDE594852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588EDDD8-D121-4131-AA74-0EB46F8A25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205EF623-4DEC-4258-B393-1D9F5BC4C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E46C689-8419-4DAB-BB19-CF5252D29C1D}"/>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6" name="Fußzeilenplatzhalter 5">
            <a:extLst>
              <a:ext uri="{FF2B5EF4-FFF2-40B4-BE49-F238E27FC236}">
                <a16:creationId xmlns:a16="http://schemas.microsoft.com/office/drawing/2014/main" id="{672573AF-747B-49A6-A359-15AC7E3B5101}"/>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E1BD525A-C661-40FF-B731-FBEC25B78676}"/>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1815079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22031-2373-42EF-A671-BB4DFE9281DB}"/>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0B9076FE-E34A-458C-82AE-622BB237BAC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FA40C2A-2B61-4B1D-84B6-E553424845D3}"/>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582CB0AC-2A9C-464D-A13A-03D07B049A14}"/>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18CEE16-30CA-4DA6-AA61-4446DFB6D4BC}"/>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2887069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AA85965-4808-4FEA-9573-2D657EC9EE4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E35C5F9E-2195-4AA5-A60E-D2A1C3A9FE1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47E7A72-8DF2-4D6E-B847-67D8063A4BCB}"/>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3D3A94C3-93BD-4194-81B0-8F88510294E4}"/>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1D81053-0561-4C21-BF27-43A12B6BB170}"/>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147630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3117D-B11D-DBE5-CED2-D1A77796794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DE"/>
          </a:p>
        </p:txBody>
      </p:sp>
      <p:sp>
        <p:nvSpPr>
          <p:cNvPr id="3" name="Textplatzhalter 2">
            <a:extLst>
              <a:ext uri="{FF2B5EF4-FFF2-40B4-BE49-F238E27FC236}">
                <a16:creationId xmlns:a16="http://schemas.microsoft.com/office/drawing/2014/main" id="{60D644DB-CF21-FC17-62B5-FB7AE8068F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7A40114-3F1B-5211-04E7-29ABCF3B94C9}"/>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05872A8D-580D-E13E-6A71-7704FB24BDF3}"/>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1B2C7DC0-644A-4157-E8A4-479C3BDC78A9}"/>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400586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5B2ADD-C352-83E7-E973-4A06B24ED33A}"/>
              </a:ext>
            </a:extLst>
          </p:cNvPr>
          <p:cNvSpPr>
            <a:spLocks noGrp="1"/>
          </p:cNvSpPr>
          <p:nvPr>
            <p:ph type="title"/>
          </p:nvPr>
        </p:nvSpPr>
        <p:spPr/>
        <p:txBody>
          <a:bodyPr/>
          <a:lstStyle/>
          <a:p>
            <a:r>
              <a:rPr lang="de-DE"/>
              <a:t>Mastertitelformat bearbeiten</a:t>
            </a:r>
            <a:endParaRPr lang="en-DE"/>
          </a:p>
        </p:txBody>
      </p:sp>
      <p:sp>
        <p:nvSpPr>
          <p:cNvPr id="3" name="Inhaltsplatzhalter 2">
            <a:extLst>
              <a:ext uri="{FF2B5EF4-FFF2-40B4-BE49-F238E27FC236}">
                <a16:creationId xmlns:a16="http://schemas.microsoft.com/office/drawing/2014/main" id="{9C16F1DD-D449-E71E-EDED-B0556A35C3C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Inhaltsplatzhalter 3">
            <a:extLst>
              <a:ext uri="{FF2B5EF4-FFF2-40B4-BE49-F238E27FC236}">
                <a16:creationId xmlns:a16="http://schemas.microsoft.com/office/drawing/2014/main" id="{76E55DC7-3433-E1F3-99DC-D1024769B94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Datumsplatzhalter 4">
            <a:extLst>
              <a:ext uri="{FF2B5EF4-FFF2-40B4-BE49-F238E27FC236}">
                <a16:creationId xmlns:a16="http://schemas.microsoft.com/office/drawing/2014/main" id="{737C1FBA-D631-FEC5-81BA-7681FDCB0F8D}"/>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6" name="Fußzeilenplatzhalter 5">
            <a:extLst>
              <a:ext uri="{FF2B5EF4-FFF2-40B4-BE49-F238E27FC236}">
                <a16:creationId xmlns:a16="http://schemas.microsoft.com/office/drawing/2014/main" id="{F131C570-958A-E422-4C9B-8B5C0E5F5222}"/>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EB7479F1-9BCA-3A92-4F3B-F548E3FA5E77}"/>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06553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42B921-FE6A-E7BE-2B85-BB0CAD69DC4D}"/>
              </a:ext>
            </a:extLst>
          </p:cNvPr>
          <p:cNvSpPr>
            <a:spLocks noGrp="1"/>
          </p:cNvSpPr>
          <p:nvPr>
            <p:ph type="title"/>
          </p:nvPr>
        </p:nvSpPr>
        <p:spPr>
          <a:xfrm>
            <a:off x="839788" y="365125"/>
            <a:ext cx="10515600" cy="1325563"/>
          </a:xfrm>
        </p:spPr>
        <p:txBody>
          <a:bodyPr/>
          <a:lstStyle/>
          <a:p>
            <a:r>
              <a:rPr lang="de-DE"/>
              <a:t>Mastertitelformat bearbeiten</a:t>
            </a:r>
            <a:endParaRPr lang="en-DE"/>
          </a:p>
        </p:txBody>
      </p:sp>
      <p:sp>
        <p:nvSpPr>
          <p:cNvPr id="3" name="Textplatzhalter 2">
            <a:extLst>
              <a:ext uri="{FF2B5EF4-FFF2-40B4-BE49-F238E27FC236}">
                <a16:creationId xmlns:a16="http://schemas.microsoft.com/office/drawing/2014/main" id="{0032364C-8782-E0A5-6185-F6D116DFB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25A18B2-956E-D56A-63E8-6DAE71645D2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Textplatzhalter 4">
            <a:extLst>
              <a:ext uri="{FF2B5EF4-FFF2-40B4-BE49-F238E27FC236}">
                <a16:creationId xmlns:a16="http://schemas.microsoft.com/office/drawing/2014/main" id="{235EB4D4-0381-C32D-55E7-405ABE1D06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1C79384-B12F-56EF-0BC4-C39B21D4538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7" name="Datumsplatzhalter 6">
            <a:extLst>
              <a:ext uri="{FF2B5EF4-FFF2-40B4-BE49-F238E27FC236}">
                <a16:creationId xmlns:a16="http://schemas.microsoft.com/office/drawing/2014/main" id="{BE2C8615-ACC7-AE00-AB06-7D57C418D841}"/>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8" name="Fußzeilenplatzhalter 7">
            <a:extLst>
              <a:ext uri="{FF2B5EF4-FFF2-40B4-BE49-F238E27FC236}">
                <a16:creationId xmlns:a16="http://schemas.microsoft.com/office/drawing/2014/main" id="{83C952BD-0678-C91C-706F-291B8625274B}"/>
              </a:ext>
            </a:extLst>
          </p:cNvPr>
          <p:cNvSpPr>
            <a:spLocks noGrp="1"/>
          </p:cNvSpPr>
          <p:nvPr>
            <p:ph type="ftr" sz="quarter" idx="11"/>
          </p:nvPr>
        </p:nvSpPr>
        <p:spPr/>
        <p:txBody>
          <a:bodyPr/>
          <a:lstStyle/>
          <a:p>
            <a:endParaRPr lang="en-DE"/>
          </a:p>
        </p:txBody>
      </p:sp>
      <p:sp>
        <p:nvSpPr>
          <p:cNvPr id="9" name="Foliennummernplatzhalter 8">
            <a:extLst>
              <a:ext uri="{FF2B5EF4-FFF2-40B4-BE49-F238E27FC236}">
                <a16:creationId xmlns:a16="http://schemas.microsoft.com/office/drawing/2014/main" id="{9AD61738-DC6C-2BE1-D18B-36F027621DA3}"/>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03489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953B3-C803-F993-3CDC-043228BE7402}"/>
              </a:ext>
            </a:extLst>
          </p:cNvPr>
          <p:cNvSpPr>
            <a:spLocks noGrp="1"/>
          </p:cNvSpPr>
          <p:nvPr>
            <p:ph type="title"/>
          </p:nvPr>
        </p:nvSpPr>
        <p:spPr/>
        <p:txBody>
          <a:bodyPr/>
          <a:lstStyle/>
          <a:p>
            <a:r>
              <a:rPr lang="de-DE"/>
              <a:t>Mastertitelformat bearbeiten</a:t>
            </a:r>
            <a:endParaRPr lang="en-DE"/>
          </a:p>
        </p:txBody>
      </p:sp>
      <p:sp>
        <p:nvSpPr>
          <p:cNvPr id="3" name="Datumsplatzhalter 2">
            <a:extLst>
              <a:ext uri="{FF2B5EF4-FFF2-40B4-BE49-F238E27FC236}">
                <a16:creationId xmlns:a16="http://schemas.microsoft.com/office/drawing/2014/main" id="{26FEE104-23C8-2581-C6BC-39F2ADD66864}"/>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4" name="Fußzeilenplatzhalter 3">
            <a:extLst>
              <a:ext uri="{FF2B5EF4-FFF2-40B4-BE49-F238E27FC236}">
                <a16:creationId xmlns:a16="http://schemas.microsoft.com/office/drawing/2014/main" id="{0ED8B9EB-1926-2737-DB98-42FB0D4C953D}"/>
              </a:ext>
            </a:extLst>
          </p:cNvPr>
          <p:cNvSpPr>
            <a:spLocks noGrp="1"/>
          </p:cNvSpPr>
          <p:nvPr>
            <p:ph type="ftr" sz="quarter" idx="11"/>
          </p:nvPr>
        </p:nvSpPr>
        <p:spPr/>
        <p:txBody>
          <a:bodyPr/>
          <a:lstStyle/>
          <a:p>
            <a:endParaRPr lang="en-DE"/>
          </a:p>
        </p:txBody>
      </p:sp>
      <p:sp>
        <p:nvSpPr>
          <p:cNvPr id="5" name="Foliennummernplatzhalter 4">
            <a:extLst>
              <a:ext uri="{FF2B5EF4-FFF2-40B4-BE49-F238E27FC236}">
                <a16:creationId xmlns:a16="http://schemas.microsoft.com/office/drawing/2014/main" id="{44F8699C-EFF0-0B72-36F7-2C40C2F77253}"/>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3844390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2B5930E-05A4-824C-9859-6214476695C6}"/>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3" name="Fußzeilenplatzhalter 2">
            <a:extLst>
              <a:ext uri="{FF2B5EF4-FFF2-40B4-BE49-F238E27FC236}">
                <a16:creationId xmlns:a16="http://schemas.microsoft.com/office/drawing/2014/main" id="{6D7D9260-D82D-4385-75D1-D9A4ADC426E4}"/>
              </a:ext>
            </a:extLst>
          </p:cNvPr>
          <p:cNvSpPr>
            <a:spLocks noGrp="1"/>
          </p:cNvSpPr>
          <p:nvPr>
            <p:ph type="ftr" sz="quarter" idx="11"/>
          </p:nvPr>
        </p:nvSpPr>
        <p:spPr/>
        <p:txBody>
          <a:bodyPr/>
          <a:lstStyle/>
          <a:p>
            <a:endParaRPr lang="en-DE"/>
          </a:p>
        </p:txBody>
      </p:sp>
      <p:sp>
        <p:nvSpPr>
          <p:cNvPr id="4" name="Foliennummernplatzhalter 3">
            <a:extLst>
              <a:ext uri="{FF2B5EF4-FFF2-40B4-BE49-F238E27FC236}">
                <a16:creationId xmlns:a16="http://schemas.microsoft.com/office/drawing/2014/main" id="{79D1B372-0A8B-3F68-24C2-6D82252E1510}"/>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16486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9D479-5E46-CE2F-ED01-1F86B03889C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Inhaltsplatzhalter 2">
            <a:extLst>
              <a:ext uri="{FF2B5EF4-FFF2-40B4-BE49-F238E27FC236}">
                <a16:creationId xmlns:a16="http://schemas.microsoft.com/office/drawing/2014/main" id="{699E799C-1C09-86C3-FFD0-28EFF57907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Textplatzhalter 3">
            <a:extLst>
              <a:ext uri="{FF2B5EF4-FFF2-40B4-BE49-F238E27FC236}">
                <a16:creationId xmlns:a16="http://schemas.microsoft.com/office/drawing/2014/main" id="{AE6B9B45-0A47-C31C-8427-9F5A151EC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B8EF9D1-22C6-19F7-523D-58BB698C9C3D}"/>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6" name="Fußzeilenplatzhalter 5">
            <a:extLst>
              <a:ext uri="{FF2B5EF4-FFF2-40B4-BE49-F238E27FC236}">
                <a16:creationId xmlns:a16="http://schemas.microsoft.com/office/drawing/2014/main" id="{468696D3-B715-6410-C65D-F7A9EE4D4BC7}"/>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231BAD7B-8DB5-70BA-B0F3-E23B6C36994E}"/>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163114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F092E-C35F-36B8-DD13-A2B92281B39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Bildplatzhalter 2">
            <a:extLst>
              <a:ext uri="{FF2B5EF4-FFF2-40B4-BE49-F238E27FC236}">
                <a16:creationId xmlns:a16="http://schemas.microsoft.com/office/drawing/2014/main" id="{818F003C-B14A-B461-D2F4-1118FD588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platzhalter 3">
            <a:extLst>
              <a:ext uri="{FF2B5EF4-FFF2-40B4-BE49-F238E27FC236}">
                <a16:creationId xmlns:a16="http://schemas.microsoft.com/office/drawing/2014/main" id="{E7AA93C7-C016-2F26-D471-7E69AA254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0930058-2D46-FC90-92E8-1A3D542D97A1}"/>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6" name="Fußzeilenplatzhalter 5">
            <a:extLst>
              <a:ext uri="{FF2B5EF4-FFF2-40B4-BE49-F238E27FC236}">
                <a16:creationId xmlns:a16="http://schemas.microsoft.com/office/drawing/2014/main" id="{00E1A1FB-20BE-2C15-C685-B5749E46A3D4}"/>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B30644AB-6F2E-E58D-6C38-63EF2CE676FD}"/>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3684628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3CA3AB9-A800-69B3-639D-3E46453391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DE"/>
          </a:p>
        </p:txBody>
      </p:sp>
      <p:sp>
        <p:nvSpPr>
          <p:cNvPr id="3" name="Textplatzhalter 2">
            <a:extLst>
              <a:ext uri="{FF2B5EF4-FFF2-40B4-BE49-F238E27FC236}">
                <a16:creationId xmlns:a16="http://schemas.microsoft.com/office/drawing/2014/main" id="{7C8F0682-8886-1F76-F4D6-785C55E19E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2496286F-8B05-4D9C-C74A-F8E9E46DF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B2E88195-295B-59B5-5C58-94C702F33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Foliennummernplatzhalter 5">
            <a:extLst>
              <a:ext uri="{FF2B5EF4-FFF2-40B4-BE49-F238E27FC236}">
                <a16:creationId xmlns:a16="http://schemas.microsoft.com/office/drawing/2014/main" id="{A6ACEF45-13CE-2697-995B-4C9DFBF5FF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19B0B-F7F0-414C-A8AA-6DF34363AB34}" type="slidenum">
              <a:rPr lang="en-DE" smtClean="0"/>
              <a:t>‹Nr.›</a:t>
            </a:fld>
            <a:endParaRPr lang="en-DE"/>
          </a:p>
        </p:txBody>
      </p:sp>
    </p:spTree>
    <p:extLst>
      <p:ext uri="{BB962C8B-B14F-4D97-AF65-F5344CB8AC3E}">
        <p14:creationId xmlns:p14="http://schemas.microsoft.com/office/powerpoint/2010/main" val="2708638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75907B2-5ED8-4DA7-8709-BA02C9B873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7FD585EE-451D-415E-BF29-75C31A668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314F32EC-DFEA-46DE-AF32-3384BA7E45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8962CA5F-A762-4A15-8DDD-5C5F7AC2A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B6B63659-163B-4201-9B8E-098DF99AA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7ACF4-E3F0-4D68-9EF0-878E33E8A0A4}" type="slidenum">
              <a:rPr lang="de-AT" smtClean="0"/>
              <a:t>‹Nr.›</a:t>
            </a:fld>
            <a:endParaRPr lang="de-AT"/>
          </a:p>
        </p:txBody>
      </p:sp>
    </p:spTree>
    <p:extLst>
      <p:ext uri="{BB962C8B-B14F-4D97-AF65-F5344CB8AC3E}">
        <p14:creationId xmlns:p14="http://schemas.microsoft.com/office/powerpoint/2010/main" val="3835464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creativecommons.org/licenses/by-sa/4.0/legalcode.de"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196A8836-FE86-7868-5BD4-A224B08D8EBE}"/>
              </a:ext>
            </a:extLst>
          </p:cNvPr>
          <p:cNvSpPr/>
          <p:nvPr/>
        </p:nvSpPr>
        <p:spPr>
          <a:xfrm>
            <a:off x="0" y="0"/>
            <a:ext cx="7907867" cy="1517650"/>
          </a:xfrm>
          <a:prstGeom prst="rect">
            <a:avLst/>
          </a:prstGeom>
          <a:solidFill>
            <a:srgbClr val="0099CC"/>
          </a:solidFill>
          <a:ln w="5715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6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Weindestillation Low-</a:t>
            </a:r>
            <a:r>
              <a:rPr kumimoji="0" lang="de-AT" sz="3600" b="0" i="0" u="none" strike="noStrike" kern="1200" cap="none" spc="0" normalizeH="0" baseline="0" noProof="0" dirty="0" err="1">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Cost</a:t>
            </a:r>
            <a:endParaRPr kumimoji="0" lang="de-DE" sz="3600" b="0" i="0" u="none" strike="noStrike" kern="1200" cap="none" spc="0" normalizeH="0" baseline="0" noProof="0" dirty="0">
              <a:ln>
                <a:noFill/>
              </a:ln>
              <a:solidFill>
                <a:prstClr val="white"/>
              </a:solidFill>
              <a:effectLst/>
              <a:uLnTx/>
              <a:uFillTx/>
              <a:latin typeface="Heebo Light" panose="00000400000000000000" pitchFamily="2" charset="-79"/>
              <a:ea typeface="+mn-ea"/>
              <a:cs typeface="Heebo Light" panose="00000400000000000000" pitchFamily="2" charset="-79"/>
            </a:endParaRPr>
          </a:p>
        </p:txBody>
      </p:sp>
      <p:pic>
        <p:nvPicPr>
          <p:cNvPr id="7" name="Grafik 6" descr="Ein Bild, das Logo, Schrift, Grafiken, Symbol enthält.&#10;&#10;Automatisch generierte Beschreibung">
            <a:extLst>
              <a:ext uri="{FF2B5EF4-FFF2-40B4-BE49-F238E27FC236}">
                <a16:creationId xmlns:a16="http://schemas.microsoft.com/office/drawing/2014/main" id="{76BCC29A-A477-5801-F4A1-100F9D99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860" y="38433"/>
            <a:ext cx="3197722" cy="2526061"/>
          </a:xfrm>
          <a:prstGeom prst="rect">
            <a:avLst/>
          </a:prstGeom>
        </p:spPr>
      </p:pic>
      <p:sp>
        <p:nvSpPr>
          <p:cNvPr id="11" name="Rechteck 10">
            <a:extLst>
              <a:ext uri="{FF2B5EF4-FFF2-40B4-BE49-F238E27FC236}">
                <a16:creationId xmlns:a16="http://schemas.microsoft.com/office/drawing/2014/main" id="{FF7896D5-1631-10C4-6D5E-1F341F279BC6}"/>
              </a:ext>
            </a:extLst>
          </p:cNvPr>
          <p:cNvSpPr/>
          <p:nvPr/>
        </p:nvSpPr>
        <p:spPr>
          <a:xfrm>
            <a:off x="0" y="1517650"/>
            <a:ext cx="7907867" cy="1218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Siedediagramme einer Rotweindestillation deuten</a:t>
            </a:r>
          </a:p>
        </p:txBody>
      </p:sp>
      <p:sp>
        <p:nvSpPr>
          <p:cNvPr id="12" name="Rechteck 11">
            <a:extLst>
              <a:ext uri="{FF2B5EF4-FFF2-40B4-BE49-F238E27FC236}">
                <a16:creationId xmlns:a16="http://schemas.microsoft.com/office/drawing/2014/main" id="{EB8ACEA1-7C5C-5B16-904F-50921DBFAE65}"/>
              </a:ext>
            </a:extLst>
          </p:cNvPr>
          <p:cNvSpPr/>
          <p:nvPr/>
        </p:nvSpPr>
        <p:spPr>
          <a:xfrm>
            <a:off x="0" y="2735791"/>
            <a:ext cx="7907867" cy="138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Waltraud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Habelitz-Tkotz</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Anja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Lembens</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Anita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Früchtl</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Stefan Dolder, </a:t>
            </a:r>
            <a:b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b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Daniel Müller, Adrian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Mettauer</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Philipp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Baschinger</a:t>
            </a:r>
            <a:endPar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endParaRP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Inspiriert vom gesamten sensiMINT-Team</a:t>
            </a:r>
          </a:p>
        </p:txBody>
      </p:sp>
      <p:sp>
        <p:nvSpPr>
          <p:cNvPr id="13" name="Rechteck 12">
            <a:extLst>
              <a:ext uri="{FF2B5EF4-FFF2-40B4-BE49-F238E27FC236}">
                <a16:creationId xmlns:a16="http://schemas.microsoft.com/office/drawing/2014/main" id="{A94A7523-4DB7-750A-812D-25BC563C3532}"/>
              </a:ext>
            </a:extLst>
          </p:cNvPr>
          <p:cNvSpPr/>
          <p:nvPr/>
        </p:nvSpPr>
        <p:spPr>
          <a:xfrm>
            <a:off x="0" y="4252383"/>
            <a:ext cx="12192002" cy="1386417"/>
          </a:xfrm>
          <a:prstGeom prst="rect">
            <a:avLst/>
          </a:prstGeom>
          <a:solidFill>
            <a:srgbClr val="0099CC"/>
          </a:solidFill>
          <a:ln w="5715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Erasmus+-Projekt 2020-1-AT01-KA201-078144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Sprachsensibler Biologie- und Chemie-Unterricht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 Kontext und Materialien interdisziplinär reflektiert </a:t>
            </a:r>
          </a:p>
        </p:txBody>
      </p:sp>
      <p:pic>
        <p:nvPicPr>
          <p:cNvPr id="18" name="Grafik 17" descr="Ein Bild, das Text, Schrift, Electric Blue (Farbe), Majorelle Blue enthält.&#10;&#10;Automatisch generierte Beschreibung">
            <a:extLst>
              <a:ext uri="{FF2B5EF4-FFF2-40B4-BE49-F238E27FC236}">
                <a16:creationId xmlns:a16="http://schemas.microsoft.com/office/drawing/2014/main" id="{5A1F5446-846D-177B-82D2-7DF52769B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5717" y="5899430"/>
            <a:ext cx="3114566" cy="652351"/>
          </a:xfrm>
          <a:prstGeom prst="rect">
            <a:avLst/>
          </a:prstGeom>
          <a:noFill/>
          <a:ln>
            <a:noFill/>
          </a:ln>
        </p:spPr>
      </p:pic>
      <p:pic>
        <p:nvPicPr>
          <p:cNvPr id="19" name="Grafik 18" descr="Ein Bild, das Schrift, Text, Grafiken, Logo enthält.&#10;&#10;Automatisch generierte Beschreibung">
            <a:extLst>
              <a:ext uri="{FF2B5EF4-FFF2-40B4-BE49-F238E27FC236}">
                <a16:creationId xmlns:a16="http://schemas.microsoft.com/office/drawing/2014/main" id="{B3B803C5-1A66-82D5-C6EB-C7CABAE6D4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328025" y="5974306"/>
            <a:ext cx="3408257" cy="502545"/>
          </a:xfrm>
          <a:prstGeom prst="rect">
            <a:avLst/>
          </a:prstGeom>
          <a:noFill/>
          <a:ln>
            <a:noFill/>
          </a:ln>
        </p:spPr>
      </p:pic>
      <p:sp>
        <p:nvSpPr>
          <p:cNvPr id="21" name="Textfeld 20">
            <a:extLst>
              <a:ext uri="{FF2B5EF4-FFF2-40B4-BE49-F238E27FC236}">
                <a16:creationId xmlns:a16="http://schemas.microsoft.com/office/drawing/2014/main" id="{74937DCF-D8E4-8994-C6A1-0B726AA0347A}"/>
              </a:ext>
            </a:extLst>
          </p:cNvPr>
          <p:cNvSpPr txBox="1"/>
          <p:nvPr/>
        </p:nvSpPr>
        <p:spPr>
          <a:xfrm>
            <a:off x="3870587" y="5794692"/>
            <a:ext cx="4157134"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Die Unterstützung der Europäischen Kommission für die Erstellung dieser Veröffentlichung stellt keine Billigung des Inhalts dar.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Der Inhalt gibt ausschließlich die Ansichten der </a:t>
            </a:r>
            <a:r>
              <a:rPr kumimoji="0" lang="de-AT" sz="1000" b="0" i="0" u="none" strike="noStrike" kern="1200" cap="none" spc="0" normalizeH="0" baseline="0" noProof="0" dirty="0" err="1">
                <a:ln>
                  <a:noFill/>
                </a:ln>
                <a:solidFill>
                  <a:prstClr val="black"/>
                </a:solidFill>
                <a:effectLst/>
                <a:uLnTx/>
                <a:uFillTx/>
                <a:latin typeface="Heebo Light" panose="00000400000000000000" pitchFamily="2" charset="-79"/>
                <a:ea typeface="Calibri" panose="020F0502020204030204" pitchFamily="34" charset="0"/>
                <a:cs typeface="+mn-cs"/>
              </a:rPr>
              <a:t>Verfasser:innen</a:t>
            </a:r>
            <a:r>
              <a:rPr kumimoji="0" lang="de-AT" sz="1000" b="0" i="0" u="none" strike="noStrike" kern="1200" cap="none" spc="0" normalizeH="0" baseline="0" noProof="0">
                <a:ln>
                  <a:noFill/>
                </a:ln>
                <a:solidFill>
                  <a:prstClr val="black"/>
                </a:solidFill>
                <a:effectLst/>
                <a:uLnTx/>
                <a:uFillTx/>
                <a:latin typeface="Heebo Light" panose="00000400000000000000" pitchFamily="2" charset="-79"/>
                <a:ea typeface="Calibri" panose="020F0502020204030204" pitchFamily="34" charset="0"/>
                <a:cs typeface="+mn-cs"/>
              </a:rPr>
              <a:t> wieder</a:t>
            </a: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 </a:t>
            </a:r>
            <a:b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b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Die Europäische Kommission kann nicht für eine etwaige Verwendung der darin enthaltenen Informationen haftbar gemacht werden.</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Grafik 21" descr="Icon CC BY SA">
            <a:hlinkClick r:id="rId5"/>
            <a:extLst>
              <a:ext uri="{FF2B5EF4-FFF2-40B4-BE49-F238E27FC236}">
                <a16:creationId xmlns:a16="http://schemas.microsoft.com/office/drawing/2014/main" id="{D706A3F2-0785-F337-7EF7-1FBEBAD1E05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0860" y="2986568"/>
            <a:ext cx="1219835" cy="427990"/>
          </a:xfrm>
          <a:prstGeom prst="rect">
            <a:avLst/>
          </a:prstGeom>
          <a:noFill/>
          <a:ln>
            <a:noFill/>
          </a:ln>
        </p:spPr>
      </p:pic>
      <p:sp>
        <p:nvSpPr>
          <p:cNvPr id="24" name="Textfeld 23">
            <a:extLst>
              <a:ext uri="{FF2B5EF4-FFF2-40B4-BE49-F238E27FC236}">
                <a16:creationId xmlns:a16="http://schemas.microsoft.com/office/drawing/2014/main" id="{A0B667FC-E6D9-9C58-EE62-98F625EBBD0E}"/>
              </a:ext>
            </a:extLst>
          </p:cNvPr>
          <p:cNvSpPr txBox="1"/>
          <p:nvPr/>
        </p:nvSpPr>
        <p:spPr>
          <a:xfrm>
            <a:off x="9933726" y="2954888"/>
            <a:ext cx="13507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0" i="0" u="sng" strike="noStrike" kern="1200" cap="none" spc="0" normalizeH="0" baseline="0" noProof="0" dirty="0">
                <a:ln>
                  <a:noFill/>
                </a:ln>
                <a:solidFill>
                  <a:srgbClr val="0000FF"/>
                </a:solidFill>
                <a:effectLst/>
                <a:uLnTx/>
                <a:uFillTx/>
                <a:latin typeface="Heebo Light" panose="00000400000000000000" pitchFamily="2" charset="-79"/>
                <a:ea typeface="Calibri" panose="020F0502020204030204" pitchFamily="34" charset="0"/>
                <a:cs typeface="Heebo Light" panose="00000400000000000000" pitchFamily="2" charset="-79"/>
                <a:hlinkClick r:id="rId5"/>
              </a:rPr>
              <a:t>CC BY-SA 4.0 </a:t>
            </a:r>
            <a:br>
              <a:rPr kumimoji="0" lang="de-AT" sz="1400" b="0" i="0" u="sng" strike="noStrike" kern="1200" cap="none" spc="0" normalizeH="0" baseline="0" noProof="0" dirty="0">
                <a:ln>
                  <a:noFill/>
                </a:ln>
                <a:solidFill>
                  <a:srgbClr val="0000FF"/>
                </a:solidFill>
                <a:effectLst/>
                <a:uLnTx/>
                <a:uFillTx/>
                <a:latin typeface="Heebo Light" panose="00000400000000000000" pitchFamily="2" charset="-79"/>
                <a:ea typeface="Calibri" panose="020F0502020204030204" pitchFamily="34" charset="0"/>
                <a:cs typeface="Heebo Light" panose="00000400000000000000" pitchFamily="2" charset="-79"/>
                <a:hlinkClick r:id="rId5"/>
              </a:rPr>
            </a:br>
            <a:r>
              <a:rPr kumimoji="0" lang="de-AT" sz="1400" b="0" i="0" u="sng" strike="noStrike" kern="1200" cap="none" spc="0" normalizeH="0" baseline="0" noProof="0" dirty="0">
                <a:ln>
                  <a:noFill/>
                </a:ln>
                <a:solidFill>
                  <a:srgbClr val="0000FF"/>
                </a:solidFill>
                <a:effectLst/>
                <a:uLnTx/>
                <a:uFillTx/>
                <a:latin typeface="Heebo Light" panose="00000400000000000000" pitchFamily="2" charset="-79"/>
                <a:ea typeface="Calibri" panose="020F0502020204030204" pitchFamily="34" charset="0"/>
                <a:cs typeface="Heebo Light" panose="00000400000000000000" pitchFamily="2" charset="-79"/>
                <a:hlinkClick r:id="rId5"/>
              </a:rPr>
              <a:t>Lizenzvertrag</a:t>
            </a:r>
            <a:endParaRPr kumimoji="0" lang="de-DE" sz="14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endParaRPr>
          </a:p>
        </p:txBody>
      </p:sp>
      <p:sp>
        <p:nvSpPr>
          <p:cNvPr id="28" name="Textfeld 27">
            <a:extLst>
              <a:ext uri="{FF2B5EF4-FFF2-40B4-BE49-F238E27FC236}">
                <a16:creationId xmlns:a16="http://schemas.microsoft.com/office/drawing/2014/main" id="{6EA47F78-49FB-6055-594D-62A74F732FB0}"/>
              </a:ext>
            </a:extLst>
          </p:cNvPr>
          <p:cNvSpPr txBox="1"/>
          <p:nvPr/>
        </p:nvSpPr>
        <p:spPr>
          <a:xfrm>
            <a:off x="7907867" y="3602638"/>
            <a:ext cx="4046406" cy="461665"/>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Die Texte und Graphiken in diesem Unterrichtsstundenkonzept stehen </a:t>
            </a:r>
            <a:br>
              <a:rPr kumimoji="0" lang="de-AT" sz="1000" b="0"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b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soweit </a:t>
            </a:r>
            <a:r>
              <a:rPr kumimoji="0" lang="de-AT" sz="1000" b="1" i="0" u="none" strike="noStrike" kern="1200" cap="none" spc="0" normalizeH="0" baseline="0" noProof="0" dirty="0" err="1">
                <a:ln>
                  <a:noFill/>
                </a:ln>
                <a:solidFill>
                  <a:srgbClr val="000000"/>
                </a:solidFill>
                <a:effectLst/>
                <a:uLnTx/>
                <a:uFillTx/>
                <a:latin typeface="Heebo Light" panose="00000400000000000000" pitchFamily="2" charset="-79"/>
                <a:ea typeface="Calibri" panose="020F0502020204030204" pitchFamily="34" charset="0"/>
                <a:cs typeface="+mn-cs"/>
              </a:rPr>
              <a:t>kein:e</a:t>
            </a: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a:t>
            </a:r>
            <a:r>
              <a:rPr kumimoji="0" lang="de-AT" sz="1000" b="1" i="0" u="none" strike="noStrike" kern="1200" cap="none" spc="0" normalizeH="0" baseline="0" noProof="0" dirty="0" err="1">
                <a:ln>
                  <a:noFill/>
                </a:ln>
                <a:solidFill>
                  <a:srgbClr val="000000"/>
                </a:solidFill>
                <a:effectLst/>
                <a:uLnTx/>
                <a:uFillTx/>
                <a:latin typeface="Heebo Light" panose="00000400000000000000" pitchFamily="2" charset="-79"/>
                <a:ea typeface="Calibri" panose="020F0502020204030204" pitchFamily="34" charset="0"/>
                <a:cs typeface="+mn-cs"/>
              </a:rPr>
              <a:t>andere:r</a:t>
            </a: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a:t>
            </a:r>
            <a:r>
              <a:rPr kumimoji="0" lang="de-AT" sz="1000" b="1" i="0" u="none" strike="noStrike" kern="1200" cap="none" spc="0" normalizeH="0" baseline="0" noProof="0" dirty="0" err="1">
                <a:ln>
                  <a:noFill/>
                </a:ln>
                <a:solidFill>
                  <a:srgbClr val="000000"/>
                </a:solidFill>
                <a:effectLst/>
                <a:uLnTx/>
                <a:uFillTx/>
                <a:latin typeface="Heebo Light" panose="00000400000000000000" pitchFamily="2" charset="-79"/>
                <a:ea typeface="Calibri" panose="020F0502020204030204" pitchFamily="34" charset="0"/>
                <a:cs typeface="+mn-cs"/>
              </a:rPr>
              <a:t>Urheber:in</a:t>
            </a: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zitiert oder mit © angegeben ist – </a:t>
            </a:r>
            <a:b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br>
            <a:r>
              <a:rPr kumimoji="0" lang="de-AT" sz="1000" b="0"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unter Creative Commons Lizenz CC BY-SA 4.0 International.</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7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744F1-7E61-F1A8-AE8E-583E47FF1428}"/>
              </a:ext>
            </a:extLst>
          </p:cNvPr>
          <p:cNvSpPr>
            <a:spLocks noGrp="1"/>
          </p:cNvSpPr>
          <p:nvPr>
            <p:ph type="ctrTitle"/>
          </p:nvPr>
        </p:nvSpPr>
        <p:spPr>
          <a:xfrm>
            <a:off x="584200" y="3692786"/>
            <a:ext cx="7644007" cy="2387600"/>
          </a:xfrm>
        </p:spPr>
        <p:txBody>
          <a:bodyPr>
            <a:normAutofit fontScale="90000"/>
          </a:bodyPr>
          <a:lstStyle/>
          <a:p>
            <a:pPr algn="l"/>
            <a:r>
              <a:rPr lang="de-DE"/>
              <a:t>Bau und Erprobung </a:t>
            </a:r>
            <a:br>
              <a:rPr lang="de-DE"/>
            </a:br>
            <a:r>
              <a:rPr lang="de-DE"/>
              <a:t>einer Low-</a:t>
            </a:r>
            <a:r>
              <a:rPr lang="de-DE" err="1"/>
              <a:t>Cost</a:t>
            </a:r>
            <a:r>
              <a:rPr lang="de-DE"/>
              <a:t>-Destillationsapparatur</a:t>
            </a:r>
            <a:endParaRPr lang="en-DE"/>
          </a:p>
        </p:txBody>
      </p:sp>
      <p:pic>
        <p:nvPicPr>
          <p:cNvPr id="3" name="Grafik 2">
            <a:extLst>
              <a:ext uri="{FF2B5EF4-FFF2-40B4-BE49-F238E27FC236}">
                <a16:creationId xmlns:a16="http://schemas.microsoft.com/office/drawing/2014/main" id="{93676429-AB70-534C-3A64-2E043A198D16}"/>
              </a:ext>
            </a:extLst>
          </p:cNvPr>
          <p:cNvPicPr>
            <a:picLocks noChangeAspect="1"/>
          </p:cNvPicPr>
          <p:nvPr/>
        </p:nvPicPr>
        <p:blipFill>
          <a:blip r:embed="rId3"/>
          <a:stretch>
            <a:fillRect/>
          </a:stretch>
        </p:blipFill>
        <p:spPr>
          <a:xfrm rot="20768455">
            <a:off x="545035" y="1564366"/>
            <a:ext cx="1115665" cy="999831"/>
          </a:xfrm>
          <a:prstGeom prst="rect">
            <a:avLst/>
          </a:prstGeom>
        </p:spPr>
      </p:pic>
      <p:sp>
        <p:nvSpPr>
          <p:cNvPr id="4" name="Textfeld 3">
            <a:extLst>
              <a:ext uri="{FF2B5EF4-FFF2-40B4-BE49-F238E27FC236}">
                <a16:creationId xmlns:a16="http://schemas.microsoft.com/office/drawing/2014/main" id="{D6D113E3-DD45-8171-6546-A2D7268375D1}"/>
              </a:ext>
            </a:extLst>
          </p:cNvPr>
          <p:cNvSpPr txBox="1"/>
          <p:nvPr/>
        </p:nvSpPr>
        <p:spPr>
          <a:xfrm>
            <a:off x="1913913" y="1809472"/>
            <a:ext cx="9918700" cy="646331"/>
          </a:xfrm>
          <a:prstGeom prst="rect">
            <a:avLst/>
          </a:prstGeom>
          <a:noFill/>
        </p:spPr>
        <p:txBody>
          <a:bodyPr wrap="square" rtlCol="0">
            <a:spAutoFit/>
          </a:bodyPr>
          <a:lstStyle/>
          <a:p>
            <a:r>
              <a:rPr lang="de-DE" sz="3600" b="1">
                <a:solidFill>
                  <a:srgbClr val="349937"/>
                </a:solidFill>
              </a:rPr>
              <a:t>Wie lässt sich Trinkalkohol aus Wein gewinnen?</a:t>
            </a:r>
            <a:endParaRPr lang="en-DE" sz="3600" b="1">
              <a:solidFill>
                <a:srgbClr val="349937"/>
              </a:solidFill>
            </a:endParaRPr>
          </a:p>
        </p:txBody>
      </p:sp>
      <p:sp>
        <p:nvSpPr>
          <p:cNvPr id="6" name="Textfeld 5">
            <a:extLst>
              <a:ext uri="{FF2B5EF4-FFF2-40B4-BE49-F238E27FC236}">
                <a16:creationId xmlns:a16="http://schemas.microsoft.com/office/drawing/2014/main" id="{F09DE407-6956-2938-22B2-E85C4763EB6B}"/>
              </a:ext>
            </a:extLst>
          </p:cNvPr>
          <p:cNvSpPr txBox="1"/>
          <p:nvPr/>
        </p:nvSpPr>
        <p:spPr>
          <a:xfrm>
            <a:off x="584200" y="702579"/>
            <a:ext cx="6096000" cy="523220"/>
          </a:xfrm>
          <a:prstGeom prst="rect">
            <a:avLst/>
          </a:prstGeom>
          <a:noFill/>
        </p:spPr>
        <p:txBody>
          <a:bodyPr wrap="square">
            <a:spAutoFit/>
          </a:bodyPr>
          <a:lstStyle/>
          <a:p>
            <a:r>
              <a:rPr lang="de-DE" sz="2800" b="1"/>
              <a:t>Praktikum  Cola, Fanta &amp; Wein – Teil 1b</a:t>
            </a:r>
            <a:endParaRPr lang="en-DE" sz="2800" b="1"/>
          </a:p>
        </p:txBody>
      </p:sp>
    </p:spTree>
    <p:extLst>
      <p:ext uri="{BB962C8B-B14F-4D97-AF65-F5344CB8AC3E}">
        <p14:creationId xmlns:p14="http://schemas.microsoft.com/office/powerpoint/2010/main" val="236807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4DDFF2-4082-37C7-BA36-7B60F98315FD}"/>
              </a:ext>
            </a:extLst>
          </p:cNvPr>
          <p:cNvPicPr>
            <a:picLocks noChangeAspect="1"/>
          </p:cNvPicPr>
          <p:nvPr/>
        </p:nvPicPr>
        <p:blipFill>
          <a:blip r:embed="rId3"/>
          <a:stretch>
            <a:fillRect/>
          </a:stretch>
        </p:blipFill>
        <p:spPr>
          <a:xfrm>
            <a:off x="4177728" y="432486"/>
            <a:ext cx="7578262" cy="6314303"/>
          </a:xfrm>
          <a:prstGeom prst="rect">
            <a:avLst/>
          </a:prstGeom>
        </p:spPr>
      </p:pic>
      <p:sp>
        <p:nvSpPr>
          <p:cNvPr id="5" name="Textfeld 4">
            <a:extLst>
              <a:ext uri="{FF2B5EF4-FFF2-40B4-BE49-F238E27FC236}">
                <a16:creationId xmlns:a16="http://schemas.microsoft.com/office/drawing/2014/main" id="{D1195A1B-3666-85DF-119C-A690D1AE992E}"/>
              </a:ext>
            </a:extLst>
          </p:cNvPr>
          <p:cNvSpPr txBox="1"/>
          <p:nvPr/>
        </p:nvSpPr>
        <p:spPr>
          <a:xfrm>
            <a:off x="304800" y="4438465"/>
            <a:ext cx="3721768" cy="2308324"/>
          </a:xfrm>
          <a:prstGeom prst="rect">
            <a:avLst/>
          </a:prstGeom>
          <a:noFill/>
        </p:spPr>
        <p:txBody>
          <a:bodyPr wrap="square">
            <a:spAutoFit/>
          </a:bodyPr>
          <a:lstStyle/>
          <a:p>
            <a:r>
              <a:rPr lang="de-DE" sz="2400" b="1">
                <a:solidFill>
                  <a:srgbClr val="0070C0"/>
                </a:solidFill>
              </a:rPr>
              <a:t>Wenn du kein eigenes Diagramm hast, dann</a:t>
            </a:r>
          </a:p>
          <a:p>
            <a:pPr marL="285750" indent="-285750">
              <a:buFont typeface="Arial" panose="020B0604020202020204" pitchFamily="34" charset="0"/>
              <a:buChar char="•"/>
            </a:pPr>
            <a:r>
              <a:rPr lang="de-DE" sz="2400" b="1">
                <a:solidFill>
                  <a:srgbClr val="0070C0"/>
                </a:solidFill>
              </a:rPr>
              <a:t>beschreibe den abgebildeten Diagrammverlauf</a:t>
            </a:r>
          </a:p>
          <a:p>
            <a:pPr marL="285750" indent="-285750">
              <a:buFont typeface="Arial" panose="020B0604020202020204" pitchFamily="34" charset="0"/>
              <a:buChar char="•"/>
            </a:pPr>
            <a:r>
              <a:rPr lang="de-DE" sz="2400" b="1">
                <a:solidFill>
                  <a:srgbClr val="0070C0"/>
                </a:solidFill>
              </a:rPr>
              <a:t>deute ihn anschließend.</a:t>
            </a:r>
            <a:endParaRPr lang="en-DE" sz="2400" b="1">
              <a:solidFill>
                <a:srgbClr val="0070C0"/>
              </a:solidFill>
            </a:endParaRPr>
          </a:p>
        </p:txBody>
      </p:sp>
      <p:sp>
        <p:nvSpPr>
          <p:cNvPr id="6" name="Textfeld 5">
            <a:extLst>
              <a:ext uri="{FF2B5EF4-FFF2-40B4-BE49-F238E27FC236}">
                <a16:creationId xmlns:a16="http://schemas.microsoft.com/office/drawing/2014/main" id="{FA45DE45-3563-4E8D-A0C3-46A236E7DC97}"/>
              </a:ext>
            </a:extLst>
          </p:cNvPr>
          <p:cNvSpPr txBox="1"/>
          <p:nvPr/>
        </p:nvSpPr>
        <p:spPr>
          <a:xfrm>
            <a:off x="304800" y="432486"/>
            <a:ext cx="3593432" cy="1938992"/>
          </a:xfrm>
          <a:prstGeom prst="rect">
            <a:avLst/>
          </a:prstGeom>
          <a:noFill/>
        </p:spPr>
        <p:txBody>
          <a:bodyPr wrap="square" rtlCol="0">
            <a:spAutoFit/>
          </a:bodyPr>
          <a:lstStyle/>
          <a:p>
            <a:r>
              <a:rPr lang="de-DE" sz="2400"/>
              <a:t>Beispielhaftes Diagramm der Temperaturänderung bei der Destillation von Rotwein in einer Low-Cost-Apparatur.</a:t>
            </a:r>
            <a:endParaRPr lang="en-DE" sz="2400"/>
          </a:p>
        </p:txBody>
      </p:sp>
      <p:pic>
        <p:nvPicPr>
          <p:cNvPr id="2" name="Grafik 1">
            <a:extLst>
              <a:ext uri="{FF2B5EF4-FFF2-40B4-BE49-F238E27FC236}">
                <a16:creationId xmlns:a16="http://schemas.microsoft.com/office/drawing/2014/main" id="{22FB77B8-A409-C9F9-B92B-256D27666E08}"/>
              </a:ext>
            </a:extLst>
          </p:cNvPr>
          <p:cNvPicPr>
            <a:picLocks noChangeAspect="1"/>
          </p:cNvPicPr>
          <p:nvPr/>
        </p:nvPicPr>
        <p:blipFill>
          <a:blip r:embed="rId4"/>
          <a:stretch>
            <a:fillRect/>
          </a:stretch>
        </p:blipFill>
        <p:spPr>
          <a:xfrm>
            <a:off x="304800" y="2438585"/>
            <a:ext cx="1329043" cy="1243692"/>
          </a:xfrm>
          <a:prstGeom prst="rect">
            <a:avLst/>
          </a:prstGeom>
        </p:spPr>
      </p:pic>
      <p:sp>
        <p:nvSpPr>
          <p:cNvPr id="4" name="Sprechblase: rechteckig 3">
            <a:extLst>
              <a:ext uri="{FF2B5EF4-FFF2-40B4-BE49-F238E27FC236}">
                <a16:creationId xmlns:a16="http://schemas.microsoft.com/office/drawing/2014/main" id="{55A38829-11C4-BE77-D621-0B2F4954F33E}"/>
              </a:ext>
            </a:extLst>
          </p:cNvPr>
          <p:cNvSpPr/>
          <p:nvPr/>
        </p:nvSpPr>
        <p:spPr>
          <a:xfrm>
            <a:off x="1697439" y="3503349"/>
            <a:ext cx="2264389" cy="612648"/>
          </a:xfrm>
          <a:prstGeom prst="wedgeRectCallout">
            <a:avLst>
              <a:gd name="adj1" fmla="val -57188"/>
              <a:gd name="adj2" fmla="val -96081"/>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solidFill>
                  <a:srgbClr val="FF9933"/>
                </a:solidFill>
              </a:rPr>
              <a:t>Wie sieht dein Siedediagramm aus? </a:t>
            </a:r>
            <a:endParaRPr lang="en-DE" sz="1800" b="1">
              <a:solidFill>
                <a:srgbClr val="FF9933"/>
              </a:solidFill>
            </a:endParaRPr>
          </a:p>
        </p:txBody>
      </p:sp>
    </p:spTree>
    <p:extLst>
      <p:ext uri="{BB962C8B-B14F-4D97-AF65-F5344CB8AC3E}">
        <p14:creationId xmlns:p14="http://schemas.microsoft.com/office/powerpoint/2010/main" val="261520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4DDFF2-4082-37C7-BA36-7B60F98315FD}"/>
              </a:ext>
            </a:extLst>
          </p:cNvPr>
          <p:cNvPicPr>
            <a:picLocks noChangeAspect="1"/>
          </p:cNvPicPr>
          <p:nvPr/>
        </p:nvPicPr>
        <p:blipFill>
          <a:blip r:embed="rId3"/>
          <a:stretch>
            <a:fillRect/>
          </a:stretch>
        </p:blipFill>
        <p:spPr>
          <a:xfrm>
            <a:off x="4177728" y="432486"/>
            <a:ext cx="7578262" cy="6314303"/>
          </a:xfrm>
          <a:prstGeom prst="rect">
            <a:avLst/>
          </a:prstGeom>
        </p:spPr>
      </p:pic>
      <p:pic>
        <p:nvPicPr>
          <p:cNvPr id="2" name="Grafik 1">
            <a:extLst>
              <a:ext uri="{FF2B5EF4-FFF2-40B4-BE49-F238E27FC236}">
                <a16:creationId xmlns:a16="http://schemas.microsoft.com/office/drawing/2014/main" id="{22FB77B8-A409-C9F9-B92B-256D27666E08}"/>
              </a:ext>
            </a:extLst>
          </p:cNvPr>
          <p:cNvPicPr>
            <a:picLocks noChangeAspect="1"/>
          </p:cNvPicPr>
          <p:nvPr/>
        </p:nvPicPr>
        <p:blipFill>
          <a:blip r:embed="rId4"/>
          <a:stretch>
            <a:fillRect/>
          </a:stretch>
        </p:blipFill>
        <p:spPr>
          <a:xfrm>
            <a:off x="190500" y="228785"/>
            <a:ext cx="1329043" cy="1243692"/>
          </a:xfrm>
          <a:prstGeom prst="rect">
            <a:avLst/>
          </a:prstGeom>
        </p:spPr>
      </p:pic>
      <p:sp>
        <p:nvSpPr>
          <p:cNvPr id="4" name="Sprechblase: rechteckig 3">
            <a:extLst>
              <a:ext uri="{FF2B5EF4-FFF2-40B4-BE49-F238E27FC236}">
                <a16:creationId xmlns:a16="http://schemas.microsoft.com/office/drawing/2014/main" id="{55A38829-11C4-BE77-D621-0B2F4954F33E}"/>
              </a:ext>
            </a:extLst>
          </p:cNvPr>
          <p:cNvSpPr/>
          <p:nvPr/>
        </p:nvSpPr>
        <p:spPr>
          <a:xfrm>
            <a:off x="1670703" y="432486"/>
            <a:ext cx="2264389" cy="612648"/>
          </a:xfrm>
          <a:prstGeom prst="wedgeRectCallout">
            <a:avLst>
              <a:gd name="adj1" fmla="val -58871"/>
              <a:gd name="adj2" fmla="val 14823"/>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solidFill>
                  <a:srgbClr val="FF9933"/>
                </a:solidFill>
              </a:rPr>
              <a:t>Lösungsvorschlag</a:t>
            </a:r>
            <a:endParaRPr lang="en-DE" sz="1800" b="1">
              <a:solidFill>
                <a:srgbClr val="FF9933"/>
              </a:solidFill>
            </a:endParaRPr>
          </a:p>
        </p:txBody>
      </p:sp>
      <p:sp>
        <p:nvSpPr>
          <p:cNvPr id="7" name="Sprechblase: rechteckig mit abgerundeten Ecken 6">
            <a:extLst>
              <a:ext uri="{FF2B5EF4-FFF2-40B4-BE49-F238E27FC236}">
                <a16:creationId xmlns:a16="http://schemas.microsoft.com/office/drawing/2014/main" id="{2230A924-D22C-59C5-235F-96148D23B482}"/>
              </a:ext>
            </a:extLst>
          </p:cNvPr>
          <p:cNvSpPr/>
          <p:nvPr/>
        </p:nvSpPr>
        <p:spPr>
          <a:xfrm>
            <a:off x="5802087" y="5490647"/>
            <a:ext cx="2690621" cy="420659"/>
          </a:xfrm>
          <a:prstGeom prst="wedgeRoundRectCallout">
            <a:avLst>
              <a:gd name="adj1" fmla="val -75379"/>
              <a:gd name="adj2" fmla="val 56945"/>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beginnt zu steigen</a:t>
            </a:r>
            <a:endParaRPr lang="en-DE">
              <a:solidFill>
                <a:srgbClr val="F49819"/>
              </a:solidFill>
            </a:endParaRPr>
          </a:p>
        </p:txBody>
      </p:sp>
      <p:sp>
        <p:nvSpPr>
          <p:cNvPr id="8" name="Sprechblase: rechteckig mit abgerundeten Ecken 7">
            <a:extLst>
              <a:ext uri="{FF2B5EF4-FFF2-40B4-BE49-F238E27FC236}">
                <a16:creationId xmlns:a16="http://schemas.microsoft.com/office/drawing/2014/main" id="{D34DC0C9-D167-5C5F-3B58-AF015ECCD293}"/>
              </a:ext>
            </a:extLst>
          </p:cNvPr>
          <p:cNvSpPr/>
          <p:nvPr/>
        </p:nvSpPr>
        <p:spPr>
          <a:xfrm>
            <a:off x="4222178" y="4210050"/>
            <a:ext cx="1353122" cy="612648"/>
          </a:xfrm>
          <a:prstGeom prst="wedgeRoundRectCallout">
            <a:avLst>
              <a:gd name="adj1" fmla="val 995"/>
              <a:gd name="adj2" fmla="val 237306"/>
              <a:gd name="adj3" fmla="val 16667"/>
            </a:avLst>
          </a:prstGeom>
          <a:solidFill>
            <a:srgbClr val="FFFFFF"/>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F49819"/>
                </a:solidFill>
              </a:rPr>
              <a:t>Raum-temperatur</a:t>
            </a:r>
            <a:endParaRPr lang="en-DE">
              <a:solidFill>
                <a:srgbClr val="F49819"/>
              </a:solidFill>
            </a:endParaRPr>
          </a:p>
        </p:txBody>
      </p:sp>
      <p:sp>
        <p:nvSpPr>
          <p:cNvPr id="9" name="Sprechblase: rechteckig mit abgerundeten Ecken 8">
            <a:extLst>
              <a:ext uri="{FF2B5EF4-FFF2-40B4-BE49-F238E27FC236}">
                <a16:creationId xmlns:a16="http://schemas.microsoft.com/office/drawing/2014/main" id="{F99ED322-6C0A-CABD-5F2B-9BA9E44BB046}"/>
              </a:ext>
            </a:extLst>
          </p:cNvPr>
          <p:cNvSpPr/>
          <p:nvPr/>
        </p:nvSpPr>
        <p:spPr>
          <a:xfrm>
            <a:off x="6173606" y="2688914"/>
            <a:ext cx="896068" cy="341418"/>
          </a:xfrm>
          <a:prstGeom prst="wedgeRoundRectCallout">
            <a:avLst>
              <a:gd name="adj1" fmla="val -70560"/>
              <a:gd name="adj2" fmla="val -194546"/>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78 °C</a:t>
            </a:r>
            <a:endParaRPr lang="en-DE">
              <a:solidFill>
                <a:srgbClr val="F49819"/>
              </a:solidFill>
            </a:endParaRPr>
          </a:p>
        </p:txBody>
      </p:sp>
      <p:cxnSp>
        <p:nvCxnSpPr>
          <p:cNvPr id="11" name="Gerader Verbinder 10">
            <a:extLst>
              <a:ext uri="{FF2B5EF4-FFF2-40B4-BE49-F238E27FC236}">
                <a16:creationId xmlns:a16="http://schemas.microsoft.com/office/drawing/2014/main" id="{DB065813-8074-0308-DC09-1ECA7C4E8906}"/>
              </a:ext>
            </a:extLst>
          </p:cNvPr>
          <p:cNvCxnSpPr/>
          <p:nvPr/>
        </p:nvCxnSpPr>
        <p:spPr>
          <a:xfrm>
            <a:off x="4898739" y="2159000"/>
            <a:ext cx="1070261"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13" name="Sprechblase: rechteckig mit abgerundeten Ecken 12">
            <a:extLst>
              <a:ext uri="{FF2B5EF4-FFF2-40B4-BE49-F238E27FC236}">
                <a16:creationId xmlns:a16="http://schemas.microsoft.com/office/drawing/2014/main" id="{923B50B1-7F96-299A-C209-158A65003E74}"/>
              </a:ext>
            </a:extLst>
          </p:cNvPr>
          <p:cNvSpPr/>
          <p:nvPr/>
        </p:nvSpPr>
        <p:spPr>
          <a:xfrm>
            <a:off x="5277539" y="1316719"/>
            <a:ext cx="1792135" cy="408118"/>
          </a:xfrm>
          <a:prstGeom prst="wedgeRoundRectCallout">
            <a:avLst>
              <a:gd name="adj1" fmla="val 30041"/>
              <a:gd name="adj2" fmla="val 118160"/>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flacht ab</a:t>
            </a:r>
            <a:endParaRPr lang="en-DE">
              <a:solidFill>
                <a:srgbClr val="F49819"/>
              </a:solidFill>
            </a:endParaRPr>
          </a:p>
        </p:txBody>
      </p:sp>
      <p:sp>
        <p:nvSpPr>
          <p:cNvPr id="14" name="Sprechblase: rechteckig mit abgerundeten Ecken 13">
            <a:extLst>
              <a:ext uri="{FF2B5EF4-FFF2-40B4-BE49-F238E27FC236}">
                <a16:creationId xmlns:a16="http://schemas.microsoft.com/office/drawing/2014/main" id="{4F71B76D-563B-1B9A-59B2-F968B29ABA06}"/>
              </a:ext>
            </a:extLst>
          </p:cNvPr>
          <p:cNvSpPr/>
          <p:nvPr/>
        </p:nvSpPr>
        <p:spPr>
          <a:xfrm>
            <a:off x="9622971" y="1266654"/>
            <a:ext cx="1566060" cy="349936"/>
          </a:xfrm>
          <a:prstGeom prst="wedgeRoundRectCallout">
            <a:avLst>
              <a:gd name="adj1" fmla="val 11706"/>
              <a:gd name="adj2" fmla="val -158684"/>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Plateau</a:t>
            </a:r>
            <a:endParaRPr lang="en-DE">
              <a:solidFill>
                <a:srgbClr val="F49819"/>
              </a:solidFill>
            </a:endParaRPr>
          </a:p>
        </p:txBody>
      </p:sp>
      <p:sp>
        <p:nvSpPr>
          <p:cNvPr id="16" name="Textfeld 15">
            <a:extLst>
              <a:ext uri="{FF2B5EF4-FFF2-40B4-BE49-F238E27FC236}">
                <a16:creationId xmlns:a16="http://schemas.microsoft.com/office/drawing/2014/main" id="{A8FFAEC4-BA5E-F18C-7BFC-46812EF07279}"/>
              </a:ext>
            </a:extLst>
          </p:cNvPr>
          <p:cNvSpPr txBox="1"/>
          <p:nvPr/>
        </p:nvSpPr>
        <p:spPr>
          <a:xfrm>
            <a:off x="245742" y="1441622"/>
            <a:ext cx="3720863" cy="5062924"/>
          </a:xfrm>
          <a:prstGeom prst="rect">
            <a:avLst/>
          </a:prstGeom>
          <a:noFill/>
        </p:spPr>
        <p:txBody>
          <a:bodyPr wrap="square" rtlCol="0">
            <a:spAutoFit/>
          </a:bodyPr>
          <a:lstStyle/>
          <a:p>
            <a:r>
              <a:rPr lang="de-DE" sz="1700" b="1" u="sng" dirty="0">
                <a:solidFill>
                  <a:srgbClr val="0099CD"/>
                </a:solidFill>
              </a:rPr>
              <a:t>Beschreibung:</a:t>
            </a:r>
            <a:r>
              <a:rPr lang="de-DE" sz="1700" dirty="0">
                <a:solidFill>
                  <a:srgbClr val="0099CD"/>
                </a:solidFill>
              </a:rPr>
              <a:t> </a:t>
            </a:r>
            <a:br>
              <a:rPr lang="de-DE" sz="1700" dirty="0">
                <a:solidFill>
                  <a:srgbClr val="0099CD"/>
                </a:solidFill>
              </a:rPr>
            </a:br>
            <a:r>
              <a:rPr lang="de-DE" sz="1700" dirty="0">
                <a:solidFill>
                  <a:srgbClr val="0099CD"/>
                </a:solidFill>
              </a:rPr>
              <a:t>Bei dem dargestellten Diagramm handelt es sich um ein Siedediagramm für die Destillation von Rotwein. Es zeigt die Veränderung der Siedetemperatur (y-Achse) im Laufe der Zeit (x-Achse). Zu Beginn der Destillation beträgt die Temperatur 26 °C. Nach etwa 1 Minute beginnt die Kurve zu steigen. Sie steigt steil an und nach 400 Sekunden sind 78 °C erreicht. Danach flacht die Kurve deutlich ab und liegt nach 1100 Sekunden bei 83 °C. Im Anschluss steigt die Kurve wieder etwas steiler an und erreicht nach 1900 Sekunden bei ca. 97 °C ein Plateau. In diesem Bereich treten kleine Unregelmäßigkeiten auf. Nach 2550 Sekunden fällt die Kurve steil ab.</a:t>
            </a:r>
            <a:endParaRPr lang="en-DE" sz="1700">
              <a:solidFill>
                <a:srgbClr val="0099CD"/>
              </a:solidFill>
            </a:endParaRPr>
          </a:p>
        </p:txBody>
      </p:sp>
      <p:cxnSp>
        <p:nvCxnSpPr>
          <p:cNvPr id="17" name="Gerader Verbinder 16">
            <a:extLst>
              <a:ext uri="{FF2B5EF4-FFF2-40B4-BE49-F238E27FC236}">
                <a16:creationId xmlns:a16="http://schemas.microsoft.com/office/drawing/2014/main" id="{4E603AD8-3FDD-D90F-31E6-DFC928AF41E5}"/>
              </a:ext>
            </a:extLst>
          </p:cNvPr>
          <p:cNvCxnSpPr>
            <a:cxnSpLocks/>
          </p:cNvCxnSpPr>
          <p:nvPr/>
        </p:nvCxnSpPr>
        <p:spPr>
          <a:xfrm flipV="1">
            <a:off x="4898739" y="770560"/>
            <a:ext cx="5629561" cy="10834"/>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5" name="Sprechblase: rechteckig mit abgerundeten Ecken 12">
            <a:extLst>
              <a:ext uri="{FF2B5EF4-FFF2-40B4-BE49-F238E27FC236}">
                <a16:creationId xmlns:a16="http://schemas.microsoft.com/office/drawing/2014/main" id="{4FA471AA-155D-4F91-5513-F775F7A08BE2}"/>
              </a:ext>
            </a:extLst>
          </p:cNvPr>
          <p:cNvSpPr/>
          <p:nvPr/>
        </p:nvSpPr>
        <p:spPr>
          <a:xfrm>
            <a:off x="6313715" y="302697"/>
            <a:ext cx="2452476" cy="371475"/>
          </a:xfrm>
          <a:prstGeom prst="wedgeRoundRectCallout">
            <a:avLst>
              <a:gd name="adj1" fmla="val 47209"/>
              <a:gd name="adj2" fmla="val 168204"/>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F49819"/>
                </a:solidFill>
              </a:rPr>
              <a:t>Unregelmäßigkeit</a:t>
            </a:r>
            <a:endParaRPr lang="en-DE">
              <a:solidFill>
                <a:srgbClr val="F49819"/>
              </a:solidFill>
            </a:endParaRPr>
          </a:p>
        </p:txBody>
      </p:sp>
      <p:sp>
        <p:nvSpPr>
          <p:cNvPr id="20" name="Sprechblase: rechteckig mit abgerundeten Ecken 6">
            <a:extLst>
              <a:ext uri="{FF2B5EF4-FFF2-40B4-BE49-F238E27FC236}">
                <a16:creationId xmlns:a16="http://schemas.microsoft.com/office/drawing/2014/main" id="{BB1E60C7-43C8-E65A-D0B2-6F8FFCA8C9DF}"/>
              </a:ext>
            </a:extLst>
          </p:cNvPr>
          <p:cNvSpPr/>
          <p:nvPr/>
        </p:nvSpPr>
        <p:spPr>
          <a:xfrm>
            <a:off x="6331907" y="3900678"/>
            <a:ext cx="2416091" cy="406422"/>
          </a:xfrm>
          <a:prstGeom prst="wedgeRoundRectCallout">
            <a:avLst>
              <a:gd name="adj1" fmla="val -75567"/>
              <a:gd name="adj2" fmla="val 20716"/>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steigt steil an</a:t>
            </a:r>
            <a:endParaRPr lang="en-DE">
              <a:solidFill>
                <a:srgbClr val="F49819"/>
              </a:solidFill>
            </a:endParaRPr>
          </a:p>
        </p:txBody>
      </p:sp>
      <p:sp>
        <p:nvSpPr>
          <p:cNvPr id="21" name="Sprechblase: rechteckig mit abgerundeten Ecken 12">
            <a:extLst>
              <a:ext uri="{FF2B5EF4-FFF2-40B4-BE49-F238E27FC236}">
                <a16:creationId xmlns:a16="http://schemas.microsoft.com/office/drawing/2014/main" id="{8651AAA7-441B-57AE-A5E8-6762711D41DA}"/>
              </a:ext>
            </a:extLst>
          </p:cNvPr>
          <p:cNvSpPr/>
          <p:nvPr/>
        </p:nvSpPr>
        <p:spPr>
          <a:xfrm>
            <a:off x="8492708" y="1797176"/>
            <a:ext cx="1794292" cy="588155"/>
          </a:xfrm>
          <a:prstGeom prst="wedgeRoundRectCallout">
            <a:avLst>
              <a:gd name="adj1" fmla="val -98124"/>
              <a:gd name="adj2" fmla="val -57882"/>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steigt wieder steiler an</a:t>
            </a:r>
            <a:endParaRPr lang="en-DE">
              <a:solidFill>
                <a:srgbClr val="F49819"/>
              </a:solidFill>
            </a:endParaRPr>
          </a:p>
        </p:txBody>
      </p:sp>
      <p:sp>
        <p:nvSpPr>
          <p:cNvPr id="22" name="Sprechblase: rechteckig mit abgerundeten Ecken 8">
            <a:extLst>
              <a:ext uri="{FF2B5EF4-FFF2-40B4-BE49-F238E27FC236}">
                <a16:creationId xmlns:a16="http://schemas.microsoft.com/office/drawing/2014/main" id="{C97079AC-4E52-0117-4370-5159D27CB630}"/>
              </a:ext>
            </a:extLst>
          </p:cNvPr>
          <p:cNvSpPr/>
          <p:nvPr/>
        </p:nvSpPr>
        <p:spPr>
          <a:xfrm>
            <a:off x="8969828" y="3102356"/>
            <a:ext cx="1999379" cy="341418"/>
          </a:xfrm>
          <a:prstGeom prst="wedgeRoundRectCallout">
            <a:avLst>
              <a:gd name="adj1" fmla="val 64853"/>
              <a:gd name="adj2" fmla="val -213676"/>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fällt steil ab</a:t>
            </a:r>
            <a:endParaRPr lang="en-DE">
              <a:solidFill>
                <a:srgbClr val="F49819"/>
              </a:solidFill>
            </a:endParaRPr>
          </a:p>
        </p:txBody>
      </p:sp>
    </p:spTree>
    <p:extLst>
      <p:ext uri="{BB962C8B-B14F-4D97-AF65-F5344CB8AC3E}">
        <p14:creationId xmlns:p14="http://schemas.microsoft.com/office/powerpoint/2010/main" val="113104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P spid="16" grpId="0"/>
      <p:bldP spid="5"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4DDFF2-4082-37C7-BA36-7B60F98315FD}"/>
              </a:ext>
            </a:extLst>
          </p:cNvPr>
          <p:cNvPicPr>
            <a:picLocks noChangeAspect="1"/>
          </p:cNvPicPr>
          <p:nvPr/>
        </p:nvPicPr>
        <p:blipFill>
          <a:blip r:embed="rId3"/>
          <a:stretch>
            <a:fillRect/>
          </a:stretch>
        </p:blipFill>
        <p:spPr>
          <a:xfrm>
            <a:off x="4177728" y="432486"/>
            <a:ext cx="7578262" cy="6314303"/>
          </a:xfrm>
          <a:prstGeom prst="rect">
            <a:avLst/>
          </a:prstGeom>
        </p:spPr>
      </p:pic>
      <p:pic>
        <p:nvPicPr>
          <p:cNvPr id="2" name="Grafik 1">
            <a:extLst>
              <a:ext uri="{FF2B5EF4-FFF2-40B4-BE49-F238E27FC236}">
                <a16:creationId xmlns:a16="http://schemas.microsoft.com/office/drawing/2014/main" id="{22FB77B8-A409-C9F9-B92B-256D27666E08}"/>
              </a:ext>
            </a:extLst>
          </p:cNvPr>
          <p:cNvPicPr>
            <a:picLocks noChangeAspect="1"/>
          </p:cNvPicPr>
          <p:nvPr/>
        </p:nvPicPr>
        <p:blipFill>
          <a:blip r:embed="rId4"/>
          <a:stretch>
            <a:fillRect/>
          </a:stretch>
        </p:blipFill>
        <p:spPr>
          <a:xfrm>
            <a:off x="190500" y="228785"/>
            <a:ext cx="1329043" cy="1243692"/>
          </a:xfrm>
          <a:prstGeom prst="rect">
            <a:avLst/>
          </a:prstGeom>
        </p:spPr>
      </p:pic>
      <p:sp>
        <p:nvSpPr>
          <p:cNvPr id="4" name="Sprechblase: rechteckig 3">
            <a:extLst>
              <a:ext uri="{FF2B5EF4-FFF2-40B4-BE49-F238E27FC236}">
                <a16:creationId xmlns:a16="http://schemas.microsoft.com/office/drawing/2014/main" id="{55A38829-11C4-BE77-D621-0B2F4954F33E}"/>
              </a:ext>
            </a:extLst>
          </p:cNvPr>
          <p:cNvSpPr/>
          <p:nvPr/>
        </p:nvSpPr>
        <p:spPr>
          <a:xfrm>
            <a:off x="1670703" y="432486"/>
            <a:ext cx="2264389" cy="612648"/>
          </a:xfrm>
          <a:prstGeom prst="wedgeRectCallout">
            <a:avLst>
              <a:gd name="adj1" fmla="val -58871"/>
              <a:gd name="adj2" fmla="val 14823"/>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solidFill>
                  <a:srgbClr val="FF9933"/>
                </a:solidFill>
              </a:rPr>
              <a:t>Lösungsvorschlag</a:t>
            </a:r>
            <a:endParaRPr lang="en-DE" sz="1800" b="1">
              <a:solidFill>
                <a:srgbClr val="FF9933"/>
              </a:solidFill>
            </a:endParaRPr>
          </a:p>
        </p:txBody>
      </p:sp>
      <p:sp>
        <p:nvSpPr>
          <p:cNvPr id="7" name="Sprechblase: rechteckig mit abgerundeten Ecken 6">
            <a:extLst>
              <a:ext uri="{FF2B5EF4-FFF2-40B4-BE49-F238E27FC236}">
                <a16:creationId xmlns:a16="http://schemas.microsoft.com/office/drawing/2014/main" id="{2230A924-D22C-59C5-235F-96148D23B482}"/>
              </a:ext>
            </a:extLst>
          </p:cNvPr>
          <p:cNvSpPr/>
          <p:nvPr/>
        </p:nvSpPr>
        <p:spPr>
          <a:xfrm>
            <a:off x="5594349" y="5515277"/>
            <a:ext cx="2615999" cy="618823"/>
          </a:xfrm>
          <a:prstGeom prst="wedgeRoundRectCallout">
            <a:avLst>
              <a:gd name="adj1" fmla="val -75567"/>
              <a:gd name="adj2" fmla="val 20716"/>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Anzünden des Teelichts:</a:t>
            </a:r>
          </a:p>
          <a:p>
            <a:pPr algn="ctr"/>
            <a:r>
              <a:rPr lang="de-DE" dirty="0">
                <a:solidFill>
                  <a:srgbClr val="F49819"/>
                </a:solidFill>
              </a:rPr>
              <a:t>Beginn des Erhitzens</a:t>
            </a:r>
            <a:endParaRPr lang="en-DE">
              <a:solidFill>
                <a:srgbClr val="F49819"/>
              </a:solidFill>
            </a:endParaRPr>
          </a:p>
        </p:txBody>
      </p:sp>
      <p:sp>
        <p:nvSpPr>
          <p:cNvPr id="8" name="Sprechblase: rechteckig mit abgerundeten Ecken 7">
            <a:extLst>
              <a:ext uri="{FF2B5EF4-FFF2-40B4-BE49-F238E27FC236}">
                <a16:creationId xmlns:a16="http://schemas.microsoft.com/office/drawing/2014/main" id="{D34DC0C9-D167-5C5F-3B58-AF015ECCD293}"/>
              </a:ext>
            </a:extLst>
          </p:cNvPr>
          <p:cNvSpPr/>
          <p:nvPr/>
        </p:nvSpPr>
        <p:spPr>
          <a:xfrm>
            <a:off x="4222178" y="4210050"/>
            <a:ext cx="1353122" cy="612648"/>
          </a:xfrm>
          <a:prstGeom prst="wedgeRoundRectCallout">
            <a:avLst>
              <a:gd name="adj1" fmla="val 995"/>
              <a:gd name="adj2" fmla="val 237306"/>
              <a:gd name="adj3" fmla="val 16667"/>
            </a:avLst>
          </a:prstGeom>
          <a:solidFill>
            <a:srgbClr val="FFFFFF"/>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F49819"/>
                </a:solidFill>
              </a:rPr>
              <a:t>Raum-temperatur</a:t>
            </a:r>
            <a:endParaRPr lang="en-DE">
              <a:solidFill>
                <a:srgbClr val="F49819"/>
              </a:solidFill>
            </a:endParaRPr>
          </a:p>
        </p:txBody>
      </p:sp>
      <p:sp>
        <p:nvSpPr>
          <p:cNvPr id="9" name="Sprechblase: rechteckig mit abgerundeten Ecken 8">
            <a:extLst>
              <a:ext uri="{FF2B5EF4-FFF2-40B4-BE49-F238E27FC236}">
                <a16:creationId xmlns:a16="http://schemas.microsoft.com/office/drawing/2014/main" id="{F99ED322-6C0A-CABD-5F2B-9BA9E44BB046}"/>
              </a:ext>
            </a:extLst>
          </p:cNvPr>
          <p:cNvSpPr/>
          <p:nvPr/>
        </p:nvSpPr>
        <p:spPr>
          <a:xfrm>
            <a:off x="6396595" y="3394720"/>
            <a:ext cx="2476500" cy="742950"/>
          </a:xfrm>
          <a:prstGeom prst="wedgeRoundRectCallout">
            <a:avLst>
              <a:gd name="adj1" fmla="val -67539"/>
              <a:gd name="adj2" fmla="val -207742"/>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Beginn des Siedens: Trinkalkohol siedet</a:t>
            </a:r>
            <a:endParaRPr lang="en-DE">
              <a:solidFill>
                <a:srgbClr val="F49819"/>
              </a:solidFill>
            </a:endParaRPr>
          </a:p>
        </p:txBody>
      </p:sp>
      <p:cxnSp>
        <p:nvCxnSpPr>
          <p:cNvPr id="11" name="Gerader Verbinder 10">
            <a:extLst>
              <a:ext uri="{FF2B5EF4-FFF2-40B4-BE49-F238E27FC236}">
                <a16:creationId xmlns:a16="http://schemas.microsoft.com/office/drawing/2014/main" id="{DB065813-8074-0308-DC09-1ECA7C4E8906}"/>
              </a:ext>
            </a:extLst>
          </p:cNvPr>
          <p:cNvCxnSpPr/>
          <p:nvPr/>
        </p:nvCxnSpPr>
        <p:spPr>
          <a:xfrm>
            <a:off x="4898739" y="2159000"/>
            <a:ext cx="1070261"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13" name="Sprechblase: rechteckig mit abgerundeten Ecken 12">
            <a:extLst>
              <a:ext uri="{FF2B5EF4-FFF2-40B4-BE49-F238E27FC236}">
                <a16:creationId xmlns:a16="http://schemas.microsoft.com/office/drawing/2014/main" id="{923B50B1-7F96-299A-C209-158A65003E74}"/>
              </a:ext>
            </a:extLst>
          </p:cNvPr>
          <p:cNvSpPr/>
          <p:nvPr/>
        </p:nvSpPr>
        <p:spPr>
          <a:xfrm>
            <a:off x="7478485" y="2424779"/>
            <a:ext cx="3570515" cy="742950"/>
          </a:xfrm>
          <a:prstGeom prst="wedgeRoundRectCallout">
            <a:avLst>
              <a:gd name="adj1" fmla="val -46838"/>
              <a:gd name="adj2" fmla="val -135093"/>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Die Temperatur des Dampfes steigt, weil der Wasseranteil steigt</a:t>
            </a:r>
            <a:endParaRPr lang="en-DE">
              <a:solidFill>
                <a:srgbClr val="F49819"/>
              </a:solidFill>
            </a:endParaRPr>
          </a:p>
        </p:txBody>
      </p:sp>
      <p:sp>
        <p:nvSpPr>
          <p:cNvPr id="14" name="Sprechblase: rechteckig mit abgerundeten Ecken 13">
            <a:extLst>
              <a:ext uri="{FF2B5EF4-FFF2-40B4-BE49-F238E27FC236}">
                <a16:creationId xmlns:a16="http://schemas.microsoft.com/office/drawing/2014/main" id="{4F71B76D-563B-1B9A-59B2-F968B29ABA06}"/>
              </a:ext>
            </a:extLst>
          </p:cNvPr>
          <p:cNvSpPr/>
          <p:nvPr/>
        </p:nvSpPr>
        <p:spPr>
          <a:xfrm>
            <a:off x="8873095" y="1444947"/>
            <a:ext cx="2305050" cy="641006"/>
          </a:xfrm>
          <a:prstGeom prst="wedgeRoundRectCallout">
            <a:avLst>
              <a:gd name="adj1" fmla="val 17373"/>
              <a:gd name="adj2" fmla="val -155573"/>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Siedetemperatur von Wasser ist erreicht</a:t>
            </a:r>
            <a:endParaRPr lang="en-DE">
              <a:solidFill>
                <a:srgbClr val="F49819"/>
              </a:solidFill>
            </a:endParaRPr>
          </a:p>
        </p:txBody>
      </p:sp>
      <p:sp>
        <p:nvSpPr>
          <p:cNvPr id="15" name="Sprechblase: rechteckig mit abgerundeten Ecken 14">
            <a:extLst>
              <a:ext uri="{FF2B5EF4-FFF2-40B4-BE49-F238E27FC236}">
                <a16:creationId xmlns:a16="http://schemas.microsoft.com/office/drawing/2014/main" id="{7B06BC18-5C17-3126-0610-7FB23D704198}"/>
              </a:ext>
            </a:extLst>
          </p:cNvPr>
          <p:cNvSpPr/>
          <p:nvPr/>
        </p:nvSpPr>
        <p:spPr>
          <a:xfrm>
            <a:off x="9388776" y="251899"/>
            <a:ext cx="2609850" cy="349936"/>
          </a:xfrm>
          <a:prstGeom prst="wedgeRoundRectCallout">
            <a:avLst>
              <a:gd name="adj1" fmla="val 19670"/>
              <a:gd name="adj2" fmla="val 101074"/>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Löschen des Teelichts</a:t>
            </a:r>
            <a:endParaRPr lang="en-DE">
              <a:solidFill>
                <a:srgbClr val="F49819"/>
              </a:solidFill>
            </a:endParaRPr>
          </a:p>
        </p:txBody>
      </p:sp>
      <p:sp>
        <p:nvSpPr>
          <p:cNvPr id="16" name="Textfeld 15">
            <a:extLst>
              <a:ext uri="{FF2B5EF4-FFF2-40B4-BE49-F238E27FC236}">
                <a16:creationId xmlns:a16="http://schemas.microsoft.com/office/drawing/2014/main" id="{A8FFAEC4-BA5E-F18C-7BFC-46812EF07279}"/>
              </a:ext>
            </a:extLst>
          </p:cNvPr>
          <p:cNvSpPr txBox="1"/>
          <p:nvPr/>
        </p:nvSpPr>
        <p:spPr>
          <a:xfrm>
            <a:off x="245742" y="1441622"/>
            <a:ext cx="4075152" cy="5324535"/>
          </a:xfrm>
          <a:prstGeom prst="rect">
            <a:avLst/>
          </a:prstGeom>
          <a:noFill/>
        </p:spPr>
        <p:txBody>
          <a:bodyPr wrap="square" rtlCol="0">
            <a:spAutoFit/>
          </a:bodyPr>
          <a:lstStyle/>
          <a:p>
            <a:r>
              <a:rPr lang="de-DE" sz="1700" b="1" u="sng" dirty="0">
                <a:solidFill>
                  <a:srgbClr val="0099CD"/>
                </a:solidFill>
              </a:rPr>
              <a:t>Deutung:</a:t>
            </a:r>
            <a:r>
              <a:rPr lang="de-DE" sz="1700" dirty="0">
                <a:solidFill>
                  <a:srgbClr val="0099CD"/>
                </a:solidFill>
              </a:rPr>
              <a:t> </a:t>
            </a:r>
            <a:br>
              <a:rPr lang="de-DE" sz="1700" dirty="0">
                <a:solidFill>
                  <a:srgbClr val="0099CD"/>
                </a:solidFill>
              </a:rPr>
            </a:br>
            <a:r>
              <a:rPr lang="de-DE" sz="1700" dirty="0">
                <a:solidFill>
                  <a:srgbClr val="0099CD"/>
                </a:solidFill>
              </a:rPr>
              <a:t>Nach dem Anzünden des Teelichts erhitzt die Flamme den Rotwein. Dadurch entsteht heißer Dampf, der aufsteigt. Bei 78,5 °C ist die Siedetemperatur von Ethanol erreicht. Die Temperatur bleibt annähernd konstant, weil fast nur Ethanol verdampft. Ab 1100 Sekunden steigt die Temperatur des Dampfes wieder stärker an, weil der Wasseranteil im Dampf höher wird. Leichte Unregelmäßigkeiten kann man z.B. auf Messungenauigkeiten zurückführen und sind nicht von Bedeutung.</a:t>
            </a:r>
          </a:p>
          <a:p>
            <a:r>
              <a:rPr lang="de-DE" sz="1700" dirty="0">
                <a:solidFill>
                  <a:srgbClr val="0099CD"/>
                </a:solidFill>
              </a:rPr>
              <a:t>Sobald der gesamte Trinkalkohol verdampft ist, hat man nur noch Wasserdampf.</a:t>
            </a:r>
          </a:p>
          <a:p>
            <a:r>
              <a:rPr lang="de-DE" sz="1700" dirty="0">
                <a:solidFill>
                  <a:srgbClr val="0099CD"/>
                </a:solidFill>
              </a:rPr>
              <a:t>Da die Siedetemperatur von Wasser erreicht ist, stellt sich bei 97 °C ein Plateau ein.</a:t>
            </a:r>
          </a:p>
          <a:p>
            <a:r>
              <a:rPr lang="de-DE" sz="1700">
                <a:solidFill>
                  <a:srgbClr val="0099CD"/>
                </a:solidFill>
              </a:rPr>
              <a:t>Nach dem Löschen </a:t>
            </a:r>
            <a:r>
              <a:rPr lang="de-DE" sz="1700" dirty="0">
                <a:solidFill>
                  <a:srgbClr val="0099CD"/>
                </a:solidFill>
              </a:rPr>
              <a:t>des Teelichts wird keine Wärme mehr zugeführt und die Flüssigkeit hört auf zu sieden.</a:t>
            </a:r>
            <a:endParaRPr lang="en-DE" sz="1700">
              <a:solidFill>
                <a:srgbClr val="0099CD"/>
              </a:solidFill>
            </a:endParaRPr>
          </a:p>
        </p:txBody>
      </p:sp>
      <p:cxnSp>
        <p:nvCxnSpPr>
          <p:cNvPr id="17" name="Gerader Verbinder 16">
            <a:extLst>
              <a:ext uri="{FF2B5EF4-FFF2-40B4-BE49-F238E27FC236}">
                <a16:creationId xmlns:a16="http://schemas.microsoft.com/office/drawing/2014/main" id="{4E603AD8-3FDD-D90F-31E6-DFC928AF41E5}"/>
              </a:ext>
            </a:extLst>
          </p:cNvPr>
          <p:cNvCxnSpPr>
            <a:cxnSpLocks/>
          </p:cNvCxnSpPr>
          <p:nvPr/>
        </p:nvCxnSpPr>
        <p:spPr>
          <a:xfrm flipV="1">
            <a:off x="4898739" y="770560"/>
            <a:ext cx="5629561" cy="10834"/>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Sprechblase: rechteckig mit abgerundeten Ecken 11">
            <a:extLst>
              <a:ext uri="{FF2B5EF4-FFF2-40B4-BE49-F238E27FC236}">
                <a16:creationId xmlns:a16="http://schemas.microsoft.com/office/drawing/2014/main" id="{68C2D7D5-73AB-17FE-7077-7E155D49BFB0}"/>
              </a:ext>
            </a:extLst>
          </p:cNvPr>
          <p:cNvSpPr/>
          <p:nvPr/>
        </p:nvSpPr>
        <p:spPr>
          <a:xfrm>
            <a:off x="5181600" y="961981"/>
            <a:ext cx="2476500" cy="742950"/>
          </a:xfrm>
          <a:prstGeom prst="wedgeRoundRectCallout">
            <a:avLst>
              <a:gd name="adj1" fmla="val -59993"/>
              <a:gd name="adj2" fmla="val 110939"/>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Siedetemperatur </a:t>
            </a:r>
            <a:r>
              <a:rPr lang="de-DE" dirty="0">
                <a:solidFill>
                  <a:srgbClr val="F49819"/>
                </a:solidFill>
                <a:sym typeface="Symbol" panose="05050102010706020507" pitchFamily="18" charset="2"/>
              </a:rPr>
              <a:t></a:t>
            </a:r>
            <a:r>
              <a:rPr lang="de-DE" baseline="-25000" dirty="0">
                <a:solidFill>
                  <a:srgbClr val="F49819"/>
                </a:solidFill>
                <a:sym typeface="Symbol" panose="05050102010706020507" pitchFamily="18" charset="2"/>
              </a:rPr>
              <a:t>b</a:t>
            </a:r>
            <a:r>
              <a:rPr lang="de-DE" dirty="0">
                <a:solidFill>
                  <a:srgbClr val="F49819"/>
                </a:solidFill>
                <a:sym typeface="Symbol" panose="05050102010706020507" pitchFamily="18" charset="2"/>
              </a:rPr>
              <a:t>(Ethanol) = 78,5 °C</a:t>
            </a:r>
            <a:endParaRPr lang="en-DE">
              <a:solidFill>
                <a:srgbClr val="F49819"/>
              </a:solidFill>
            </a:endParaRPr>
          </a:p>
        </p:txBody>
      </p:sp>
      <p:sp>
        <p:nvSpPr>
          <p:cNvPr id="5" name="Sprechblase: rechteckig mit abgerundeten Ecken 12">
            <a:extLst>
              <a:ext uri="{FF2B5EF4-FFF2-40B4-BE49-F238E27FC236}">
                <a16:creationId xmlns:a16="http://schemas.microsoft.com/office/drawing/2014/main" id="{4FA471AA-155D-4F91-5513-F775F7A08BE2}"/>
              </a:ext>
            </a:extLst>
          </p:cNvPr>
          <p:cNvSpPr/>
          <p:nvPr/>
        </p:nvSpPr>
        <p:spPr>
          <a:xfrm>
            <a:off x="6313715" y="302697"/>
            <a:ext cx="2452476" cy="371475"/>
          </a:xfrm>
          <a:prstGeom prst="wedgeRoundRectCallout">
            <a:avLst>
              <a:gd name="adj1" fmla="val 47209"/>
              <a:gd name="adj2" fmla="val 168204"/>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F49819"/>
                </a:solidFill>
              </a:rPr>
              <a:t>Unregelmäßigkeit</a:t>
            </a:r>
            <a:endParaRPr lang="en-DE">
              <a:solidFill>
                <a:srgbClr val="F49819"/>
              </a:solidFill>
            </a:endParaRPr>
          </a:p>
        </p:txBody>
      </p:sp>
    </p:spTree>
    <p:extLst>
      <p:ext uri="{BB962C8B-B14F-4D97-AF65-F5344CB8AC3E}">
        <p14:creationId xmlns:p14="http://schemas.microsoft.com/office/powerpoint/2010/main" val="271260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P spid="15" grpId="0" animBg="1"/>
      <p:bldP spid="16" grpId="0"/>
      <p:bldP spid="1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85D83E4-776E-E68F-B27D-04857E48F89E}"/>
              </a:ext>
            </a:extLst>
          </p:cNvPr>
          <p:cNvPicPr>
            <a:picLocks noChangeAspect="1"/>
          </p:cNvPicPr>
          <p:nvPr/>
        </p:nvPicPr>
        <p:blipFill>
          <a:blip r:embed="rId2"/>
          <a:stretch>
            <a:fillRect/>
          </a:stretch>
        </p:blipFill>
        <p:spPr>
          <a:xfrm>
            <a:off x="202253" y="171111"/>
            <a:ext cx="1329043" cy="1243692"/>
          </a:xfrm>
          <a:prstGeom prst="rect">
            <a:avLst/>
          </a:prstGeom>
        </p:spPr>
      </p:pic>
      <p:pic>
        <p:nvPicPr>
          <p:cNvPr id="6" name="Grafik 5">
            <a:extLst>
              <a:ext uri="{FF2B5EF4-FFF2-40B4-BE49-F238E27FC236}">
                <a16:creationId xmlns:a16="http://schemas.microsoft.com/office/drawing/2014/main" id="{308458A1-FCF6-1D58-143F-D2A77DE4BCE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rot="10800000">
            <a:off x="3409951" y="242886"/>
            <a:ext cx="8362950" cy="6272213"/>
          </a:xfrm>
          <a:prstGeom prst="rect">
            <a:avLst/>
          </a:prstGeom>
        </p:spPr>
      </p:pic>
      <p:sp>
        <p:nvSpPr>
          <p:cNvPr id="7" name="Textfeld 6">
            <a:extLst>
              <a:ext uri="{FF2B5EF4-FFF2-40B4-BE49-F238E27FC236}">
                <a16:creationId xmlns:a16="http://schemas.microsoft.com/office/drawing/2014/main" id="{6B5AC6A4-2C19-5BDE-5D56-5409367C1880}"/>
              </a:ext>
            </a:extLst>
          </p:cNvPr>
          <p:cNvSpPr txBox="1"/>
          <p:nvPr/>
        </p:nvSpPr>
        <p:spPr>
          <a:xfrm>
            <a:off x="3979070" y="4964906"/>
            <a:ext cx="1943100" cy="369332"/>
          </a:xfrm>
          <a:prstGeom prst="rect">
            <a:avLst/>
          </a:prstGeom>
          <a:noFill/>
        </p:spPr>
        <p:txBody>
          <a:bodyPr wrap="square" rtlCol="0">
            <a:spAutoFit/>
          </a:bodyPr>
          <a:lstStyle/>
          <a:p>
            <a:r>
              <a:rPr lang="de-DE"/>
              <a:t>das </a:t>
            </a:r>
            <a:r>
              <a:rPr lang="de-DE" b="1"/>
              <a:t>Draht-Stück</a:t>
            </a:r>
            <a:endParaRPr lang="en-DE" b="1"/>
          </a:p>
        </p:txBody>
      </p:sp>
      <p:sp>
        <p:nvSpPr>
          <p:cNvPr id="8" name="Textfeld 7">
            <a:extLst>
              <a:ext uri="{FF2B5EF4-FFF2-40B4-BE49-F238E27FC236}">
                <a16:creationId xmlns:a16="http://schemas.microsoft.com/office/drawing/2014/main" id="{0686BBC4-9F07-BF4A-FFBA-8CA4900CCB03}"/>
              </a:ext>
            </a:extLst>
          </p:cNvPr>
          <p:cNvSpPr txBox="1"/>
          <p:nvPr/>
        </p:nvSpPr>
        <p:spPr>
          <a:xfrm>
            <a:off x="6429375" y="5979318"/>
            <a:ext cx="2414587" cy="369332"/>
          </a:xfrm>
          <a:prstGeom prst="rect">
            <a:avLst/>
          </a:prstGeom>
          <a:noFill/>
        </p:spPr>
        <p:txBody>
          <a:bodyPr wrap="square" rtlCol="0">
            <a:spAutoFit/>
          </a:bodyPr>
          <a:lstStyle/>
          <a:p>
            <a:r>
              <a:rPr lang="de-DE"/>
              <a:t>das </a:t>
            </a:r>
            <a:r>
              <a:rPr lang="de-DE" b="1"/>
              <a:t>Schlauch-Stück</a:t>
            </a:r>
            <a:endParaRPr lang="en-DE" b="1"/>
          </a:p>
        </p:txBody>
      </p:sp>
      <p:sp>
        <p:nvSpPr>
          <p:cNvPr id="10" name="Textfeld 9">
            <a:extLst>
              <a:ext uri="{FF2B5EF4-FFF2-40B4-BE49-F238E27FC236}">
                <a16:creationId xmlns:a16="http://schemas.microsoft.com/office/drawing/2014/main" id="{B5CB4FBA-15B1-FB88-8A84-DC3DD276308C}"/>
              </a:ext>
            </a:extLst>
          </p:cNvPr>
          <p:cNvSpPr txBox="1"/>
          <p:nvPr/>
        </p:nvSpPr>
        <p:spPr>
          <a:xfrm>
            <a:off x="8301038" y="792957"/>
            <a:ext cx="2514600" cy="369332"/>
          </a:xfrm>
          <a:prstGeom prst="rect">
            <a:avLst/>
          </a:prstGeom>
          <a:noFill/>
        </p:spPr>
        <p:txBody>
          <a:bodyPr wrap="square" rtlCol="0">
            <a:spAutoFit/>
          </a:bodyPr>
          <a:lstStyle/>
          <a:p>
            <a:r>
              <a:rPr lang="de-DE"/>
              <a:t>die </a:t>
            </a:r>
            <a:r>
              <a:rPr lang="de-DE" b="1"/>
              <a:t>Ampullenflasche</a:t>
            </a:r>
            <a:endParaRPr lang="en-DE" b="1"/>
          </a:p>
        </p:txBody>
      </p:sp>
      <p:sp>
        <p:nvSpPr>
          <p:cNvPr id="11" name="Textfeld 10">
            <a:extLst>
              <a:ext uri="{FF2B5EF4-FFF2-40B4-BE49-F238E27FC236}">
                <a16:creationId xmlns:a16="http://schemas.microsoft.com/office/drawing/2014/main" id="{CC848C26-D85E-FBD5-F6A6-4A0126B7E7BF}"/>
              </a:ext>
            </a:extLst>
          </p:cNvPr>
          <p:cNvSpPr txBox="1"/>
          <p:nvPr/>
        </p:nvSpPr>
        <p:spPr>
          <a:xfrm>
            <a:off x="5836445" y="1185132"/>
            <a:ext cx="1328736" cy="369332"/>
          </a:xfrm>
          <a:prstGeom prst="rect">
            <a:avLst/>
          </a:prstGeom>
          <a:noFill/>
        </p:spPr>
        <p:txBody>
          <a:bodyPr wrap="square" rtlCol="0">
            <a:spAutoFit/>
          </a:bodyPr>
          <a:lstStyle/>
          <a:p>
            <a:r>
              <a:rPr lang="de-DE"/>
              <a:t>das </a:t>
            </a:r>
            <a:r>
              <a:rPr lang="de-DE" b="1"/>
              <a:t>Teelicht</a:t>
            </a:r>
            <a:endParaRPr lang="en-DE" b="1"/>
          </a:p>
        </p:txBody>
      </p:sp>
      <p:sp>
        <p:nvSpPr>
          <p:cNvPr id="12" name="Textfeld 11">
            <a:extLst>
              <a:ext uri="{FF2B5EF4-FFF2-40B4-BE49-F238E27FC236}">
                <a16:creationId xmlns:a16="http://schemas.microsoft.com/office/drawing/2014/main" id="{07EFFC26-2561-2203-EDAF-1D58C5DA2118}"/>
              </a:ext>
            </a:extLst>
          </p:cNvPr>
          <p:cNvSpPr txBox="1"/>
          <p:nvPr/>
        </p:nvSpPr>
        <p:spPr>
          <a:xfrm>
            <a:off x="8022433" y="2856770"/>
            <a:ext cx="2414587" cy="369332"/>
          </a:xfrm>
          <a:prstGeom prst="rect">
            <a:avLst/>
          </a:prstGeom>
          <a:noFill/>
        </p:spPr>
        <p:txBody>
          <a:bodyPr wrap="square" rtlCol="0">
            <a:spAutoFit/>
          </a:bodyPr>
          <a:lstStyle/>
          <a:p>
            <a:r>
              <a:rPr lang="de-DE"/>
              <a:t>der </a:t>
            </a:r>
            <a:r>
              <a:rPr lang="de-DE" b="1"/>
              <a:t>Lochstopfen</a:t>
            </a:r>
            <a:endParaRPr lang="en-DE" b="1"/>
          </a:p>
        </p:txBody>
      </p:sp>
      <p:sp>
        <p:nvSpPr>
          <p:cNvPr id="15" name="Textfeld 14">
            <a:extLst>
              <a:ext uri="{FF2B5EF4-FFF2-40B4-BE49-F238E27FC236}">
                <a16:creationId xmlns:a16="http://schemas.microsoft.com/office/drawing/2014/main" id="{06E86C0A-8593-4692-A863-7CB6F2D86F79}"/>
              </a:ext>
            </a:extLst>
          </p:cNvPr>
          <p:cNvSpPr txBox="1"/>
          <p:nvPr/>
        </p:nvSpPr>
        <p:spPr>
          <a:xfrm>
            <a:off x="6679405" y="4546981"/>
            <a:ext cx="1914526" cy="369332"/>
          </a:xfrm>
          <a:prstGeom prst="rect">
            <a:avLst/>
          </a:prstGeom>
          <a:noFill/>
        </p:spPr>
        <p:txBody>
          <a:bodyPr wrap="square" rtlCol="0">
            <a:spAutoFit/>
          </a:bodyPr>
          <a:lstStyle/>
          <a:p>
            <a:r>
              <a:rPr lang="de-DE"/>
              <a:t>die</a:t>
            </a:r>
            <a:r>
              <a:rPr lang="de-DE" b="1"/>
              <a:t> Pipettenspitze </a:t>
            </a:r>
            <a:endParaRPr lang="en-DE" b="1"/>
          </a:p>
        </p:txBody>
      </p:sp>
      <p:sp>
        <p:nvSpPr>
          <p:cNvPr id="16" name="Textfeld 15">
            <a:extLst>
              <a:ext uri="{FF2B5EF4-FFF2-40B4-BE49-F238E27FC236}">
                <a16:creationId xmlns:a16="http://schemas.microsoft.com/office/drawing/2014/main" id="{B1CCF2F2-E0A5-4F19-73F7-1BB2AE9E0AB6}"/>
              </a:ext>
            </a:extLst>
          </p:cNvPr>
          <p:cNvSpPr txBox="1"/>
          <p:nvPr/>
        </p:nvSpPr>
        <p:spPr>
          <a:xfrm>
            <a:off x="223990" y="1436787"/>
            <a:ext cx="3185961" cy="5078313"/>
          </a:xfrm>
          <a:prstGeom prst="rect">
            <a:avLst/>
          </a:prstGeom>
          <a:noFill/>
        </p:spPr>
        <p:txBody>
          <a:bodyPr wrap="square" rtlCol="0">
            <a:spAutoFit/>
          </a:bodyPr>
          <a:lstStyle/>
          <a:p>
            <a:pPr marL="342900" indent="-342900">
              <a:buFont typeface="+mj-lt"/>
              <a:buAutoNum type="arabicPeriod"/>
            </a:pPr>
            <a:r>
              <a:rPr lang="de-DE" b="1">
                <a:solidFill>
                  <a:srgbClr val="0070C0"/>
                </a:solidFill>
              </a:rPr>
              <a:t>Überlege, wie du aus den abgebildeten Bauteilen eine Destillationsapparatur bauen kannst.</a:t>
            </a:r>
          </a:p>
          <a:p>
            <a:pPr marL="342900" indent="-342900">
              <a:buFont typeface="+mj-lt"/>
              <a:buAutoNum type="arabicPeriod"/>
            </a:pPr>
            <a:r>
              <a:rPr lang="de-DE" b="1">
                <a:solidFill>
                  <a:srgbClr val="0070C0"/>
                </a:solidFill>
              </a:rPr>
              <a:t>Fertige eine Skizze der Destillationsapparatur an und beschrifte sie.</a:t>
            </a:r>
          </a:p>
          <a:p>
            <a:pPr marL="342900" indent="-342900">
              <a:buFont typeface="+mj-lt"/>
              <a:buAutoNum type="arabicPeriod"/>
            </a:pPr>
            <a:r>
              <a:rPr lang="de-DE" b="1">
                <a:solidFill>
                  <a:srgbClr val="0070C0"/>
                </a:solidFill>
              </a:rPr>
              <a:t>Besprich deine Skizze mit der Lehrperson.</a:t>
            </a:r>
          </a:p>
          <a:p>
            <a:pPr marL="342900" indent="-342900">
              <a:buFont typeface="+mj-lt"/>
              <a:buAutoNum type="arabicPeriod"/>
            </a:pPr>
            <a:r>
              <a:rPr lang="de-DE" b="1">
                <a:solidFill>
                  <a:srgbClr val="0070C0"/>
                </a:solidFill>
              </a:rPr>
              <a:t>Hole dir die benötigten Materialien und baue die Apparatur zusammen.</a:t>
            </a:r>
          </a:p>
          <a:p>
            <a:pPr marL="342900" indent="-342900">
              <a:buFont typeface="+mj-lt"/>
              <a:buAutoNum type="arabicPeriod"/>
            </a:pPr>
            <a:r>
              <a:rPr lang="de-DE" b="1">
                <a:solidFill>
                  <a:srgbClr val="0070C0"/>
                </a:solidFill>
              </a:rPr>
              <a:t>Destilliere 5 </a:t>
            </a:r>
            <a:r>
              <a:rPr lang="de-DE" b="1" err="1">
                <a:solidFill>
                  <a:srgbClr val="0070C0"/>
                </a:solidFill>
              </a:rPr>
              <a:t>mL</a:t>
            </a:r>
            <a:r>
              <a:rPr lang="de-DE" b="1">
                <a:solidFill>
                  <a:srgbClr val="0070C0"/>
                </a:solidFill>
              </a:rPr>
              <a:t> Wein und halte dabei den Temperaturverlauf fest.</a:t>
            </a:r>
          </a:p>
          <a:p>
            <a:pPr marL="342900" indent="-342900">
              <a:buFont typeface="+mj-lt"/>
              <a:buAutoNum type="arabicPeriod"/>
            </a:pPr>
            <a:r>
              <a:rPr lang="de-DE" b="1">
                <a:solidFill>
                  <a:srgbClr val="0070C0"/>
                </a:solidFill>
              </a:rPr>
              <a:t>Schütte das Destillat in ein Uhrglas und versuche, das Destillat zu entzünden. </a:t>
            </a:r>
            <a:endParaRPr lang="en-DE" b="1">
              <a:solidFill>
                <a:srgbClr val="0070C0"/>
              </a:solidFill>
            </a:endParaRPr>
          </a:p>
        </p:txBody>
      </p:sp>
      <p:sp>
        <p:nvSpPr>
          <p:cNvPr id="17" name="Textfeld 16">
            <a:extLst>
              <a:ext uri="{FF2B5EF4-FFF2-40B4-BE49-F238E27FC236}">
                <a16:creationId xmlns:a16="http://schemas.microsoft.com/office/drawing/2014/main" id="{922D5404-AC20-AD20-DE4E-A3B10C26765F}"/>
              </a:ext>
            </a:extLst>
          </p:cNvPr>
          <p:cNvSpPr txBox="1"/>
          <p:nvPr/>
        </p:nvSpPr>
        <p:spPr>
          <a:xfrm>
            <a:off x="1428749" y="434947"/>
            <a:ext cx="1878655" cy="830997"/>
          </a:xfrm>
          <a:prstGeom prst="rect">
            <a:avLst/>
          </a:prstGeom>
          <a:noFill/>
        </p:spPr>
        <p:txBody>
          <a:bodyPr wrap="square" rtlCol="0">
            <a:spAutoFit/>
          </a:bodyPr>
          <a:lstStyle/>
          <a:p>
            <a:r>
              <a:rPr lang="de-DE" sz="2400" b="1">
                <a:solidFill>
                  <a:srgbClr val="00B050"/>
                </a:solidFill>
              </a:rPr>
              <a:t>Bau einer Mini-Destille</a:t>
            </a:r>
            <a:endParaRPr lang="en-DE" sz="2400" b="1">
              <a:solidFill>
                <a:srgbClr val="00B050"/>
              </a:solidFill>
            </a:endParaRPr>
          </a:p>
        </p:txBody>
      </p:sp>
      <p:sp>
        <p:nvSpPr>
          <p:cNvPr id="3" name="Textfeld 2">
            <a:extLst>
              <a:ext uri="{FF2B5EF4-FFF2-40B4-BE49-F238E27FC236}">
                <a16:creationId xmlns:a16="http://schemas.microsoft.com/office/drawing/2014/main" id="{6BAE9B35-6F26-F03A-D97A-18ED66761D5D}"/>
              </a:ext>
            </a:extLst>
          </p:cNvPr>
          <p:cNvSpPr txBox="1"/>
          <p:nvPr/>
        </p:nvSpPr>
        <p:spPr>
          <a:xfrm>
            <a:off x="5159110" y="1478092"/>
            <a:ext cx="2135769" cy="369332"/>
          </a:xfrm>
          <a:prstGeom prst="rect">
            <a:avLst/>
          </a:prstGeom>
          <a:noFill/>
        </p:spPr>
        <p:txBody>
          <a:bodyPr wrap="square" rtlCol="0">
            <a:spAutoFit/>
          </a:bodyPr>
          <a:lstStyle/>
          <a:p>
            <a:r>
              <a:rPr lang="de-DE"/>
              <a:t>die </a:t>
            </a:r>
            <a:r>
              <a:rPr lang="de-DE" b="1"/>
              <a:t>Siedesteinchen</a:t>
            </a:r>
            <a:endParaRPr lang="en-DE" b="1"/>
          </a:p>
        </p:txBody>
      </p:sp>
    </p:spTree>
    <p:extLst>
      <p:ext uri="{BB962C8B-B14F-4D97-AF65-F5344CB8AC3E}">
        <p14:creationId xmlns:p14="http://schemas.microsoft.com/office/powerpoint/2010/main" val="2507220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FA06316-C2DD-B4E2-1879-CBBA011F2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4336" cy="6858000"/>
          </a:xfrm>
          <a:prstGeom prst="rect">
            <a:avLst/>
          </a:prstGeom>
        </p:spPr>
      </p:pic>
      <p:pic>
        <p:nvPicPr>
          <p:cNvPr id="2" name="Grafik 1">
            <a:extLst>
              <a:ext uri="{FF2B5EF4-FFF2-40B4-BE49-F238E27FC236}">
                <a16:creationId xmlns:a16="http://schemas.microsoft.com/office/drawing/2014/main" id="{A85D83E4-776E-E68F-B27D-04857E48F8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8617" y="126106"/>
            <a:ext cx="1329043" cy="1243692"/>
          </a:xfrm>
          <a:prstGeom prst="rect">
            <a:avLst/>
          </a:prstGeom>
        </p:spPr>
      </p:pic>
      <p:sp>
        <p:nvSpPr>
          <p:cNvPr id="7" name="Textfeld 6">
            <a:extLst>
              <a:ext uri="{FF2B5EF4-FFF2-40B4-BE49-F238E27FC236}">
                <a16:creationId xmlns:a16="http://schemas.microsoft.com/office/drawing/2014/main" id="{6B5AC6A4-2C19-5BDE-5D56-5409367C1880}"/>
              </a:ext>
            </a:extLst>
          </p:cNvPr>
          <p:cNvSpPr txBox="1"/>
          <p:nvPr/>
        </p:nvSpPr>
        <p:spPr>
          <a:xfrm>
            <a:off x="340520" y="2258101"/>
            <a:ext cx="1943100" cy="369332"/>
          </a:xfrm>
          <a:prstGeom prst="rect">
            <a:avLst/>
          </a:prstGeom>
          <a:noFill/>
        </p:spPr>
        <p:txBody>
          <a:bodyPr wrap="square" rtlCol="0">
            <a:spAutoFit/>
          </a:bodyPr>
          <a:lstStyle/>
          <a:p>
            <a:r>
              <a:rPr lang="de-DE"/>
              <a:t>das </a:t>
            </a:r>
            <a:r>
              <a:rPr lang="de-DE" b="1"/>
              <a:t>Drahtstück</a:t>
            </a:r>
            <a:endParaRPr lang="en-DE" b="1"/>
          </a:p>
        </p:txBody>
      </p:sp>
      <p:sp>
        <p:nvSpPr>
          <p:cNvPr id="8" name="Textfeld 7">
            <a:extLst>
              <a:ext uri="{FF2B5EF4-FFF2-40B4-BE49-F238E27FC236}">
                <a16:creationId xmlns:a16="http://schemas.microsoft.com/office/drawing/2014/main" id="{0686BBC4-9F07-BF4A-FFBA-8CA4900CCB03}"/>
              </a:ext>
            </a:extLst>
          </p:cNvPr>
          <p:cNvSpPr txBox="1"/>
          <p:nvPr/>
        </p:nvSpPr>
        <p:spPr>
          <a:xfrm>
            <a:off x="2829944" y="1125298"/>
            <a:ext cx="2414587" cy="369332"/>
          </a:xfrm>
          <a:prstGeom prst="rect">
            <a:avLst/>
          </a:prstGeom>
          <a:noFill/>
        </p:spPr>
        <p:txBody>
          <a:bodyPr wrap="square" rtlCol="0">
            <a:spAutoFit/>
          </a:bodyPr>
          <a:lstStyle/>
          <a:p>
            <a:r>
              <a:rPr lang="de-DE"/>
              <a:t>das </a:t>
            </a:r>
            <a:r>
              <a:rPr lang="de-DE" b="1"/>
              <a:t>Schlauchstück</a:t>
            </a:r>
            <a:endParaRPr lang="en-DE" b="1"/>
          </a:p>
        </p:txBody>
      </p:sp>
      <p:sp>
        <p:nvSpPr>
          <p:cNvPr id="10" name="Textfeld 9">
            <a:extLst>
              <a:ext uri="{FF2B5EF4-FFF2-40B4-BE49-F238E27FC236}">
                <a16:creationId xmlns:a16="http://schemas.microsoft.com/office/drawing/2014/main" id="{B5CB4FBA-15B1-FB88-8A84-DC3DD276308C}"/>
              </a:ext>
            </a:extLst>
          </p:cNvPr>
          <p:cNvSpPr txBox="1"/>
          <p:nvPr/>
        </p:nvSpPr>
        <p:spPr>
          <a:xfrm>
            <a:off x="9677400" y="1298327"/>
            <a:ext cx="2514600" cy="369332"/>
          </a:xfrm>
          <a:prstGeom prst="rect">
            <a:avLst/>
          </a:prstGeom>
          <a:noFill/>
        </p:spPr>
        <p:txBody>
          <a:bodyPr wrap="square" rtlCol="0">
            <a:spAutoFit/>
          </a:bodyPr>
          <a:lstStyle/>
          <a:p>
            <a:r>
              <a:rPr lang="de-DE"/>
              <a:t>die </a:t>
            </a:r>
            <a:r>
              <a:rPr lang="de-DE" b="1" err="1"/>
              <a:t>Ampullenflaschen</a:t>
            </a:r>
            <a:endParaRPr lang="en-DE" b="1"/>
          </a:p>
        </p:txBody>
      </p:sp>
      <p:sp>
        <p:nvSpPr>
          <p:cNvPr id="11" name="Textfeld 10">
            <a:extLst>
              <a:ext uri="{FF2B5EF4-FFF2-40B4-BE49-F238E27FC236}">
                <a16:creationId xmlns:a16="http://schemas.microsoft.com/office/drawing/2014/main" id="{CC848C26-D85E-FBD5-F6A6-4A0126B7E7BF}"/>
              </a:ext>
            </a:extLst>
          </p:cNvPr>
          <p:cNvSpPr txBox="1"/>
          <p:nvPr/>
        </p:nvSpPr>
        <p:spPr>
          <a:xfrm>
            <a:off x="5244531" y="1118690"/>
            <a:ext cx="1328736" cy="369332"/>
          </a:xfrm>
          <a:prstGeom prst="rect">
            <a:avLst/>
          </a:prstGeom>
          <a:noFill/>
        </p:spPr>
        <p:txBody>
          <a:bodyPr wrap="square" rtlCol="0">
            <a:spAutoFit/>
          </a:bodyPr>
          <a:lstStyle/>
          <a:p>
            <a:r>
              <a:rPr lang="de-DE"/>
              <a:t>das </a:t>
            </a:r>
            <a:r>
              <a:rPr lang="de-DE" b="1"/>
              <a:t>Teelicht</a:t>
            </a:r>
            <a:endParaRPr lang="en-DE" b="1"/>
          </a:p>
        </p:txBody>
      </p:sp>
      <p:sp>
        <p:nvSpPr>
          <p:cNvPr id="12" name="Textfeld 11">
            <a:extLst>
              <a:ext uri="{FF2B5EF4-FFF2-40B4-BE49-F238E27FC236}">
                <a16:creationId xmlns:a16="http://schemas.microsoft.com/office/drawing/2014/main" id="{07EFFC26-2561-2203-EDAF-1D58C5DA2118}"/>
              </a:ext>
            </a:extLst>
          </p:cNvPr>
          <p:cNvSpPr txBox="1"/>
          <p:nvPr/>
        </p:nvSpPr>
        <p:spPr>
          <a:xfrm>
            <a:off x="7093744" y="4047265"/>
            <a:ext cx="2414587" cy="369332"/>
          </a:xfrm>
          <a:prstGeom prst="rect">
            <a:avLst/>
          </a:prstGeom>
          <a:noFill/>
        </p:spPr>
        <p:txBody>
          <a:bodyPr wrap="square" rtlCol="0">
            <a:spAutoFit/>
          </a:bodyPr>
          <a:lstStyle/>
          <a:p>
            <a:r>
              <a:rPr lang="de-DE"/>
              <a:t>der </a:t>
            </a:r>
            <a:r>
              <a:rPr lang="de-DE" b="1"/>
              <a:t>Lochstopfen</a:t>
            </a:r>
            <a:endParaRPr lang="en-DE" b="1"/>
          </a:p>
        </p:txBody>
      </p:sp>
      <p:sp>
        <p:nvSpPr>
          <p:cNvPr id="15" name="Textfeld 14">
            <a:extLst>
              <a:ext uri="{FF2B5EF4-FFF2-40B4-BE49-F238E27FC236}">
                <a16:creationId xmlns:a16="http://schemas.microsoft.com/office/drawing/2014/main" id="{06E86C0A-8593-4692-A863-7CB6F2D86F79}"/>
              </a:ext>
            </a:extLst>
          </p:cNvPr>
          <p:cNvSpPr txBox="1"/>
          <p:nvPr/>
        </p:nvSpPr>
        <p:spPr>
          <a:xfrm>
            <a:off x="5543549" y="4717820"/>
            <a:ext cx="1914526" cy="369332"/>
          </a:xfrm>
          <a:prstGeom prst="rect">
            <a:avLst/>
          </a:prstGeom>
          <a:noFill/>
        </p:spPr>
        <p:txBody>
          <a:bodyPr wrap="square" rtlCol="0">
            <a:spAutoFit/>
          </a:bodyPr>
          <a:lstStyle/>
          <a:p>
            <a:r>
              <a:rPr lang="de-DE"/>
              <a:t>die</a:t>
            </a:r>
            <a:r>
              <a:rPr lang="de-DE" b="1"/>
              <a:t> Pipettenspitze </a:t>
            </a:r>
            <a:endParaRPr lang="en-DE" b="1"/>
          </a:p>
        </p:txBody>
      </p:sp>
      <p:sp>
        <p:nvSpPr>
          <p:cNvPr id="16" name="Textfeld 15">
            <a:extLst>
              <a:ext uri="{FF2B5EF4-FFF2-40B4-BE49-F238E27FC236}">
                <a16:creationId xmlns:a16="http://schemas.microsoft.com/office/drawing/2014/main" id="{B1CCF2F2-E0A5-4F19-73F7-1BB2AE9E0AB6}"/>
              </a:ext>
            </a:extLst>
          </p:cNvPr>
          <p:cNvSpPr txBox="1"/>
          <p:nvPr/>
        </p:nvSpPr>
        <p:spPr>
          <a:xfrm>
            <a:off x="2316239" y="5274159"/>
            <a:ext cx="9555010" cy="1569660"/>
          </a:xfrm>
          <a:prstGeom prst="rect">
            <a:avLst/>
          </a:prstGeom>
          <a:noFill/>
        </p:spPr>
        <p:txBody>
          <a:bodyPr wrap="square" rtlCol="0">
            <a:spAutoFit/>
          </a:bodyPr>
          <a:lstStyle/>
          <a:p>
            <a:pPr marL="342900" indent="-342900">
              <a:buFont typeface="+mj-lt"/>
              <a:buAutoNum type="arabicPeriod"/>
            </a:pPr>
            <a:r>
              <a:rPr lang="de-DE" sz="1600" b="1">
                <a:solidFill>
                  <a:schemeClr val="bg1"/>
                </a:solidFill>
              </a:rPr>
              <a:t>Überlege, wie du aus den abgebildeten Bauteilen eine Destillationsapparatur bauen kannst.</a:t>
            </a:r>
          </a:p>
          <a:p>
            <a:pPr marL="342900" indent="-342900">
              <a:buFont typeface="+mj-lt"/>
              <a:buAutoNum type="arabicPeriod"/>
            </a:pPr>
            <a:r>
              <a:rPr lang="de-DE" sz="1600" b="1">
                <a:solidFill>
                  <a:schemeClr val="bg1"/>
                </a:solidFill>
              </a:rPr>
              <a:t>Fertige eine Skizze der Destillationsapparatur an und beschrifte sie.</a:t>
            </a:r>
          </a:p>
          <a:p>
            <a:pPr marL="342900" indent="-342900">
              <a:buFont typeface="+mj-lt"/>
              <a:buAutoNum type="arabicPeriod"/>
            </a:pPr>
            <a:r>
              <a:rPr lang="de-DE" sz="1600" b="1">
                <a:solidFill>
                  <a:schemeClr val="bg1"/>
                </a:solidFill>
              </a:rPr>
              <a:t>Besprich deine Skizze mit der Lehrperson.</a:t>
            </a:r>
          </a:p>
          <a:p>
            <a:pPr marL="342900" indent="-342900">
              <a:buFont typeface="+mj-lt"/>
              <a:buAutoNum type="arabicPeriod"/>
            </a:pPr>
            <a:r>
              <a:rPr lang="de-DE" sz="1600" b="1">
                <a:solidFill>
                  <a:schemeClr val="bg1"/>
                </a:solidFill>
              </a:rPr>
              <a:t>Hole dir die benötigten Materialien und baue die Apparatur zusammen.</a:t>
            </a:r>
          </a:p>
          <a:p>
            <a:pPr marL="342900" indent="-342900">
              <a:buFont typeface="+mj-lt"/>
              <a:buAutoNum type="arabicPeriod"/>
            </a:pPr>
            <a:r>
              <a:rPr lang="de-DE" sz="1600" b="1">
                <a:solidFill>
                  <a:schemeClr val="bg1"/>
                </a:solidFill>
              </a:rPr>
              <a:t>Destilliere 5 </a:t>
            </a:r>
            <a:r>
              <a:rPr lang="de-DE" sz="1600" b="1" err="1">
                <a:solidFill>
                  <a:schemeClr val="bg1"/>
                </a:solidFill>
              </a:rPr>
              <a:t>mL</a:t>
            </a:r>
            <a:r>
              <a:rPr lang="de-DE" sz="1600" b="1">
                <a:solidFill>
                  <a:schemeClr val="bg1"/>
                </a:solidFill>
              </a:rPr>
              <a:t> Wein und zeichne den Temperaturverlauf auf.</a:t>
            </a:r>
          </a:p>
          <a:p>
            <a:pPr marL="342900" indent="-342900">
              <a:buFont typeface="+mj-lt"/>
              <a:buAutoNum type="arabicPeriod"/>
            </a:pPr>
            <a:r>
              <a:rPr lang="de-DE" sz="1600" b="1">
                <a:solidFill>
                  <a:schemeClr val="bg1"/>
                </a:solidFill>
              </a:rPr>
              <a:t>Schütte das Destillat in ein Uhrglas und versuche, das Destillat zu entzünden. </a:t>
            </a:r>
            <a:endParaRPr lang="en-DE" sz="1600" b="1">
              <a:solidFill>
                <a:schemeClr val="bg1"/>
              </a:solidFill>
            </a:endParaRPr>
          </a:p>
        </p:txBody>
      </p:sp>
      <p:sp>
        <p:nvSpPr>
          <p:cNvPr id="17" name="Textfeld 16">
            <a:extLst>
              <a:ext uri="{FF2B5EF4-FFF2-40B4-BE49-F238E27FC236}">
                <a16:creationId xmlns:a16="http://schemas.microsoft.com/office/drawing/2014/main" id="{922D5404-AC20-AD20-DE4E-A3B10C26765F}"/>
              </a:ext>
            </a:extLst>
          </p:cNvPr>
          <p:cNvSpPr txBox="1"/>
          <p:nvPr/>
        </p:nvSpPr>
        <p:spPr>
          <a:xfrm>
            <a:off x="1723308" y="0"/>
            <a:ext cx="9555009" cy="707886"/>
          </a:xfrm>
          <a:prstGeom prst="rect">
            <a:avLst/>
          </a:prstGeom>
          <a:noFill/>
        </p:spPr>
        <p:txBody>
          <a:bodyPr wrap="square" rtlCol="0">
            <a:spAutoFit/>
          </a:bodyPr>
          <a:lstStyle/>
          <a:p>
            <a:r>
              <a:rPr lang="de-DE" sz="4000" b="1">
                <a:solidFill>
                  <a:schemeClr val="bg1"/>
                </a:solidFill>
              </a:rPr>
              <a:t>Bau einer Mini-Destillationsapparatur</a:t>
            </a:r>
            <a:endParaRPr lang="en-DE" sz="4000" b="1">
              <a:solidFill>
                <a:schemeClr val="bg1"/>
              </a:solidFill>
            </a:endParaRPr>
          </a:p>
        </p:txBody>
      </p:sp>
      <p:sp>
        <p:nvSpPr>
          <p:cNvPr id="3" name="Textfeld 2">
            <a:extLst>
              <a:ext uri="{FF2B5EF4-FFF2-40B4-BE49-F238E27FC236}">
                <a16:creationId xmlns:a16="http://schemas.microsoft.com/office/drawing/2014/main" id="{6BAE9B35-6F26-F03A-D97A-18ED66761D5D}"/>
              </a:ext>
            </a:extLst>
          </p:cNvPr>
          <p:cNvSpPr txBox="1"/>
          <p:nvPr/>
        </p:nvSpPr>
        <p:spPr>
          <a:xfrm>
            <a:off x="3495410" y="3308323"/>
            <a:ext cx="2135769" cy="369332"/>
          </a:xfrm>
          <a:prstGeom prst="rect">
            <a:avLst/>
          </a:prstGeom>
          <a:noFill/>
        </p:spPr>
        <p:txBody>
          <a:bodyPr wrap="square" rtlCol="0">
            <a:spAutoFit/>
          </a:bodyPr>
          <a:lstStyle/>
          <a:p>
            <a:r>
              <a:rPr lang="de-DE"/>
              <a:t>das </a:t>
            </a:r>
            <a:r>
              <a:rPr lang="de-DE" b="1"/>
              <a:t>Siedesteinchen</a:t>
            </a:r>
            <a:endParaRPr lang="en-DE" b="1"/>
          </a:p>
        </p:txBody>
      </p:sp>
      <p:sp>
        <p:nvSpPr>
          <p:cNvPr id="9" name="Textfeld 8">
            <a:extLst>
              <a:ext uri="{FF2B5EF4-FFF2-40B4-BE49-F238E27FC236}">
                <a16:creationId xmlns:a16="http://schemas.microsoft.com/office/drawing/2014/main" id="{70A3ADF4-3829-28AD-9C45-D4B82FD8582F}"/>
              </a:ext>
            </a:extLst>
          </p:cNvPr>
          <p:cNvSpPr txBox="1"/>
          <p:nvPr/>
        </p:nvSpPr>
        <p:spPr>
          <a:xfrm>
            <a:off x="9100344" y="4798211"/>
            <a:ext cx="2414587" cy="369332"/>
          </a:xfrm>
          <a:prstGeom prst="rect">
            <a:avLst/>
          </a:prstGeom>
          <a:noFill/>
        </p:spPr>
        <p:txBody>
          <a:bodyPr wrap="square" rtlCol="0">
            <a:spAutoFit/>
          </a:bodyPr>
          <a:lstStyle/>
          <a:p>
            <a:pPr algn="ctr"/>
            <a:r>
              <a:rPr lang="de-DE"/>
              <a:t>das </a:t>
            </a:r>
            <a:r>
              <a:rPr lang="de-DE" b="1"/>
              <a:t>Uhrglas</a:t>
            </a:r>
            <a:endParaRPr lang="en-DE" b="1"/>
          </a:p>
        </p:txBody>
      </p:sp>
    </p:spTree>
    <p:extLst>
      <p:ext uri="{BB962C8B-B14F-4D97-AF65-F5344CB8AC3E}">
        <p14:creationId xmlns:p14="http://schemas.microsoft.com/office/powerpoint/2010/main" val="2295340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8692AB6-C5D3-CF0C-2682-C1E0FF01F28A}"/>
              </a:ext>
            </a:extLst>
          </p:cNvPr>
          <p:cNvPicPr>
            <a:picLocks noChangeAspect="1"/>
          </p:cNvPicPr>
          <p:nvPr/>
        </p:nvPicPr>
        <p:blipFill rotWithShape="1">
          <a:blip r:embed="rId2">
            <a:extLst>
              <a:ext uri="{28A0092B-C50C-407E-A947-70E740481C1C}">
                <a14:useLocalDpi xmlns:a14="http://schemas.microsoft.com/office/drawing/2010/main" val="0"/>
              </a:ext>
            </a:extLst>
          </a:blip>
          <a:srcRect l="35964" t="23437" r="21068" b="5416"/>
          <a:stretch/>
        </p:blipFill>
        <p:spPr>
          <a:xfrm rot="10800000">
            <a:off x="435769" y="1040201"/>
            <a:ext cx="4557712" cy="5659849"/>
          </a:xfrm>
          <a:prstGeom prst="rect">
            <a:avLst/>
          </a:prstGeom>
        </p:spPr>
      </p:pic>
      <p:pic>
        <p:nvPicPr>
          <p:cNvPr id="5" name="Grafik 4" descr="Ein Bild, das Text, Wand, drinnen, Gerät enthält.&#10;&#10;Automatisch generierte Beschreibung">
            <a:extLst>
              <a:ext uri="{FF2B5EF4-FFF2-40B4-BE49-F238E27FC236}">
                <a16:creationId xmlns:a16="http://schemas.microsoft.com/office/drawing/2014/main" id="{9F153169-2069-7688-9246-1669297CA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865" t="4584" r="18933" b="12917"/>
          <a:stretch/>
        </p:blipFill>
        <p:spPr>
          <a:xfrm>
            <a:off x="5322093" y="1040201"/>
            <a:ext cx="6693693" cy="5657850"/>
          </a:xfrm>
          <a:prstGeom prst="rect">
            <a:avLst/>
          </a:prstGeom>
        </p:spPr>
      </p:pic>
      <p:sp>
        <p:nvSpPr>
          <p:cNvPr id="6" name="Textfeld 5">
            <a:extLst>
              <a:ext uri="{FF2B5EF4-FFF2-40B4-BE49-F238E27FC236}">
                <a16:creationId xmlns:a16="http://schemas.microsoft.com/office/drawing/2014/main" id="{C27FB092-650C-27C7-E492-9ADF6D76DF25}"/>
              </a:ext>
            </a:extLst>
          </p:cNvPr>
          <p:cNvSpPr txBox="1"/>
          <p:nvPr/>
        </p:nvSpPr>
        <p:spPr>
          <a:xfrm>
            <a:off x="2021683" y="-34586"/>
            <a:ext cx="8429624" cy="584775"/>
          </a:xfrm>
          <a:prstGeom prst="rect">
            <a:avLst/>
          </a:prstGeom>
          <a:noFill/>
        </p:spPr>
        <p:txBody>
          <a:bodyPr wrap="square" rtlCol="0">
            <a:spAutoFit/>
          </a:bodyPr>
          <a:lstStyle/>
          <a:p>
            <a:r>
              <a:rPr lang="de-DE" sz="3200" b="1"/>
              <a:t>Zwei Beispiele für Mini-Destillationsapparaturen  </a:t>
            </a:r>
            <a:endParaRPr lang="en-DE" sz="3200" b="1"/>
          </a:p>
        </p:txBody>
      </p:sp>
      <p:sp>
        <p:nvSpPr>
          <p:cNvPr id="7" name="Textfeld 6">
            <a:extLst>
              <a:ext uri="{FF2B5EF4-FFF2-40B4-BE49-F238E27FC236}">
                <a16:creationId xmlns:a16="http://schemas.microsoft.com/office/drawing/2014/main" id="{9436965B-2E04-A170-811E-F55C6CE31EA6}"/>
              </a:ext>
            </a:extLst>
          </p:cNvPr>
          <p:cNvSpPr txBox="1"/>
          <p:nvPr/>
        </p:nvSpPr>
        <p:spPr>
          <a:xfrm>
            <a:off x="5322093" y="393870"/>
            <a:ext cx="6693693" cy="646331"/>
          </a:xfrm>
          <a:prstGeom prst="rect">
            <a:avLst/>
          </a:prstGeom>
          <a:noFill/>
        </p:spPr>
        <p:txBody>
          <a:bodyPr wrap="square" rtlCol="0">
            <a:spAutoFit/>
          </a:bodyPr>
          <a:lstStyle/>
          <a:p>
            <a:pPr algn="ctr"/>
            <a:r>
              <a:rPr lang="de-DE" b="1"/>
              <a:t>Variante B</a:t>
            </a:r>
          </a:p>
          <a:p>
            <a:pPr algn="ctr"/>
            <a:r>
              <a:rPr lang="de-DE" b="1"/>
              <a:t> zur computergestützten Messung der Siedekurve</a:t>
            </a:r>
            <a:endParaRPr lang="en-DE" b="1"/>
          </a:p>
        </p:txBody>
      </p:sp>
      <p:sp>
        <p:nvSpPr>
          <p:cNvPr id="8" name="Textfeld 7">
            <a:extLst>
              <a:ext uri="{FF2B5EF4-FFF2-40B4-BE49-F238E27FC236}">
                <a16:creationId xmlns:a16="http://schemas.microsoft.com/office/drawing/2014/main" id="{1E93619B-9C39-61BB-46E6-710943237D94}"/>
              </a:ext>
            </a:extLst>
          </p:cNvPr>
          <p:cNvSpPr txBox="1"/>
          <p:nvPr/>
        </p:nvSpPr>
        <p:spPr>
          <a:xfrm>
            <a:off x="-597693" y="423661"/>
            <a:ext cx="6693693" cy="646331"/>
          </a:xfrm>
          <a:prstGeom prst="rect">
            <a:avLst/>
          </a:prstGeom>
          <a:noFill/>
        </p:spPr>
        <p:txBody>
          <a:bodyPr wrap="square" rtlCol="0">
            <a:spAutoFit/>
          </a:bodyPr>
          <a:lstStyle/>
          <a:p>
            <a:pPr algn="ctr"/>
            <a:r>
              <a:rPr lang="de-DE" b="1"/>
              <a:t>Variante A </a:t>
            </a:r>
          </a:p>
          <a:p>
            <a:pPr algn="ctr"/>
            <a:r>
              <a:rPr lang="de-DE" b="1"/>
              <a:t>Low-cost-Version für das Schülerexperiment</a:t>
            </a:r>
            <a:endParaRPr lang="en-DE" b="1"/>
          </a:p>
        </p:txBody>
      </p:sp>
    </p:spTree>
    <p:extLst>
      <p:ext uri="{BB962C8B-B14F-4D97-AF65-F5344CB8AC3E}">
        <p14:creationId xmlns:p14="http://schemas.microsoft.com/office/powerpoint/2010/main" val="3794482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85D83E4-776E-E68F-B27D-04857E48F89E}"/>
              </a:ext>
            </a:extLst>
          </p:cNvPr>
          <p:cNvPicPr>
            <a:picLocks noChangeAspect="1"/>
          </p:cNvPicPr>
          <p:nvPr/>
        </p:nvPicPr>
        <p:blipFill>
          <a:blip r:embed="rId2"/>
          <a:stretch>
            <a:fillRect/>
          </a:stretch>
        </p:blipFill>
        <p:spPr>
          <a:xfrm>
            <a:off x="202253" y="171111"/>
            <a:ext cx="1329043" cy="1243692"/>
          </a:xfrm>
          <a:prstGeom prst="rect">
            <a:avLst/>
          </a:prstGeom>
        </p:spPr>
      </p:pic>
      <p:pic>
        <p:nvPicPr>
          <p:cNvPr id="4" name="Grafik 3">
            <a:extLst>
              <a:ext uri="{FF2B5EF4-FFF2-40B4-BE49-F238E27FC236}">
                <a16:creationId xmlns:a16="http://schemas.microsoft.com/office/drawing/2014/main" id="{6D7E9807-48F0-A12F-375C-75531629432B}"/>
              </a:ext>
            </a:extLst>
          </p:cNvPr>
          <p:cNvPicPr>
            <a:picLocks noChangeAspect="1"/>
          </p:cNvPicPr>
          <p:nvPr/>
        </p:nvPicPr>
        <p:blipFill rotWithShape="1">
          <a:blip r:embed="rId3">
            <a:clrChange>
              <a:clrFrom>
                <a:srgbClr val="A26E34"/>
              </a:clrFrom>
              <a:clrTo>
                <a:srgbClr val="A26E34">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464" t="18751" r="7943" b="2494"/>
          <a:stretch/>
        </p:blipFill>
        <p:spPr>
          <a:xfrm rot="10800000">
            <a:off x="2207416" y="378568"/>
            <a:ext cx="9301164" cy="6201167"/>
          </a:xfrm>
          <a:prstGeom prst="rect">
            <a:avLst/>
          </a:prstGeom>
        </p:spPr>
      </p:pic>
    </p:spTree>
    <p:extLst>
      <p:ext uri="{BB962C8B-B14F-4D97-AF65-F5344CB8AC3E}">
        <p14:creationId xmlns:p14="http://schemas.microsoft.com/office/powerpoint/2010/main" val="182777346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3b7bdf44-c9f6-4e8a-b11e-38f1350b0e6e">ZYSZ63PCDK7H-702998913-9034</_dlc_DocId>
    <_dlc_DocIdUrl xmlns="3b7bdf44-c9f6-4e8a-b11e-38f1350b0e6e">
      <Url>https://eduneteurope.sharepoint.com/sites/sensiMINT-OneDrive/_layouts/15/DocIdRedir.aspx?ID=ZYSZ63PCDK7H-702998913-9034</Url>
      <Description>ZYSZ63PCDK7H-702998913-9034</Description>
    </_dlc_DocIdUrl>
    <lcf76f155ced4ddcb4097134ff3c332f xmlns="c72df712-2aa3-4210-9adc-1892eb12471a">
      <Terms xmlns="http://schemas.microsoft.com/office/infopath/2007/PartnerControls"/>
    </lcf76f155ced4ddcb4097134ff3c332f>
    <Zielgruppen xmlns="c72df712-2aa3-4210-9adc-1892eb12471a" xsi:nil="true"/>
    <_ModernAudienceTargetUserField xmlns="c72df712-2aa3-4210-9adc-1892eb12471a">
      <UserInfo>
        <DisplayName/>
        <AccountId xsi:nil="true"/>
        <AccountType/>
      </UserInfo>
    </_ModernAudienceTargetUserField>
    <TaxCatchAll xmlns="3b7bdf44-c9f6-4e8a-b11e-38f1350b0e6e"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ADD64186320F034D96DF7923188D52B4" ma:contentTypeVersion="19" ma:contentTypeDescription="Ein neues Dokument erstellen." ma:contentTypeScope="" ma:versionID="a1028d19c186a3217d132f9d198def45">
  <xsd:schema xmlns:xsd="http://www.w3.org/2001/XMLSchema" xmlns:xs="http://www.w3.org/2001/XMLSchema" xmlns:p="http://schemas.microsoft.com/office/2006/metadata/properties" xmlns:ns2="3b7bdf44-c9f6-4e8a-b11e-38f1350b0e6e" xmlns:ns3="c72df712-2aa3-4210-9adc-1892eb12471a" targetNamespace="http://schemas.microsoft.com/office/2006/metadata/properties" ma:root="true" ma:fieldsID="abafeaa9a534ccaca465191de0319517" ns2:_="" ns3:_="">
    <xsd:import namespace="3b7bdf44-c9f6-4e8a-b11e-38f1350b0e6e"/>
    <xsd:import namespace="c72df712-2aa3-4210-9adc-1892eb12471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OCR" minOccurs="0"/>
                <xsd:element ref="ns3:MediaServiceLocation" minOccurs="0"/>
                <xsd:element ref="ns2:SharedWithUsers" minOccurs="0"/>
                <xsd:element ref="ns2:SharedWithDetails" minOccurs="0"/>
                <xsd:element ref="ns3:Zielgruppen" minOccurs="0"/>
                <xsd:element ref="ns3:_ModernAudienceTargetUserField" minOccurs="0"/>
                <xsd:element ref="ns3:_ModernAudienceAadObjectIds" minOccurs="0"/>
                <xsd:element ref="ns3:MediaServiceAutoKeyPoints" minOccurs="0"/>
                <xsd:element ref="ns3:MediaServiceKeyPoi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bdf44-c9f6-4e8a-b11e-38f1350b0e6e"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dexed="true"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9d09337e-07c5-47c2-a1d3-2e749f4da68e}" ma:internalName="TaxCatchAll" ma:showField="CatchAllData" ma:web="3b7bdf44-c9f6-4e8a-b11e-38f1350b0e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2df712-2aa3-4210-9adc-1892eb12471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Bildmarkierungen" ma:readOnly="false" ma:fieldId="{5cf76f15-5ced-4ddc-b409-7134ff3c332f}" ma:taxonomyMulti="true" ma:sspId="261aa062-f5c6-4e15-b0ce-babc8f52b4d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Zielgruppen" ma:index="24" nillable="true" ma:displayName="Zielgruppen" ma:internalName="Zielgruppen">
      <xsd:simpleType>
        <xsd:restriction base="dms:Unknown"/>
      </xsd:simpleType>
    </xsd:element>
    <xsd:element name="_ModernAudienceTargetUserField" ma:index="25" nillable="true" ma:displayName="Benutzergrupp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6" nillable="true" ma:displayName="Benutzergruppen-IDs" ma:list="{ab00c07a-e7e4-4d12-acf7-38b9fd35e15c}" ma:internalName="_ModernAudienceAadObjectIds" ma:readOnly="true" ma:showField="_AadObjectIdForUser" ma:web="3b7bdf44-c9f6-4e8a-b11e-38f1350b0e6e">
      <xsd:complexType>
        <xsd:complexContent>
          <xsd:extension base="dms:MultiChoiceLookup">
            <xsd:sequence>
              <xsd:element name="Value" type="dms:Lookup" maxOccurs="unbounded" minOccurs="0" nillable="true"/>
            </xsd:sequence>
          </xsd:extension>
        </xsd:complexContent>
      </xsd:complex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C5F740-9D1E-466C-A54A-C4F21EC59A48}">
  <ds:schemaRefs>
    <ds:schemaRef ds:uri="http://schemas.microsoft.com/sharepoint/v3/contenttype/forms"/>
  </ds:schemaRefs>
</ds:datastoreItem>
</file>

<file path=customXml/itemProps2.xml><?xml version="1.0" encoding="utf-8"?>
<ds:datastoreItem xmlns:ds="http://schemas.openxmlformats.org/officeDocument/2006/customXml" ds:itemID="{3E950C6C-39D9-4D10-86C8-91DF82F14CDD}">
  <ds:schemaRefs>
    <ds:schemaRef ds:uri="http://schemas.microsoft.com/sharepoint/events"/>
  </ds:schemaRefs>
</ds:datastoreItem>
</file>

<file path=customXml/itemProps3.xml><?xml version="1.0" encoding="utf-8"?>
<ds:datastoreItem xmlns:ds="http://schemas.openxmlformats.org/officeDocument/2006/customXml" ds:itemID="{18B626BC-8BA8-468F-811E-1E63B111E951}">
  <ds:schemaRefs>
    <ds:schemaRef ds:uri="http://schemas.microsoft.com/office/2006/documentManagement/types"/>
    <ds:schemaRef ds:uri="http://purl.org/dc/dcmitype/"/>
    <ds:schemaRef ds:uri="3b7bdf44-c9f6-4e8a-b11e-38f1350b0e6e"/>
    <ds:schemaRef ds:uri="http://schemas.openxmlformats.org/package/2006/metadata/core-properties"/>
    <ds:schemaRef ds:uri="http://schemas.microsoft.com/office/2006/metadata/properties"/>
    <ds:schemaRef ds:uri="http://purl.org/dc/elements/1.1/"/>
    <ds:schemaRef ds:uri="http://www.w3.org/XML/1998/namespace"/>
    <ds:schemaRef ds:uri="c72df712-2aa3-4210-9adc-1892eb12471a"/>
    <ds:schemaRef ds:uri="http://schemas.microsoft.com/office/infopath/2007/PartnerControls"/>
    <ds:schemaRef ds:uri="http://purl.org/dc/terms/"/>
  </ds:schemaRefs>
</ds:datastoreItem>
</file>

<file path=customXml/itemProps4.xml><?xml version="1.0" encoding="utf-8"?>
<ds:datastoreItem xmlns:ds="http://schemas.openxmlformats.org/officeDocument/2006/customXml" ds:itemID="{7D74C750-829E-4561-A166-A761EA7688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7bdf44-c9f6-4e8a-b11e-38f1350b0e6e"/>
    <ds:schemaRef ds:uri="c72df712-2aa3-4210-9adc-1892eb1247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1029</Words>
  <Application>Microsoft Office PowerPoint</Application>
  <PresentationFormat>Breitbild</PresentationFormat>
  <Paragraphs>86</Paragraphs>
  <Slides>9</Slides>
  <Notes>4</Notes>
  <HiddenSlides>3</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9</vt:i4>
      </vt:variant>
    </vt:vector>
  </HeadingPairs>
  <TitlesOfParts>
    <vt:vector size="15" baseType="lpstr">
      <vt:lpstr>Arial</vt:lpstr>
      <vt:lpstr>Calibri</vt:lpstr>
      <vt:lpstr>Calibri Light</vt:lpstr>
      <vt:lpstr>Heebo Light</vt:lpstr>
      <vt:lpstr>Office</vt:lpstr>
      <vt:lpstr>1_Office</vt:lpstr>
      <vt:lpstr>PowerPoint-Präsentation</vt:lpstr>
      <vt:lpstr>Bau und Erprobung  einer Low-Cost-Destillationsapparatur</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Bau und Erprobung  von low-cost Destillationsapparaturen</dc:title>
  <dc:creator>Waltraud Habelitz-Tkotz</dc:creator>
  <cp:lastModifiedBy>Maria Steger</cp:lastModifiedBy>
  <cp:revision>4</cp:revision>
  <dcterms:created xsi:type="dcterms:W3CDTF">2022-12-04T22:56:38Z</dcterms:created>
  <dcterms:modified xsi:type="dcterms:W3CDTF">2023-11-27T20:26:37Z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5c1bb318-4a8c-4bd5-bfbc-03feb24d6993</vt:lpwstr>
  </property>
  <property fmtid="{D5CDD505-2E9C-101B-9397-08002B2CF9AE}" pid="3" name="ContentTypeId">
    <vt:lpwstr>0x010100ADD64186320F034D96DF7923188D52B4</vt:lpwstr>
  </property>
  <property fmtid="{D5CDD505-2E9C-101B-9397-08002B2CF9AE}" pid="4" name="MediaServiceImageTags">
    <vt:lpwstr/>
  </property>
</Properties>
</file>