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Lst>
  <p:notesMasterIdLst>
    <p:notesMasterId r:id="rId14"/>
  </p:notesMasterIdLst>
  <p:sldIdLst>
    <p:sldId id="484" r:id="rId7"/>
    <p:sldId id="256" r:id="rId8"/>
    <p:sldId id="265" r:id="rId9"/>
    <p:sldId id="268" r:id="rId10"/>
    <p:sldId id="269" r:id="rId11"/>
    <p:sldId id="267" r:id="rId12"/>
    <p:sldId id="270" r:id="rId13"/>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CC3B6B-9C12-A360-A8A8-6065FF96F908}" name="Maria Steger" initials="MS" userId="Maria Steger" providerId="None"/>
  <p188:author id="{03A5EBB5-EC80-03EA-568B-2E762A92DC03}" name="Rita Krebs" initials="RK" userId="S::rita.krebs@sensiMINT.eu::5019929b-e1b3-48a8-ab68-639ce35c85c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CD"/>
    <a:srgbClr val="FFFFFF"/>
    <a:srgbClr val="FF9933"/>
    <a:srgbClr val="F49819"/>
    <a:srgbClr val="7ABCCD"/>
    <a:srgbClr val="88CADA"/>
    <a:srgbClr val="7DB2BA"/>
    <a:srgbClr val="3499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0FC697-AA75-4A92-B0B8-821B5D6A7619}" v="1" dt="2023-11-27T17:10:29.19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0" autoAdjust="0"/>
    <p:restoredTop sz="81561" autoAdjust="0"/>
  </p:normalViewPr>
  <p:slideViewPr>
    <p:cSldViewPr snapToGrid="0">
      <p:cViewPr varScale="1">
        <p:scale>
          <a:sx n="108" d="100"/>
          <a:sy n="108" d="100"/>
        </p:scale>
        <p:origin x="39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5" Type="http://schemas.openxmlformats.org/officeDocument/2006/relationships/slideMaster" Target="slideMasters/slideMaster1.xml"/><Relationship Id="rId15" Type="http://schemas.openxmlformats.org/officeDocument/2006/relationships/presProps" Target="presProps.xml"/><Relationship Id="rId10" Type="http://schemas.openxmlformats.org/officeDocument/2006/relationships/slide" Target="slides/slide4.xml"/><Relationship Id="rId19"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Steger" userId="51a6a4c3-b2e6-443d-a3d5-b3509b4cf6d9" providerId="ADAL" clId="{D60FC697-AA75-4A92-B0B8-821B5D6A7619}"/>
    <pc:docChg chg="custSel addSld modSld sldOrd">
      <pc:chgData name="Maria Steger" userId="51a6a4c3-b2e6-443d-a3d5-b3509b4cf6d9" providerId="ADAL" clId="{D60FC697-AA75-4A92-B0B8-821B5D6A7619}" dt="2023-11-27T20:26:26.608" v="5" actId="20577"/>
      <pc:docMkLst>
        <pc:docMk/>
      </pc:docMkLst>
      <pc:sldChg chg="delSp mod">
        <pc:chgData name="Maria Steger" userId="51a6a4c3-b2e6-443d-a3d5-b3509b4cf6d9" providerId="ADAL" clId="{D60FC697-AA75-4A92-B0B8-821B5D6A7619}" dt="2023-11-27T17:10:46.311" v="4" actId="478"/>
        <pc:sldMkLst>
          <pc:docMk/>
          <pc:sldMk cId="2368073049" sldId="256"/>
        </pc:sldMkLst>
        <pc:picChg chg="del">
          <ac:chgData name="Maria Steger" userId="51a6a4c3-b2e6-443d-a3d5-b3509b4cf6d9" providerId="ADAL" clId="{D60FC697-AA75-4A92-B0B8-821B5D6A7619}" dt="2023-11-27T17:10:46.311" v="4" actId="478"/>
          <ac:picMkLst>
            <pc:docMk/>
            <pc:sldMk cId="2368073049" sldId="256"/>
            <ac:picMk id="5" creationId="{795366ED-0240-295E-9A2A-CE54249A570F}"/>
          </ac:picMkLst>
        </pc:picChg>
      </pc:sldChg>
      <pc:sldChg chg="modSp add mod ord">
        <pc:chgData name="Maria Steger" userId="51a6a4c3-b2e6-443d-a3d5-b3509b4cf6d9" providerId="ADAL" clId="{D60FC697-AA75-4A92-B0B8-821B5D6A7619}" dt="2023-11-27T20:26:26.608" v="5" actId="20577"/>
        <pc:sldMkLst>
          <pc:docMk/>
          <pc:sldMk cId="3003778954" sldId="484"/>
        </pc:sldMkLst>
        <pc:spChg chg="mod">
          <ac:chgData name="Maria Steger" userId="51a6a4c3-b2e6-443d-a3d5-b3509b4cf6d9" providerId="ADAL" clId="{D60FC697-AA75-4A92-B0B8-821B5D6A7619}" dt="2023-11-27T17:10:40.875" v="3"/>
          <ac:spMkLst>
            <pc:docMk/>
            <pc:sldMk cId="3003778954" sldId="484"/>
            <ac:spMk id="11" creationId="{FF7896D5-1631-10C4-6D5E-1F341F279BC6}"/>
          </ac:spMkLst>
        </pc:spChg>
        <pc:spChg chg="mod">
          <ac:chgData name="Maria Steger" userId="51a6a4c3-b2e6-443d-a3d5-b3509b4cf6d9" providerId="ADAL" clId="{D60FC697-AA75-4A92-B0B8-821B5D6A7619}" dt="2023-11-27T20:26:26.608" v="5" actId="20577"/>
          <ac:spMkLst>
            <pc:docMk/>
            <pc:sldMk cId="3003778954" sldId="484"/>
            <ac:spMk id="21" creationId="{74937DCF-D8E4-8994-C6A1-0B726AA034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BD9618-2DD6-440F-BB07-7D7FEDE801EE}" type="datetimeFigureOut">
              <a:rPr lang="en-DE" smtClean="0"/>
              <a:t>11/27/2023</a:t>
            </a:fld>
            <a:endParaRPr lang="en-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16B80-95D4-46FD-9502-BDB77DF6903D}" type="slidenum">
              <a:rPr lang="en-DE" smtClean="0"/>
              <a:t>‹Nr.›</a:t>
            </a:fld>
            <a:endParaRPr lang="en-DE"/>
          </a:p>
        </p:txBody>
      </p:sp>
    </p:spTree>
    <p:extLst>
      <p:ext uri="{BB962C8B-B14F-4D97-AF65-F5344CB8AC3E}">
        <p14:creationId xmlns:p14="http://schemas.microsoft.com/office/powerpoint/2010/main" val="1831486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a:t>
            </a:r>
            <a:r>
              <a:rPr lang="de-DE" dirty="0" err="1"/>
              <a:t>ppt</a:t>
            </a:r>
            <a:r>
              <a:rPr lang="de-DE" dirty="0"/>
              <a:t>-Datei stellt einen alternative Durchführung zum Praktikum mit </a:t>
            </a:r>
            <a:r>
              <a:rPr lang="de-DE" dirty="0" err="1"/>
              <a:t>Schliffdestillen</a:t>
            </a:r>
            <a:r>
              <a:rPr lang="de-DE" dirty="0"/>
              <a:t> dar, die ohne Gasbrennereinsatz auskommt und den Fokus stärker aus das Bauen und Erfinden legt. Gleichzeitig wird hier digitale Messwerterfassung mit dem Smartphone / Tablet genutzt. </a:t>
            </a:r>
            <a:r>
              <a:rPr lang="de-DE" dirty="0" err="1"/>
              <a:t>Alernativ</a:t>
            </a:r>
            <a:r>
              <a:rPr lang="de-DE" dirty="0"/>
              <a:t> kann auch nur ein Stech-Thermometer mit Digitalanzeige genutzt werden. Die zum Bau der Apparatur verwendeten 10 </a:t>
            </a:r>
            <a:r>
              <a:rPr lang="de-DE" dirty="0" err="1"/>
              <a:t>mL-Ampullenflaschen</a:t>
            </a:r>
            <a:r>
              <a:rPr lang="de-DE" dirty="0"/>
              <a:t> sind im Gegensatz zu Rollrandgläsern aus hitzefestem Glas gefertigt. Eine mögliche Bezugsquelle für </a:t>
            </a:r>
            <a:r>
              <a:rPr lang="de-DE" dirty="0" err="1"/>
              <a:t>Ampullenflaschen</a:t>
            </a:r>
            <a:r>
              <a:rPr lang="de-DE" dirty="0"/>
              <a:t> in Deutschland ist die Firma </a:t>
            </a:r>
            <a:r>
              <a:rPr lang="de-DE" dirty="0" err="1"/>
              <a:t>Zscheile</a:t>
            </a:r>
            <a:r>
              <a:rPr lang="de-DE" dirty="0"/>
              <a:t> und Klinger in Hamburg (https://zscheile-klinger.de/). Vor der Durchführung des Praktikum empfiehlt es sich das Arbeitsblatt mit dem Infotext aus Variante 1a an die Lernenden zu verteilen und die Ankreuzaufgabe zum Leseverstehen bearbeiten zu lassen. Die Abbildung auf Folie 5 zum Bau einer Destillationsapparatur kann entweder als Arbeitsblatt verteilt, oder direkt als H5P Drag &amp; Drop-Übung gespielt werden.  </a:t>
            </a:r>
            <a:endParaRPr lang="en-DE" dirty="0"/>
          </a:p>
        </p:txBody>
      </p:sp>
      <p:sp>
        <p:nvSpPr>
          <p:cNvPr id="4" name="Foliennummernplatzhalter 3"/>
          <p:cNvSpPr>
            <a:spLocks noGrp="1"/>
          </p:cNvSpPr>
          <p:nvPr>
            <p:ph type="sldNum" sz="quarter" idx="5"/>
          </p:nvPr>
        </p:nvSpPr>
        <p:spPr/>
        <p:txBody>
          <a:bodyPr/>
          <a:lstStyle/>
          <a:p>
            <a:fld id="{3AD16B80-95D4-46FD-9502-BDB77DF6903D}" type="slidenum">
              <a:rPr lang="en-DE" smtClean="0"/>
              <a:t>2</a:t>
            </a:fld>
            <a:endParaRPr lang="en-DE"/>
          </a:p>
        </p:txBody>
      </p:sp>
    </p:spTree>
    <p:extLst>
      <p:ext uri="{BB962C8B-B14F-4D97-AF65-F5344CB8AC3E}">
        <p14:creationId xmlns:p14="http://schemas.microsoft.com/office/powerpoint/2010/main" val="1808866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Folgende Materialien müssen bereitgestellt werden: 10-mL-Ampullenflasche, evtl. mehrere 2-4 mL Schraubflaschen, 25 cm Drahtstück, z. B. Kupferkabelstück aus Elektroleitung, 1-2 Siedesteinchen, Doppellochstopfen DIN 16-18 (alternativ Chlorbutylstopfen passend zur Ampullenflasche, der mit einem heißen Nagel gelocht wird), ca. 10 cm langes Schlauchstück </a:t>
            </a:r>
            <a:r>
              <a:rPr lang="de-DE">
                <a:sym typeface="Symbol" panose="05050102010706020507" pitchFamily="18" charset="2"/>
              </a:rPr>
              <a:t> 4-6 mm, 1 gelbe Eppendorf-Spitze (oben und unten passen mit einer Schere abgeschnitten), Wireless-Temperatursensor und zugehöriges Smartphone oder Tablet mit Messwerterfassungssoftware, Teelicht, langstileiges Feuerzeug, 5 mL Rotwein, Glühwein, Campari, … (evtl. etwas mit Obstler/Korn getuned) Evtl. Stativmaterial – die Apparatur kann auch an den kunststoffummantelten Kupferdrähten z. B. mit einer Reagenzglasklammer oder einer Wäscheklammer aus Holz direkt mit den Händen gehalten werden. Empfehlenswert ist die Verwendung von Magnettafelsystemen mit Federstahlklemmen, wie sie in Deutschland z. B. von der Firma Magmed vertrieben werden. https://www.magmed.de/MAGNETTAFELSYSTEM</a:t>
            </a:r>
            <a:r>
              <a:rPr lang="de-DE"/>
              <a:t> </a:t>
            </a:r>
            <a:endParaRPr lang="en-DE"/>
          </a:p>
        </p:txBody>
      </p:sp>
      <p:sp>
        <p:nvSpPr>
          <p:cNvPr id="4" name="Foliennummernplatzhalter 3"/>
          <p:cNvSpPr>
            <a:spLocks noGrp="1"/>
          </p:cNvSpPr>
          <p:nvPr>
            <p:ph type="sldNum" sz="quarter" idx="5"/>
          </p:nvPr>
        </p:nvSpPr>
        <p:spPr/>
        <p:txBody>
          <a:bodyPr/>
          <a:lstStyle/>
          <a:p>
            <a:fld id="{3AD16B80-95D4-46FD-9502-BDB77DF6903D}" type="slidenum">
              <a:rPr lang="en-DE" smtClean="0"/>
              <a:t>4</a:t>
            </a:fld>
            <a:endParaRPr lang="en-DE"/>
          </a:p>
        </p:txBody>
      </p:sp>
    </p:spTree>
    <p:extLst>
      <p:ext uri="{BB962C8B-B14F-4D97-AF65-F5344CB8AC3E}">
        <p14:creationId xmlns:p14="http://schemas.microsoft.com/office/powerpoint/2010/main" val="3960576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Wird reiner Rotwein destilliert, dann lassen sich aus 5 mL Rotwein mit ca. 10 Vol% Trinkalkohol maximal 0,5-0,7 mL brennbares Destillat gewinnen. Wird der Rotwein vorher zusätzlich mit etwas billigem Schnaps (kein Spiritus, da man diesen riecht!) versetzt, dann kann entsprechend mehr brennbares Destillat gewonnen werden. Alternativ können auch mehr kleine Schraubflaschen bereitgestellt werden, so dass ein Wechsel des Gefäßes möglich wird. Ansonsten lässt sich auch diskutieren, warum nicht alle Gruppen brennbare Destillate gewonnen haben und durch Kontrolle des Etiketts der Weinflasche abgeleitet werden, wie viel Ethanol in 5 mL Rotwein enthalten ist.  </a:t>
            </a:r>
          </a:p>
        </p:txBody>
      </p:sp>
      <p:sp>
        <p:nvSpPr>
          <p:cNvPr id="4" name="Foliennummernplatzhalter 3"/>
          <p:cNvSpPr>
            <a:spLocks noGrp="1"/>
          </p:cNvSpPr>
          <p:nvPr>
            <p:ph type="sldNum" sz="quarter" idx="5"/>
          </p:nvPr>
        </p:nvSpPr>
        <p:spPr/>
        <p:txBody>
          <a:bodyPr/>
          <a:lstStyle/>
          <a:p>
            <a:fld id="{3AD16B80-95D4-46FD-9502-BDB77DF6903D}" type="slidenum">
              <a:rPr lang="en-DE" smtClean="0"/>
              <a:t>5</a:t>
            </a:fld>
            <a:endParaRPr lang="en-DE"/>
          </a:p>
        </p:txBody>
      </p:sp>
    </p:spTree>
    <p:extLst>
      <p:ext uri="{BB962C8B-B14F-4D97-AF65-F5344CB8AC3E}">
        <p14:creationId xmlns:p14="http://schemas.microsoft.com/office/powerpoint/2010/main" val="2152373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Das abgebildete Siedediagramm wurde mit eine digitalen wireless-Temperatursensor der Firma Pasco und der App Sparkvue aufgezeichnet. Dazu wurde die Standardeinstellung zur Aufzeichnung der Temperaturänderung über die Zeit verwendet.</a:t>
            </a:r>
            <a:endParaRPr lang="en-DE"/>
          </a:p>
        </p:txBody>
      </p:sp>
      <p:sp>
        <p:nvSpPr>
          <p:cNvPr id="4" name="Foliennummernplatzhalter 3"/>
          <p:cNvSpPr>
            <a:spLocks noGrp="1"/>
          </p:cNvSpPr>
          <p:nvPr>
            <p:ph type="sldNum" sz="quarter" idx="5"/>
          </p:nvPr>
        </p:nvSpPr>
        <p:spPr/>
        <p:txBody>
          <a:bodyPr/>
          <a:lstStyle/>
          <a:p>
            <a:fld id="{3AD16B80-95D4-46FD-9502-BDB77DF6903D}" type="slidenum">
              <a:rPr lang="en-DE" smtClean="0"/>
              <a:t>6</a:t>
            </a:fld>
            <a:endParaRPr lang="en-DE"/>
          </a:p>
        </p:txBody>
      </p:sp>
    </p:spTree>
    <p:extLst>
      <p:ext uri="{BB962C8B-B14F-4D97-AF65-F5344CB8AC3E}">
        <p14:creationId xmlns:p14="http://schemas.microsoft.com/office/powerpoint/2010/main" val="575728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Das abgebildete Siedediagramm wurde mit eine digitalen wireless-Temperatursensor der Firma Pasco und der App Sparkvue aufgezeichnet. Dazu wurde die Standardeinstellung zur Aufzeichnung der Temperaturänderung über die Zeit verwendet. Das Diagramm kann sowohl mündlich, als auch schriftlich beschrieben werden. Zum Einüben der Beschreibung von Diagrammen können auch die Formulierungshilfen aus der SensiMINT-Toolbox zur Diagrammbeschreibung verwendet werden. Die Deutung des Diagrammverlaufes wurde hier mit Hilfe von Sprechblasen realisiert.</a:t>
            </a:r>
            <a:endParaRPr lang="en-DE"/>
          </a:p>
        </p:txBody>
      </p:sp>
      <p:sp>
        <p:nvSpPr>
          <p:cNvPr id="4" name="Foliennummernplatzhalter 3"/>
          <p:cNvSpPr>
            <a:spLocks noGrp="1"/>
          </p:cNvSpPr>
          <p:nvPr>
            <p:ph type="sldNum" sz="quarter" idx="5"/>
          </p:nvPr>
        </p:nvSpPr>
        <p:spPr/>
        <p:txBody>
          <a:bodyPr/>
          <a:lstStyle/>
          <a:p>
            <a:fld id="{3AD16B80-95D4-46FD-9502-BDB77DF6903D}" type="slidenum">
              <a:rPr lang="en-DE" smtClean="0"/>
              <a:t>7</a:t>
            </a:fld>
            <a:endParaRPr lang="en-DE"/>
          </a:p>
        </p:txBody>
      </p:sp>
    </p:spTree>
    <p:extLst>
      <p:ext uri="{BB962C8B-B14F-4D97-AF65-F5344CB8AC3E}">
        <p14:creationId xmlns:p14="http://schemas.microsoft.com/office/powerpoint/2010/main" val="4257216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9AC9AF-3D08-5109-B869-38AC0319D74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DE"/>
          </a:p>
        </p:txBody>
      </p:sp>
      <p:sp>
        <p:nvSpPr>
          <p:cNvPr id="3" name="Untertitel 2">
            <a:extLst>
              <a:ext uri="{FF2B5EF4-FFF2-40B4-BE49-F238E27FC236}">
                <a16:creationId xmlns:a16="http://schemas.microsoft.com/office/drawing/2014/main" id="{16D068C8-3A3D-E549-334A-F4E35853AB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DE"/>
          </a:p>
        </p:txBody>
      </p:sp>
      <p:sp>
        <p:nvSpPr>
          <p:cNvPr id="4" name="Datumsplatzhalter 3">
            <a:extLst>
              <a:ext uri="{FF2B5EF4-FFF2-40B4-BE49-F238E27FC236}">
                <a16:creationId xmlns:a16="http://schemas.microsoft.com/office/drawing/2014/main" id="{66B4C013-51BB-0512-20ED-E2AB3429695F}"/>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5" name="Fußzeilenplatzhalter 4">
            <a:extLst>
              <a:ext uri="{FF2B5EF4-FFF2-40B4-BE49-F238E27FC236}">
                <a16:creationId xmlns:a16="http://schemas.microsoft.com/office/drawing/2014/main" id="{93640D88-D09B-511C-22EB-2A87261CDF3E}"/>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6E49E781-FF3A-4877-7CC0-0C4537339C43}"/>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2120316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08D58-97FE-8081-3703-F1E25384B8BB}"/>
              </a:ext>
            </a:extLst>
          </p:cNvPr>
          <p:cNvSpPr>
            <a:spLocks noGrp="1"/>
          </p:cNvSpPr>
          <p:nvPr>
            <p:ph type="title"/>
          </p:nvPr>
        </p:nvSpPr>
        <p:spPr/>
        <p:txBody>
          <a:bodyPr/>
          <a:lstStyle/>
          <a:p>
            <a:r>
              <a:rPr lang="de-DE"/>
              <a:t>Mastertitelformat bearbeiten</a:t>
            </a:r>
            <a:endParaRPr lang="en-DE"/>
          </a:p>
        </p:txBody>
      </p:sp>
      <p:sp>
        <p:nvSpPr>
          <p:cNvPr id="3" name="Vertikaler Textplatzhalter 2">
            <a:extLst>
              <a:ext uri="{FF2B5EF4-FFF2-40B4-BE49-F238E27FC236}">
                <a16:creationId xmlns:a16="http://schemas.microsoft.com/office/drawing/2014/main" id="{7AC492A1-02B7-18DB-57B8-6E3FFF15A44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Datumsplatzhalter 3">
            <a:extLst>
              <a:ext uri="{FF2B5EF4-FFF2-40B4-BE49-F238E27FC236}">
                <a16:creationId xmlns:a16="http://schemas.microsoft.com/office/drawing/2014/main" id="{26718684-3990-F408-54E6-DE2B8331AEC5}"/>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5" name="Fußzeilenplatzhalter 4">
            <a:extLst>
              <a:ext uri="{FF2B5EF4-FFF2-40B4-BE49-F238E27FC236}">
                <a16:creationId xmlns:a16="http://schemas.microsoft.com/office/drawing/2014/main" id="{8F9989B2-8622-83BF-0E5D-FA7059EFE8CB}"/>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78296884-8F7B-684F-6137-D13CC80BE890}"/>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2547781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18637E0-2C71-1BDD-6C2C-D205BB2EC0D0}"/>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DE"/>
          </a:p>
        </p:txBody>
      </p:sp>
      <p:sp>
        <p:nvSpPr>
          <p:cNvPr id="3" name="Vertikaler Textplatzhalter 2">
            <a:extLst>
              <a:ext uri="{FF2B5EF4-FFF2-40B4-BE49-F238E27FC236}">
                <a16:creationId xmlns:a16="http://schemas.microsoft.com/office/drawing/2014/main" id="{E1113673-ECE3-0F1E-575B-8A818E41E44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Datumsplatzhalter 3">
            <a:extLst>
              <a:ext uri="{FF2B5EF4-FFF2-40B4-BE49-F238E27FC236}">
                <a16:creationId xmlns:a16="http://schemas.microsoft.com/office/drawing/2014/main" id="{1DBC8AE4-B17D-128A-E7C0-4EFEEF206911}"/>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5" name="Fußzeilenplatzhalter 4">
            <a:extLst>
              <a:ext uri="{FF2B5EF4-FFF2-40B4-BE49-F238E27FC236}">
                <a16:creationId xmlns:a16="http://schemas.microsoft.com/office/drawing/2014/main" id="{8EA73B7A-93D8-9D93-7C34-F09354D9F08E}"/>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DD274C24-E88A-FC3D-B89E-8272833ECC4A}"/>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2210064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12A34-8249-410F-8B18-4F240461082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978DA139-E526-4056-BE7B-5FB9E4DA9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3C2A7D8C-A992-4892-91CE-41DF99D8ABF0}"/>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5" name="Fußzeilenplatzhalter 4">
            <a:extLst>
              <a:ext uri="{FF2B5EF4-FFF2-40B4-BE49-F238E27FC236}">
                <a16:creationId xmlns:a16="http://schemas.microsoft.com/office/drawing/2014/main" id="{D54D6DB5-970B-4F6F-86A2-021840A6607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2453EB85-BD59-4D84-B74F-A98493CB470A}"/>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852778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87D8C-4BBF-4BB7-8ABB-DBC14E96FEE9}"/>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BB51A421-1769-440F-A658-4CDA156CE8D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46F7B966-1723-4D69-9680-AC1122C7276A}"/>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5" name="Fußzeilenplatzhalter 4">
            <a:extLst>
              <a:ext uri="{FF2B5EF4-FFF2-40B4-BE49-F238E27FC236}">
                <a16:creationId xmlns:a16="http://schemas.microsoft.com/office/drawing/2014/main" id="{583ED3B7-D25B-4378-B07D-E923778A0F02}"/>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B4FC0C95-A3C5-45E1-837A-8D800A70B99B}"/>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4193443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B19FB-F8C2-47F1-8397-578F1C12533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28EAA271-0BC2-4A94-970A-071279F99D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075662A-224D-4BF9-9E9E-69263FC89287}"/>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5" name="Fußzeilenplatzhalter 4">
            <a:extLst>
              <a:ext uri="{FF2B5EF4-FFF2-40B4-BE49-F238E27FC236}">
                <a16:creationId xmlns:a16="http://schemas.microsoft.com/office/drawing/2014/main" id="{A0F82B9A-9719-460B-8496-B88D0773AC3A}"/>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3A4C8B9-4980-4EBA-A4A9-D0B899601C2F}"/>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3743374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4A6849-8D3E-42CB-B276-DF72022C6C22}"/>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54752E71-0C12-42B4-BDF3-4C06CC7636A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B5AE5645-CB64-4417-A052-CF6495ADECEF}"/>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37DB6FBB-6CF0-4C20-A80F-D86B393539C0}"/>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6" name="Fußzeilenplatzhalter 5">
            <a:extLst>
              <a:ext uri="{FF2B5EF4-FFF2-40B4-BE49-F238E27FC236}">
                <a16:creationId xmlns:a16="http://schemas.microsoft.com/office/drawing/2014/main" id="{839B9967-5A06-4EC9-857D-C1D9521892FD}"/>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C5947A0D-7B04-4F9F-87B7-CE772DCE091D}"/>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188426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19F38-AA10-4DD4-AE91-D6E7E55B63D4}"/>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CAB17534-7B03-4305-8A19-794AFFCB3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59E797F-A208-488E-A4A3-0760A1372646}"/>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8B85D07A-45BC-401F-B666-7C9E7D23E4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BC4AFFE-64BA-4138-9A05-6DD146DE1DC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8C1FDBCF-9AFB-46C2-BC6B-2D46203DCA63}"/>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8" name="Fußzeilenplatzhalter 7">
            <a:extLst>
              <a:ext uri="{FF2B5EF4-FFF2-40B4-BE49-F238E27FC236}">
                <a16:creationId xmlns:a16="http://schemas.microsoft.com/office/drawing/2014/main" id="{CBA19DAE-C571-40B2-8B7F-2528F3135947}"/>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42ABEA2B-8A85-4FD9-8985-D26293A36A99}"/>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2148297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6ED8FC-FA6E-49ED-89E8-BE2FB968D80D}"/>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1D413C8D-8D21-48BC-816A-724D2FBA7C1E}"/>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4" name="Fußzeilenplatzhalter 3">
            <a:extLst>
              <a:ext uri="{FF2B5EF4-FFF2-40B4-BE49-F238E27FC236}">
                <a16:creationId xmlns:a16="http://schemas.microsoft.com/office/drawing/2014/main" id="{E6574E9B-1207-4B39-B63D-6EC27104E490}"/>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6B8C5F1E-ADEC-481C-9112-3E1E33D1B0FC}"/>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1374497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0046340-26B2-4B66-8F67-2A993FA3EBDE}"/>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3" name="Fußzeilenplatzhalter 2">
            <a:extLst>
              <a:ext uri="{FF2B5EF4-FFF2-40B4-BE49-F238E27FC236}">
                <a16:creationId xmlns:a16="http://schemas.microsoft.com/office/drawing/2014/main" id="{21C3057A-A711-4965-89BD-429993D43DE2}"/>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4B2A5D6F-5244-45C9-A4F6-C1B57483AAAC}"/>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3557272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879FD-99C6-41CA-94E0-17DBD5B6AC4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40790488-48B8-429F-8564-B3DC0076AC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D9D878EB-EA22-435F-B9D2-9C6A80AF4F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02B7237-5124-43C8-A051-6DDE897C0EA9}"/>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6" name="Fußzeilenplatzhalter 5">
            <a:extLst>
              <a:ext uri="{FF2B5EF4-FFF2-40B4-BE49-F238E27FC236}">
                <a16:creationId xmlns:a16="http://schemas.microsoft.com/office/drawing/2014/main" id="{BEB40674-6280-4095-9F8F-3995F36C10DB}"/>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B34FADA1-D190-40F4-97A4-927BF9815A74}"/>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294531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A9F0F6-49DB-8CA9-DCF8-54CECC316796}"/>
              </a:ext>
            </a:extLst>
          </p:cNvPr>
          <p:cNvSpPr>
            <a:spLocks noGrp="1"/>
          </p:cNvSpPr>
          <p:nvPr>
            <p:ph type="title"/>
          </p:nvPr>
        </p:nvSpPr>
        <p:spPr/>
        <p:txBody>
          <a:bodyPr/>
          <a:lstStyle/>
          <a:p>
            <a:r>
              <a:rPr lang="de-DE"/>
              <a:t>Mastertitelformat bearbeiten</a:t>
            </a:r>
            <a:endParaRPr lang="en-DE"/>
          </a:p>
        </p:txBody>
      </p:sp>
      <p:sp>
        <p:nvSpPr>
          <p:cNvPr id="3" name="Inhaltsplatzhalter 2">
            <a:extLst>
              <a:ext uri="{FF2B5EF4-FFF2-40B4-BE49-F238E27FC236}">
                <a16:creationId xmlns:a16="http://schemas.microsoft.com/office/drawing/2014/main" id="{6B20A597-5DB9-CD0E-A48C-35D8F0BE4B9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Datumsplatzhalter 3">
            <a:extLst>
              <a:ext uri="{FF2B5EF4-FFF2-40B4-BE49-F238E27FC236}">
                <a16:creationId xmlns:a16="http://schemas.microsoft.com/office/drawing/2014/main" id="{DCBBA90F-ED8F-1737-F93B-C06FB5E187DA}"/>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5" name="Fußzeilenplatzhalter 4">
            <a:extLst>
              <a:ext uri="{FF2B5EF4-FFF2-40B4-BE49-F238E27FC236}">
                <a16:creationId xmlns:a16="http://schemas.microsoft.com/office/drawing/2014/main" id="{A0D73004-9025-2105-AD61-678C0CA95562}"/>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F870EBF1-2124-431B-B1B7-1913E578EB8E}"/>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3707151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209BF-4BAB-4931-A59B-5AFDE594852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588EDDD8-D121-4131-AA74-0EB46F8A25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205EF623-4DEC-4258-B393-1D9F5BC4CA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E46C689-8419-4DAB-BB19-CF5252D29C1D}"/>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6" name="Fußzeilenplatzhalter 5">
            <a:extLst>
              <a:ext uri="{FF2B5EF4-FFF2-40B4-BE49-F238E27FC236}">
                <a16:creationId xmlns:a16="http://schemas.microsoft.com/office/drawing/2014/main" id="{672573AF-747B-49A6-A359-15AC7E3B5101}"/>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E1BD525A-C661-40FF-B731-FBEC25B78676}"/>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2960309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22031-2373-42EF-A671-BB4DFE9281DB}"/>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0B9076FE-E34A-458C-82AE-622BB237BAC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DFA40C2A-2B61-4B1D-84B6-E553424845D3}"/>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5" name="Fußzeilenplatzhalter 4">
            <a:extLst>
              <a:ext uri="{FF2B5EF4-FFF2-40B4-BE49-F238E27FC236}">
                <a16:creationId xmlns:a16="http://schemas.microsoft.com/office/drawing/2014/main" id="{582CB0AC-2A9C-464D-A13A-03D07B049A14}"/>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B18CEE16-30CA-4DA6-AA61-4446DFB6D4BC}"/>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2629649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AA85965-4808-4FEA-9573-2D657EC9EE4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E35C5F9E-2195-4AA5-A60E-D2A1C3A9FE1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447E7A72-8DF2-4D6E-B847-67D8063A4BCB}"/>
              </a:ext>
            </a:extLst>
          </p:cNvPr>
          <p:cNvSpPr>
            <a:spLocks noGrp="1"/>
          </p:cNvSpPr>
          <p:nvPr>
            <p:ph type="dt" sz="half" idx="10"/>
          </p:nvPr>
        </p:nvSpPr>
        <p:spPr/>
        <p:txBody>
          <a:bodyPr/>
          <a:lstStyle/>
          <a:p>
            <a:fld id="{D9CAD91A-4747-415F-B44A-EAE186AA75FD}" type="datetimeFigureOut">
              <a:rPr lang="de-AT" smtClean="0"/>
              <a:t>27.11.2023</a:t>
            </a:fld>
            <a:endParaRPr lang="de-AT"/>
          </a:p>
        </p:txBody>
      </p:sp>
      <p:sp>
        <p:nvSpPr>
          <p:cNvPr id="5" name="Fußzeilenplatzhalter 4">
            <a:extLst>
              <a:ext uri="{FF2B5EF4-FFF2-40B4-BE49-F238E27FC236}">
                <a16:creationId xmlns:a16="http://schemas.microsoft.com/office/drawing/2014/main" id="{3D3A94C3-93BD-4194-81B0-8F88510294E4}"/>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1D81053-0561-4C21-BF27-43A12B6BB170}"/>
              </a:ext>
            </a:extLst>
          </p:cNvPr>
          <p:cNvSpPr>
            <a:spLocks noGrp="1"/>
          </p:cNvSpPr>
          <p:nvPr>
            <p:ph type="sldNum" sz="quarter" idx="12"/>
          </p:nvPr>
        </p:nvSpPr>
        <p:spPr/>
        <p:txBody>
          <a:bodyPr/>
          <a:lstStyle/>
          <a:p>
            <a:fld id="{75B7ACF4-E3F0-4D68-9EF0-878E33E8A0A4}" type="slidenum">
              <a:rPr lang="de-AT" smtClean="0"/>
              <a:t>‹Nr.›</a:t>
            </a:fld>
            <a:endParaRPr lang="de-AT"/>
          </a:p>
        </p:txBody>
      </p:sp>
    </p:spTree>
    <p:extLst>
      <p:ext uri="{BB962C8B-B14F-4D97-AF65-F5344CB8AC3E}">
        <p14:creationId xmlns:p14="http://schemas.microsoft.com/office/powerpoint/2010/main" val="2857604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E3117D-B11D-DBE5-CED2-D1A77796794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DE"/>
          </a:p>
        </p:txBody>
      </p:sp>
      <p:sp>
        <p:nvSpPr>
          <p:cNvPr id="3" name="Textplatzhalter 2">
            <a:extLst>
              <a:ext uri="{FF2B5EF4-FFF2-40B4-BE49-F238E27FC236}">
                <a16:creationId xmlns:a16="http://schemas.microsoft.com/office/drawing/2014/main" id="{60D644DB-CF21-FC17-62B5-FB7AE8068F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7A40114-3F1B-5211-04E7-29ABCF3B94C9}"/>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5" name="Fußzeilenplatzhalter 4">
            <a:extLst>
              <a:ext uri="{FF2B5EF4-FFF2-40B4-BE49-F238E27FC236}">
                <a16:creationId xmlns:a16="http://schemas.microsoft.com/office/drawing/2014/main" id="{05872A8D-580D-E13E-6A71-7704FB24BDF3}"/>
              </a:ext>
            </a:extLst>
          </p:cNvPr>
          <p:cNvSpPr>
            <a:spLocks noGrp="1"/>
          </p:cNvSpPr>
          <p:nvPr>
            <p:ph type="ftr" sz="quarter" idx="11"/>
          </p:nvPr>
        </p:nvSpPr>
        <p:spPr/>
        <p:txBody>
          <a:bodyPr/>
          <a:lstStyle/>
          <a:p>
            <a:endParaRPr lang="en-DE"/>
          </a:p>
        </p:txBody>
      </p:sp>
      <p:sp>
        <p:nvSpPr>
          <p:cNvPr id="6" name="Foliennummernplatzhalter 5">
            <a:extLst>
              <a:ext uri="{FF2B5EF4-FFF2-40B4-BE49-F238E27FC236}">
                <a16:creationId xmlns:a16="http://schemas.microsoft.com/office/drawing/2014/main" id="{1B2C7DC0-644A-4157-E8A4-479C3BDC78A9}"/>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2400586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5B2ADD-C352-83E7-E973-4A06B24ED33A}"/>
              </a:ext>
            </a:extLst>
          </p:cNvPr>
          <p:cNvSpPr>
            <a:spLocks noGrp="1"/>
          </p:cNvSpPr>
          <p:nvPr>
            <p:ph type="title"/>
          </p:nvPr>
        </p:nvSpPr>
        <p:spPr/>
        <p:txBody>
          <a:bodyPr/>
          <a:lstStyle/>
          <a:p>
            <a:r>
              <a:rPr lang="de-DE"/>
              <a:t>Mastertitelformat bearbeiten</a:t>
            </a:r>
            <a:endParaRPr lang="en-DE"/>
          </a:p>
        </p:txBody>
      </p:sp>
      <p:sp>
        <p:nvSpPr>
          <p:cNvPr id="3" name="Inhaltsplatzhalter 2">
            <a:extLst>
              <a:ext uri="{FF2B5EF4-FFF2-40B4-BE49-F238E27FC236}">
                <a16:creationId xmlns:a16="http://schemas.microsoft.com/office/drawing/2014/main" id="{9C16F1DD-D449-E71E-EDED-B0556A35C3C9}"/>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Inhaltsplatzhalter 3">
            <a:extLst>
              <a:ext uri="{FF2B5EF4-FFF2-40B4-BE49-F238E27FC236}">
                <a16:creationId xmlns:a16="http://schemas.microsoft.com/office/drawing/2014/main" id="{76E55DC7-3433-E1F3-99DC-D1024769B94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5" name="Datumsplatzhalter 4">
            <a:extLst>
              <a:ext uri="{FF2B5EF4-FFF2-40B4-BE49-F238E27FC236}">
                <a16:creationId xmlns:a16="http://schemas.microsoft.com/office/drawing/2014/main" id="{737C1FBA-D631-FEC5-81BA-7681FDCB0F8D}"/>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6" name="Fußzeilenplatzhalter 5">
            <a:extLst>
              <a:ext uri="{FF2B5EF4-FFF2-40B4-BE49-F238E27FC236}">
                <a16:creationId xmlns:a16="http://schemas.microsoft.com/office/drawing/2014/main" id="{F131C570-958A-E422-4C9B-8B5C0E5F5222}"/>
              </a:ext>
            </a:extLst>
          </p:cNvPr>
          <p:cNvSpPr>
            <a:spLocks noGrp="1"/>
          </p:cNvSpPr>
          <p:nvPr>
            <p:ph type="ftr" sz="quarter" idx="11"/>
          </p:nvPr>
        </p:nvSpPr>
        <p:spPr/>
        <p:txBody>
          <a:bodyPr/>
          <a:lstStyle/>
          <a:p>
            <a:endParaRPr lang="en-DE"/>
          </a:p>
        </p:txBody>
      </p:sp>
      <p:sp>
        <p:nvSpPr>
          <p:cNvPr id="7" name="Foliennummernplatzhalter 6">
            <a:extLst>
              <a:ext uri="{FF2B5EF4-FFF2-40B4-BE49-F238E27FC236}">
                <a16:creationId xmlns:a16="http://schemas.microsoft.com/office/drawing/2014/main" id="{EB7479F1-9BCA-3A92-4F3B-F548E3FA5E77}"/>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2065538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42B921-FE6A-E7BE-2B85-BB0CAD69DC4D}"/>
              </a:ext>
            </a:extLst>
          </p:cNvPr>
          <p:cNvSpPr>
            <a:spLocks noGrp="1"/>
          </p:cNvSpPr>
          <p:nvPr>
            <p:ph type="title"/>
          </p:nvPr>
        </p:nvSpPr>
        <p:spPr>
          <a:xfrm>
            <a:off x="839788" y="365125"/>
            <a:ext cx="10515600" cy="1325563"/>
          </a:xfrm>
        </p:spPr>
        <p:txBody>
          <a:bodyPr/>
          <a:lstStyle/>
          <a:p>
            <a:r>
              <a:rPr lang="de-DE"/>
              <a:t>Mastertitelformat bearbeiten</a:t>
            </a:r>
            <a:endParaRPr lang="en-DE"/>
          </a:p>
        </p:txBody>
      </p:sp>
      <p:sp>
        <p:nvSpPr>
          <p:cNvPr id="3" name="Textplatzhalter 2">
            <a:extLst>
              <a:ext uri="{FF2B5EF4-FFF2-40B4-BE49-F238E27FC236}">
                <a16:creationId xmlns:a16="http://schemas.microsoft.com/office/drawing/2014/main" id="{0032364C-8782-E0A5-6185-F6D116DFB3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25A18B2-956E-D56A-63E8-6DAE71645D2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5" name="Textplatzhalter 4">
            <a:extLst>
              <a:ext uri="{FF2B5EF4-FFF2-40B4-BE49-F238E27FC236}">
                <a16:creationId xmlns:a16="http://schemas.microsoft.com/office/drawing/2014/main" id="{235EB4D4-0381-C32D-55E7-405ABE1D06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21C79384-B12F-56EF-0BC4-C39B21D4538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7" name="Datumsplatzhalter 6">
            <a:extLst>
              <a:ext uri="{FF2B5EF4-FFF2-40B4-BE49-F238E27FC236}">
                <a16:creationId xmlns:a16="http://schemas.microsoft.com/office/drawing/2014/main" id="{BE2C8615-ACC7-AE00-AB06-7D57C418D841}"/>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8" name="Fußzeilenplatzhalter 7">
            <a:extLst>
              <a:ext uri="{FF2B5EF4-FFF2-40B4-BE49-F238E27FC236}">
                <a16:creationId xmlns:a16="http://schemas.microsoft.com/office/drawing/2014/main" id="{83C952BD-0678-C91C-706F-291B8625274B}"/>
              </a:ext>
            </a:extLst>
          </p:cNvPr>
          <p:cNvSpPr>
            <a:spLocks noGrp="1"/>
          </p:cNvSpPr>
          <p:nvPr>
            <p:ph type="ftr" sz="quarter" idx="11"/>
          </p:nvPr>
        </p:nvSpPr>
        <p:spPr/>
        <p:txBody>
          <a:bodyPr/>
          <a:lstStyle/>
          <a:p>
            <a:endParaRPr lang="en-DE"/>
          </a:p>
        </p:txBody>
      </p:sp>
      <p:sp>
        <p:nvSpPr>
          <p:cNvPr id="9" name="Foliennummernplatzhalter 8">
            <a:extLst>
              <a:ext uri="{FF2B5EF4-FFF2-40B4-BE49-F238E27FC236}">
                <a16:creationId xmlns:a16="http://schemas.microsoft.com/office/drawing/2014/main" id="{9AD61738-DC6C-2BE1-D18B-36F027621DA3}"/>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2034896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A953B3-C803-F993-3CDC-043228BE7402}"/>
              </a:ext>
            </a:extLst>
          </p:cNvPr>
          <p:cNvSpPr>
            <a:spLocks noGrp="1"/>
          </p:cNvSpPr>
          <p:nvPr>
            <p:ph type="title"/>
          </p:nvPr>
        </p:nvSpPr>
        <p:spPr/>
        <p:txBody>
          <a:bodyPr/>
          <a:lstStyle/>
          <a:p>
            <a:r>
              <a:rPr lang="de-DE"/>
              <a:t>Mastertitelformat bearbeiten</a:t>
            </a:r>
            <a:endParaRPr lang="en-DE"/>
          </a:p>
        </p:txBody>
      </p:sp>
      <p:sp>
        <p:nvSpPr>
          <p:cNvPr id="3" name="Datumsplatzhalter 2">
            <a:extLst>
              <a:ext uri="{FF2B5EF4-FFF2-40B4-BE49-F238E27FC236}">
                <a16:creationId xmlns:a16="http://schemas.microsoft.com/office/drawing/2014/main" id="{26FEE104-23C8-2581-C6BC-39F2ADD66864}"/>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4" name="Fußzeilenplatzhalter 3">
            <a:extLst>
              <a:ext uri="{FF2B5EF4-FFF2-40B4-BE49-F238E27FC236}">
                <a16:creationId xmlns:a16="http://schemas.microsoft.com/office/drawing/2014/main" id="{0ED8B9EB-1926-2737-DB98-42FB0D4C953D}"/>
              </a:ext>
            </a:extLst>
          </p:cNvPr>
          <p:cNvSpPr>
            <a:spLocks noGrp="1"/>
          </p:cNvSpPr>
          <p:nvPr>
            <p:ph type="ftr" sz="quarter" idx="11"/>
          </p:nvPr>
        </p:nvSpPr>
        <p:spPr/>
        <p:txBody>
          <a:bodyPr/>
          <a:lstStyle/>
          <a:p>
            <a:endParaRPr lang="en-DE"/>
          </a:p>
        </p:txBody>
      </p:sp>
      <p:sp>
        <p:nvSpPr>
          <p:cNvPr id="5" name="Foliennummernplatzhalter 4">
            <a:extLst>
              <a:ext uri="{FF2B5EF4-FFF2-40B4-BE49-F238E27FC236}">
                <a16:creationId xmlns:a16="http://schemas.microsoft.com/office/drawing/2014/main" id="{44F8699C-EFF0-0B72-36F7-2C40C2F77253}"/>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3844390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2B5930E-05A4-824C-9859-6214476695C6}"/>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3" name="Fußzeilenplatzhalter 2">
            <a:extLst>
              <a:ext uri="{FF2B5EF4-FFF2-40B4-BE49-F238E27FC236}">
                <a16:creationId xmlns:a16="http://schemas.microsoft.com/office/drawing/2014/main" id="{6D7D9260-D82D-4385-75D1-D9A4ADC426E4}"/>
              </a:ext>
            </a:extLst>
          </p:cNvPr>
          <p:cNvSpPr>
            <a:spLocks noGrp="1"/>
          </p:cNvSpPr>
          <p:nvPr>
            <p:ph type="ftr" sz="quarter" idx="11"/>
          </p:nvPr>
        </p:nvSpPr>
        <p:spPr/>
        <p:txBody>
          <a:bodyPr/>
          <a:lstStyle/>
          <a:p>
            <a:endParaRPr lang="en-DE"/>
          </a:p>
        </p:txBody>
      </p:sp>
      <p:sp>
        <p:nvSpPr>
          <p:cNvPr id="4" name="Foliennummernplatzhalter 3">
            <a:extLst>
              <a:ext uri="{FF2B5EF4-FFF2-40B4-BE49-F238E27FC236}">
                <a16:creationId xmlns:a16="http://schemas.microsoft.com/office/drawing/2014/main" id="{79D1B372-0A8B-3F68-24C2-6D82252E1510}"/>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16486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9D479-5E46-CE2F-ED01-1F86B03889C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DE"/>
          </a:p>
        </p:txBody>
      </p:sp>
      <p:sp>
        <p:nvSpPr>
          <p:cNvPr id="3" name="Inhaltsplatzhalter 2">
            <a:extLst>
              <a:ext uri="{FF2B5EF4-FFF2-40B4-BE49-F238E27FC236}">
                <a16:creationId xmlns:a16="http://schemas.microsoft.com/office/drawing/2014/main" id="{699E799C-1C09-86C3-FFD0-28EFF57907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Textplatzhalter 3">
            <a:extLst>
              <a:ext uri="{FF2B5EF4-FFF2-40B4-BE49-F238E27FC236}">
                <a16:creationId xmlns:a16="http://schemas.microsoft.com/office/drawing/2014/main" id="{AE6B9B45-0A47-C31C-8427-9F5A151EC4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B8EF9D1-22C6-19F7-523D-58BB698C9C3D}"/>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6" name="Fußzeilenplatzhalter 5">
            <a:extLst>
              <a:ext uri="{FF2B5EF4-FFF2-40B4-BE49-F238E27FC236}">
                <a16:creationId xmlns:a16="http://schemas.microsoft.com/office/drawing/2014/main" id="{468696D3-B715-6410-C65D-F7A9EE4D4BC7}"/>
              </a:ext>
            </a:extLst>
          </p:cNvPr>
          <p:cNvSpPr>
            <a:spLocks noGrp="1"/>
          </p:cNvSpPr>
          <p:nvPr>
            <p:ph type="ftr" sz="quarter" idx="11"/>
          </p:nvPr>
        </p:nvSpPr>
        <p:spPr/>
        <p:txBody>
          <a:bodyPr/>
          <a:lstStyle/>
          <a:p>
            <a:endParaRPr lang="en-DE"/>
          </a:p>
        </p:txBody>
      </p:sp>
      <p:sp>
        <p:nvSpPr>
          <p:cNvPr id="7" name="Foliennummernplatzhalter 6">
            <a:extLst>
              <a:ext uri="{FF2B5EF4-FFF2-40B4-BE49-F238E27FC236}">
                <a16:creationId xmlns:a16="http://schemas.microsoft.com/office/drawing/2014/main" id="{231BAD7B-8DB5-70BA-B0F3-E23B6C36994E}"/>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163114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7F092E-C35F-36B8-DD13-A2B92281B39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DE"/>
          </a:p>
        </p:txBody>
      </p:sp>
      <p:sp>
        <p:nvSpPr>
          <p:cNvPr id="3" name="Bildplatzhalter 2">
            <a:extLst>
              <a:ext uri="{FF2B5EF4-FFF2-40B4-BE49-F238E27FC236}">
                <a16:creationId xmlns:a16="http://schemas.microsoft.com/office/drawing/2014/main" id="{818F003C-B14A-B461-D2F4-1118FD5889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platzhalter 3">
            <a:extLst>
              <a:ext uri="{FF2B5EF4-FFF2-40B4-BE49-F238E27FC236}">
                <a16:creationId xmlns:a16="http://schemas.microsoft.com/office/drawing/2014/main" id="{E7AA93C7-C016-2F26-D471-7E69AA2549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0930058-2D46-FC90-92E8-1A3D542D97A1}"/>
              </a:ext>
            </a:extLst>
          </p:cNvPr>
          <p:cNvSpPr>
            <a:spLocks noGrp="1"/>
          </p:cNvSpPr>
          <p:nvPr>
            <p:ph type="dt" sz="half" idx="10"/>
          </p:nvPr>
        </p:nvSpPr>
        <p:spPr/>
        <p:txBody>
          <a:bodyPr/>
          <a:lstStyle/>
          <a:p>
            <a:fld id="{3CE47B7A-C974-4E6C-9948-E31B684B595C}" type="datetimeFigureOut">
              <a:rPr lang="en-DE" smtClean="0"/>
              <a:t>11/27/2023</a:t>
            </a:fld>
            <a:endParaRPr lang="en-DE"/>
          </a:p>
        </p:txBody>
      </p:sp>
      <p:sp>
        <p:nvSpPr>
          <p:cNvPr id="6" name="Fußzeilenplatzhalter 5">
            <a:extLst>
              <a:ext uri="{FF2B5EF4-FFF2-40B4-BE49-F238E27FC236}">
                <a16:creationId xmlns:a16="http://schemas.microsoft.com/office/drawing/2014/main" id="{00E1A1FB-20BE-2C15-C685-B5749E46A3D4}"/>
              </a:ext>
            </a:extLst>
          </p:cNvPr>
          <p:cNvSpPr>
            <a:spLocks noGrp="1"/>
          </p:cNvSpPr>
          <p:nvPr>
            <p:ph type="ftr" sz="quarter" idx="11"/>
          </p:nvPr>
        </p:nvSpPr>
        <p:spPr/>
        <p:txBody>
          <a:bodyPr/>
          <a:lstStyle/>
          <a:p>
            <a:endParaRPr lang="en-DE"/>
          </a:p>
        </p:txBody>
      </p:sp>
      <p:sp>
        <p:nvSpPr>
          <p:cNvPr id="7" name="Foliennummernplatzhalter 6">
            <a:extLst>
              <a:ext uri="{FF2B5EF4-FFF2-40B4-BE49-F238E27FC236}">
                <a16:creationId xmlns:a16="http://schemas.microsoft.com/office/drawing/2014/main" id="{B30644AB-6F2E-E58D-6C38-63EF2CE676FD}"/>
              </a:ext>
            </a:extLst>
          </p:cNvPr>
          <p:cNvSpPr>
            <a:spLocks noGrp="1"/>
          </p:cNvSpPr>
          <p:nvPr>
            <p:ph type="sldNum" sz="quarter" idx="12"/>
          </p:nvPr>
        </p:nvSpPr>
        <p:spPr/>
        <p:txBody>
          <a:bodyPr/>
          <a:lstStyle/>
          <a:p>
            <a:fld id="{EAA19B0B-F7F0-414C-A8AA-6DF34363AB34}" type="slidenum">
              <a:rPr lang="en-DE" smtClean="0"/>
              <a:t>‹Nr.›</a:t>
            </a:fld>
            <a:endParaRPr lang="en-DE"/>
          </a:p>
        </p:txBody>
      </p:sp>
    </p:spTree>
    <p:extLst>
      <p:ext uri="{BB962C8B-B14F-4D97-AF65-F5344CB8AC3E}">
        <p14:creationId xmlns:p14="http://schemas.microsoft.com/office/powerpoint/2010/main" val="3684628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3CA3AB9-A800-69B3-639D-3E46453391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DE"/>
          </a:p>
        </p:txBody>
      </p:sp>
      <p:sp>
        <p:nvSpPr>
          <p:cNvPr id="3" name="Textplatzhalter 2">
            <a:extLst>
              <a:ext uri="{FF2B5EF4-FFF2-40B4-BE49-F238E27FC236}">
                <a16:creationId xmlns:a16="http://schemas.microsoft.com/office/drawing/2014/main" id="{7C8F0682-8886-1F76-F4D6-785C55E19E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4" name="Datumsplatzhalter 3">
            <a:extLst>
              <a:ext uri="{FF2B5EF4-FFF2-40B4-BE49-F238E27FC236}">
                <a16:creationId xmlns:a16="http://schemas.microsoft.com/office/drawing/2014/main" id="{2496286F-8B05-4D9C-C74A-F8E9E46DFB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E47B7A-C974-4E6C-9948-E31B684B595C}" type="datetimeFigureOut">
              <a:rPr lang="en-DE" smtClean="0"/>
              <a:t>11/27/2023</a:t>
            </a:fld>
            <a:endParaRPr lang="en-DE"/>
          </a:p>
        </p:txBody>
      </p:sp>
      <p:sp>
        <p:nvSpPr>
          <p:cNvPr id="5" name="Fußzeilenplatzhalter 4">
            <a:extLst>
              <a:ext uri="{FF2B5EF4-FFF2-40B4-BE49-F238E27FC236}">
                <a16:creationId xmlns:a16="http://schemas.microsoft.com/office/drawing/2014/main" id="{B2E88195-295B-59B5-5C58-94C702F33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Foliennummernplatzhalter 5">
            <a:extLst>
              <a:ext uri="{FF2B5EF4-FFF2-40B4-BE49-F238E27FC236}">
                <a16:creationId xmlns:a16="http://schemas.microsoft.com/office/drawing/2014/main" id="{A6ACEF45-13CE-2697-995B-4C9DFBF5FF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A19B0B-F7F0-414C-A8AA-6DF34363AB34}" type="slidenum">
              <a:rPr lang="en-DE" smtClean="0"/>
              <a:t>‹Nr.›</a:t>
            </a:fld>
            <a:endParaRPr lang="en-DE"/>
          </a:p>
        </p:txBody>
      </p:sp>
    </p:spTree>
    <p:extLst>
      <p:ext uri="{BB962C8B-B14F-4D97-AF65-F5344CB8AC3E}">
        <p14:creationId xmlns:p14="http://schemas.microsoft.com/office/powerpoint/2010/main" val="2708638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75907B2-5ED8-4DA7-8709-BA02C9B873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7FD585EE-451D-415E-BF29-75C31A668B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314F32EC-DFEA-46DE-AF32-3384BA7E45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CAD91A-4747-415F-B44A-EAE186AA75FD}" type="datetimeFigureOut">
              <a:rPr lang="de-AT" smtClean="0"/>
              <a:t>27.11.2023</a:t>
            </a:fld>
            <a:endParaRPr lang="de-AT"/>
          </a:p>
        </p:txBody>
      </p:sp>
      <p:sp>
        <p:nvSpPr>
          <p:cNvPr id="5" name="Fußzeilenplatzhalter 4">
            <a:extLst>
              <a:ext uri="{FF2B5EF4-FFF2-40B4-BE49-F238E27FC236}">
                <a16:creationId xmlns:a16="http://schemas.microsoft.com/office/drawing/2014/main" id="{8962CA5F-A762-4A15-8DDD-5C5F7AC2A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B6B63659-163B-4201-9B8E-098DF99AAC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B7ACF4-E3F0-4D68-9EF0-878E33E8A0A4}" type="slidenum">
              <a:rPr lang="de-AT" smtClean="0"/>
              <a:t>‹Nr.›</a:t>
            </a:fld>
            <a:endParaRPr lang="de-AT"/>
          </a:p>
        </p:txBody>
      </p:sp>
    </p:spTree>
    <p:extLst>
      <p:ext uri="{BB962C8B-B14F-4D97-AF65-F5344CB8AC3E}">
        <p14:creationId xmlns:p14="http://schemas.microsoft.com/office/powerpoint/2010/main" val="1766471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hyperlink" Target="https://creativecommons.org/licenses/by-sa/4.0/legalcode.de"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196A8836-FE86-7868-5BD4-A224B08D8EBE}"/>
              </a:ext>
            </a:extLst>
          </p:cNvPr>
          <p:cNvSpPr/>
          <p:nvPr/>
        </p:nvSpPr>
        <p:spPr>
          <a:xfrm>
            <a:off x="0" y="0"/>
            <a:ext cx="7907867" cy="1517650"/>
          </a:xfrm>
          <a:prstGeom prst="rect">
            <a:avLst/>
          </a:prstGeom>
          <a:solidFill>
            <a:srgbClr val="0099CC"/>
          </a:solidFill>
          <a:ln w="57150">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3600" b="0" i="0" u="none" strike="noStrike" kern="1200" cap="none" spc="0" normalizeH="0" baseline="0" noProof="0" dirty="0">
                <a:ln>
                  <a:noFill/>
                </a:ln>
                <a:solidFill>
                  <a:prstClr val="white"/>
                </a:solidFill>
                <a:effectLst/>
                <a:uLnTx/>
                <a:uFillTx/>
                <a:latin typeface="Heebo Light" panose="00000400000000000000" pitchFamily="2" charset="-79"/>
                <a:ea typeface="Calibri" panose="020F0502020204030204" pitchFamily="34" charset="0"/>
                <a:cs typeface="Heebo Light" panose="00000400000000000000" pitchFamily="2" charset="-79"/>
              </a:rPr>
              <a:t>Weindestillation Low-</a:t>
            </a:r>
            <a:r>
              <a:rPr kumimoji="0" lang="de-AT" sz="3600" b="0" i="0" u="none" strike="noStrike" kern="1200" cap="none" spc="0" normalizeH="0" baseline="0" noProof="0" dirty="0" err="1">
                <a:ln>
                  <a:noFill/>
                </a:ln>
                <a:solidFill>
                  <a:prstClr val="white"/>
                </a:solidFill>
                <a:effectLst/>
                <a:uLnTx/>
                <a:uFillTx/>
                <a:latin typeface="Heebo Light" panose="00000400000000000000" pitchFamily="2" charset="-79"/>
                <a:ea typeface="Calibri" panose="020F0502020204030204" pitchFamily="34" charset="0"/>
                <a:cs typeface="Heebo Light" panose="00000400000000000000" pitchFamily="2" charset="-79"/>
              </a:rPr>
              <a:t>Cost</a:t>
            </a:r>
            <a:endParaRPr kumimoji="0" lang="de-DE" sz="3600" b="0" i="0" u="none" strike="noStrike" kern="1200" cap="none" spc="0" normalizeH="0" baseline="0" noProof="0" dirty="0">
              <a:ln>
                <a:noFill/>
              </a:ln>
              <a:solidFill>
                <a:prstClr val="white"/>
              </a:solidFill>
              <a:effectLst/>
              <a:uLnTx/>
              <a:uFillTx/>
              <a:latin typeface="Heebo Light" panose="00000400000000000000" pitchFamily="2" charset="-79"/>
              <a:ea typeface="+mn-ea"/>
              <a:cs typeface="Heebo Light" panose="00000400000000000000" pitchFamily="2" charset="-79"/>
            </a:endParaRPr>
          </a:p>
        </p:txBody>
      </p:sp>
      <p:pic>
        <p:nvPicPr>
          <p:cNvPr id="7" name="Grafik 6" descr="Ein Bild, das Logo, Schrift, Grafiken, Symbol enthält.&#10;&#10;Automatisch generierte Beschreibung">
            <a:extLst>
              <a:ext uri="{FF2B5EF4-FFF2-40B4-BE49-F238E27FC236}">
                <a16:creationId xmlns:a16="http://schemas.microsoft.com/office/drawing/2014/main" id="{76BCC29A-A477-5801-F4A1-100F9D991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0860" y="38433"/>
            <a:ext cx="3197722" cy="2526061"/>
          </a:xfrm>
          <a:prstGeom prst="rect">
            <a:avLst/>
          </a:prstGeom>
        </p:spPr>
      </p:pic>
      <p:sp>
        <p:nvSpPr>
          <p:cNvPr id="11" name="Rechteck 10">
            <a:extLst>
              <a:ext uri="{FF2B5EF4-FFF2-40B4-BE49-F238E27FC236}">
                <a16:creationId xmlns:a16="http://schemas.microsoft.com/office/drawing/2014/main" id="{FF7896D5-1631-10C4-6D5E-1F341F279BC6}"/>
              </a:ext>
            </a:extLst>
          </p:cNvPr>
          <p:cNvSpPr/>
          <p:nvPr/>
        </p:nvSpPr>
        <p:spPr>
          <a:xfrm>
            <a:off x="0" y="1517650"/>
            <a:ext cx="7907867" cy="12181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Low-</a:t>
            </a:r>
            <a:r>
              <a:rPr kumimoji="0" lang="de-DE" sz="2000" b="0" i="0" u="none" strike="noStrike" kern="1200" cap="none" spc="0" normalizeH="0" baseline="0" noProof="0" dirty="0" err="1">
                <a:ln>
                  <a:noFill/>
                </a:ln>
                <a:solidFill>
                  <a:prstClr val="black"/>
                </a:solidFill>
                <a:effectLst/>
                <a:uLnTx/>
                <a:uFillTx/>
                <a:latin typeface="Heebo Light" panose="00000400000000000000" pitchFamily="2" charset="-79"/>
                <a:ea typeface="+mn-ea"/>
                <a:cs typeface="Heebo Light" panose="00000400000000000000" pitchFamily="2" charset="-79"/>
              </a:rPr>
              <a:t>Cost</a:t>
            </a:r>
            <a:r>
              <a:rPr kumimoji="0" lang="de-DE" sz="20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-Destillation von Rotwein mit verstehen und beschreiben</a:t>
            </a:r>
          </a:p>
        </p:txBody>
      </p:sp>
      <p:sp>
        <p:nvSpPr>
          <p:cNvPr id="12" name="Rechteck 11">
            <a:extLst>
              <a:ext uri="{FF2B5EF4-FFF2-40B4-BE49-F238E27FC236}">
                <a16:creationId xmlns:a16="http://schemas.microsoft.com/office/drawing/2014/main" id="{EB8ACEA1-7C5C-5B16-904F-50921DBFAE65}"/>
              </a:ext>
            </a:extLst>
          </p:cNvPr>
          <p:cNvSpPr/>
          <p:nvPr/>
        </p:nvSpPr>
        <p:spPr>
          <a:xfrm>
            <a:off x="0" y="2735791"/>
            <a:ext cx="7907867" cy="1386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 Waltraud </a:t>
            </a:r>
            <a:r>
              <a:rPr kumimoji="0" lang="de-DE" sz="1600" b="0" i="0" u="none" strike="noStrike" kern="1200" cap="none" spc="0" normalizeH="0" baseline="0" noProof="0" dirty="0" err="1">
                <a:ln>
                  <a:noFill/>
                </a:ln>
                <a:solidFill>
                  <a:prstClr val="black"/>
                </a:solidFill>
                <a:effectLst/>
                <a:uLnTx/>
                <a:uFillTx/>
                <a:latin typeface="Heebo Light" panose="00000400000000000000" pitchFamily="2" charset="-79"/>
                <a:ea typeface="+mn-ea"/>
                <a:cs typeface="Heebo Light" panose="00000400000000000000" pitchFamily="2" charset="-79"/>
              </a:rPr>
              <a:t>Habelitz-Tkotz</a:t>
            </a:r>
            <a:r>
              <a:rPr kumimoji="0" lang="de-DE" sz="16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 Anja </a:t>
            </a:r>
            <a:r>
              <a:rPr kumimoji="0" lang="de-DE" sz="1600" b="0" i="0" u="none" strike="noStrike" kern="1200" cap="none" spc="0" normalizeH="0" baseline="0" noProof="0" dirty="0" err="1">
                <a:ln>
                  <a:noFill/>
                </a:ln>
                <a:solidFill>
                  <a:prstClr val="black"/>
                </a:solidFill>
                <a:effectLst/>
                <a:uLnTx/>
                <a:uFillTx/>
                <a:latin typeface="Heebo Light" panose="00000400000000000000" pitchFamily="2" charset="-79"/>
                <a:ea typeface="+mn-ea"/>
                <a:cs typeface="Heebo Light" panose="00000400000000000000" pitchFamily="2" charset="-79"/>
              </a:rPr>
              <a:t>Lembens</a:t>
            </a:r>
            <a:r>
              <a:rPr kumimoji="0" lang="de-DE" sz="16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 Anita </a:t>
            </a:r>
            <a:r>
              <a:rPr kumimoji="0" lang="de-DE" sz="1600" b="0" i="0" u="none" strike="noStrike" kern="1200" cap="none" spc="0" normalizeH="0" baseline="0" noProof="0" dirty="0" err="1">
                <a:ln>
                  <a:noFill/>
                </a:ln>
                <a:solidFill>
                  <a:prstClr val="black"/>
                </a:solidFill>
                <a:effectLst/>
                <a:uLnTx/>
                <a:uFillTx/>
                <a:latin typeface="Heebo Light" panose="00000400000000000000" pitchFamily="2" charset="-79"/>
                <a:ea typeface="+mn-ea"/>
                <a:cs typeface="Heebo Light" panose="00000400000000000000" pitchFamily="2" charset="-79"/>
              </a:rPr>
              <a:t>Früchtl</a:t>
            </a:r>
            <a:r>
              <a:rPr kumimoji="0" lang="de-DE" sz="16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 Stefan Dolder, </a:t>
            </a:r>
            <a:br>
              <a:rPr kumimoji="0" lang="de-DE" sz="16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br>
            <a:r>
              <a:rPr kumimoji="0" lang="de-DE" sz="16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Daniel Müller, Adrian </a:t>
            </a:r>
            <a:r>
              <a:rPr kumimoji="0" lang="de-DE" sz="1600" b="0" i="0" u="none" strike="noStrike" kern="1200" cap="none" spc="0" normalizeH="0" baseline="0" noProof="0" dirty="0" err="1">
                <a:ln>
                  <a:noFill/>
                </a:ln>
                <a:solidFill>
                  <a:prstClr val="black"/>
                </a:solidFill>
                <a:effectLst/>
                <a:uLnTx/>
                <a:uFillTx/>
                <a:latin typeface="Heebo Light" panose="00000400000000000000" pitchFamily="2" charset="-79"/>
                <a:ea typeface="+mn-ea"/>
                <a:cs typeface="Heebo Light" panose="00000400000000000000" pitchFamily="2" charset="-79"/>
              </a:rPr>
              <a:t>Mettauer</a:t>
            </a:r>
            <a:r>
              <a:rPr kumimoji="0" lang="de-DE" sz="16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 Philipp </a:t>
            </a:r>
            <a:r>
              <a:rPr kumimoji="0" lang="de-DE" sz="1600" b="0" i="0" u="none" strike="noStrike" kern="1200" cap="none" spc="0" normalizeH="0" baseline="0" noProof="0" dirty="0" err="1">
                <a:ln>
                  <a:noFill/>
                </a:ln>
                <a:solidFill>
                  <a:prstClr val="black"/>
                </a:solidFill>
                <a:effectLst/>
                <a:uLnTx/>
                <a:uFillTx/>
                <a:latin typeface="Heebo Light" panose="00000400000000000000" pitchFamily="2" charset="-79"/>
                <a:ea typeface="+mn-ea"/>
                <a:cs typeface="Heebo Light" panose="00000400000000000000" pitchFamily="2" charset="-79"/>
              </a:rPr>
              <a:t>Baschinger</a:t>
            </a:r>
            <a:endParaRPr kumimoji="0" lang="de-DE" sz="16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endParaRP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rPr>
              <a:t>Inspiriert vom gesamten sensiMINT-Team</a:t>
            </a:r>
          </a:p>
        </p:txBody>
      </p:sp>
      <p:sp>
        <p:nvSpPr>
          <p:cNvPr id="13" name="Rechteck 12">
            <a:extLst>
              <a:ext uri="{FF2B5EF4-FFF2-40B4-BE49-F238E27FC236}">
                <a16:creationId xmlns:a16="http://schemas.microsoft.com/office/drawing/2014/main" id="{A94A7523-4DB7-750A-812D-25BC563C3532}"/>
              </a:ext>
            </a:extLst>
          </p:cNvPr>
          <p:cNvSpPr/>
          <p:nvPr/>
        </p:nvSpPr>
        <p:spPr>
          <a:xfrm>
            <a:off x="0" y="4252383"/>
            <a:ext cx="12192002" cy="1386417"/>
          </a:xfrm>
          <a:prstGeom prst="rect">
            <a:avLst/>
          </a:prstGeom>
          <a:solidFill>
            <a:srgbClr val="0099CC"/>
          </a:solidFill>
          <a:ln w="57150">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de-DE" sz="1600" b="0" i="0" u="none" strike="noStrike" kern="1200" cap="none" spc="0" normalizeH="0" baseline="0" noProof="0" dirty="0">
                <a:ln>
                  <a:noFill/>
                </a:ln>
                <a:solidFill>
                  <a:prstClr val="white"/>
                </a:solidFill>
                <a:effectLst/>
                <a:uLnTx/>
                <a:uFillTx/>
                <a:latin typeface="Heebo Light" panose="00000400000000000000" pitchFamily="2" charset="-79"/>
                <a:ea typeface="Calibri" panose="020F0502020204030204" pitchFamily="34" charset="0"/>
                <a:cs typeface="Heebo Light" panose="00000400000000000000" pitchFamily="2" charset="-79"/>
              </a:rPr>
              <a:t>Erasmus+-Projekt 2020-1-AT01-KA201-078144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Heebo Light" panose="00000400000000000000" pitchFamily="2" charset="-79"/>
                <a:ea typeface="Calibri" panose="020F0502020204030204" pitchFamily="34" charset="0"/>
                <a:cs typeface="Heebo Light" panose="00000400000000000000" pitchFamily="2" charset="-79"/>
              </a:rPr>
              <a:t>Sprachsensibler Biologie- und Chemie-Unterricht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Heebo Light" panose="00000400000000000000" pitchFamily="2" charset="-79"/>
                <a:ea typeface="Calibri" panose="020F0502020204030204" pitchFamily="34" charset="0"/>
                <a:cs typeface="Heebo Light" panose="00000400000000000000" pitchFamily="2" charset="-79"/>
              </a:rPr>
              <a:t>— Kontext und Materialien interdisziplinär reflektiert </a:t>
            </a:r>
          </a:p>
        </p:txBody>
      </p:sp>
      <p:pic>
        <p:nvPicPr>
          <p:cNvPr id="18" name="Grafik 17" descr="Ein Bild, das Text, Schrift, Electric Blue (Farbe), Majorelle Blue enthält.&#10;&#10;Automatisch generierte Beschreibung">
            <a:extLst>
              <a:ext uri="{FF2B5EF4-FFF2-40B4-BE49-F238E27FC236}">
                <a16:creationId xmlns:a16="http://schemas.microsoft.com/office/drawing/2014/main" id="{5A1F5446-846D-177B-82D2-7DF52769B3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55717" y="5899430"/>
            <a:ext cx="3114566" cy="652351"/>
          </a:xfrm>
          <a:prstGeom prst="rect">
            <a:avLst/>
          </a:prstGeom>
          <a:noFill/>
          <a:ln>
            <a:noFill/>
          </a:ln>
        </p:spPr>
      </p:pic>
      <p:pic>
        <p:nvPicPr>
          <p:cNvPr id="19" name="Grafik 18" descr="Ein Bild, das Schrift, Text, Grafiken, Logo enthält.&#10;&#10;Automatisch generierte Beschreibung">
            <a:extLst>
              <a:ext uri="{FF2B5EF4-FFF2-40B4-BE49-F238E27FC236}">
                <a16:creationId xmlns:a16="http://schemas.microsoft.com/office/drawing/2014/main" id="{B3B803C5-1A66-82D5-C6EB-C7CABAE6D4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328025" y="5974306"/>
            <a:ext cx="3408257" cy="502545"/>
          </a:xfrm>
          <a:prstGeom prst="rect">
            <a:avLst/>
          </a:prstGeom>
          <a:noFill/>
          <a:ln>
            <a:noFill/>
          </a:ln>
        </p:spPr>
      </p:pic>
      <p:sp>
        <p:nvSpPr>
          <p:cNvPr id="21" name="Textfeld 20">
            <a:extLst>
              <a:ext uri="{FF2B5EF4-FFF2-40B4-BE49-F238E27FC236}">
                <a16:creationId xmlns:a16="http://schemas.microsoft.com/office/drawing/2014/main" id="{74937DCF-D8E4-8994-C6A1-0B726AA0347A}"/>
              </a:ext>
            </a:extLst>
          </p:cNvPr>
          <p:cNvSpPr txBox="1"/>
          <p:nvPr/>
        </p:nvSpPr>
        <p:spPr>
          <a:xfrm>
            <a:off x="3870587" y="5794692"/>
            <a:ext cx="4157134"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1000" b="0" i="0" u="none" strike="noStrike" kern="1200" cap="none" spc="0" normalizeH="0" baseline="0" noProof="0" dirty="0">
                <a:ln>
                  <a:noFill/>
                </a:ln>
                <a:solidFill>
                  <a:prstClr val="black"/>
                </a:solidFill>
                <a:effectLst/>
                <a:uLnTx/>
                <a:uFillTx/>
                <a:latin typeface="Heebo Light" panose="00000400000000000000" pitchFamily="2" charset="-79"/>
                <a:ea typeface="Calibri" panose="020F0502020204030204" pitchFamily="34" charset="0"/>
                <a:cs typeface="+mn-cs"/>
              </a:rPr>
              <a:t>Die Unterstützung der Europäischen Kommission für die Erstellung dieser Veröffentlichung stellt keine Billigung des Inhalts dar.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1000" b="0" i="0" u="none" strike="noStrike" kern="1200" cap="none" spc="0" normalizeH="0" baseline="0" noProof="0" dirty="0">
                <a:ln>
                  <a:noFill/>
                </a:ln>
                <a:solidFill>
                  <a:prstClr val="black"/>
                </a:solidFill>
                <a:effectLst/>
                <a:uLnTx/>
                <a:uFillTx/>
                <a:latin typeface="Heebo Light" panose="00000400000000000000" pitchFamily="2" charset="-79"/>
                <a:ea typeface="Calibri" panose="020F0502020204030204" pitchFamily="34" charset="0"/>
                <a:cs typeface="+mn-cs"/>
              </a:rPr>
              <a:t>Der Inhalt gibt ausschließlich die Ansichten der </a:t>
            </a:r>
            <a:r>
              <a:rPr kumimoji="0" lang="de-AT" sz="1000" b="0" i="0" u="none" strike="noStrike" kern="1200" cap="none" spc="0" normalizeH="0" baseline="0" noProof="0" dirty="0" err="1">
                <a:ln>
                  <a:noFill/>
                </a:ln>
                <a:solidFill>
                  <a:prstClr val="black"/>
                </a:solidFill>
                <a:effectLst/>
                <a:uLnTx/>
                <a:uFillTx/>
                <a:latin typeface="Heebo Light" panose="00000400000000000000" pitchFamily="2" charset="-79"/>
                <a:ea typeface="Calibri" panose="020F0502020204030204" pitchFamily="34" charset="0"/>
                <a:cs typeface="+mn-cs"/>
              </a:rPr>
              <a:t>Verfasser:innen</a:t>
            </a:r>
            <a:r>
              <a:rPr kumimoji="0" lang="de-AT" sz="1000" b="0" i="0" u="none" strike="noStrike" kern="1200" cap="none" spc="0" normalizeH="0" baseline="0" noProof="0">
                <a:ln>
                  <a:noFill/>
                </a:ln>
                <a:solidFill>
                  <a:prstClr val="black"/>
                </a:solidFill>
                <a:effectLst/>
                <a:uLnTx/>
                <a:uFillTx/>
                <a:latin typeface="Heebo Light" panose="00000400000000000000" pitchFamily="2" charset="-79"/>
                <a:ea typeface="Calibri" panose="020F0502020204030204" pitchFamily="34" charset="0"/>
                <a:cs typeface="+mn-cs"/>
              </a:rPr>
              <a:t> wieder</a:t>
            </a:r>
            <a:r>
              <a:rPr kumimoji="0" lang="de-AT" sz="1000" b="0" i="0" u="none" strike="noStrike" kern="1200" cap="none" spc="0" normalizeH="0" baseline="0" noProof="0" dirty="0">
                <a:ln>
                  <a:noFill/>
                </a:ln>
                <a:solidFill>
                  <a:prstClr val="black"/>
                </a:solidFill>
                <a:effectLst/>
                <a:uLnTx/>
                <a:uFillTx/>
                <a:latin typeface="Heebo Light" panose="00000400000000000000" pitchFamily="2" charset="-79"/>
                <a:ea typeface="Calibri" panose="020F0502020204030204" pitchFamily="34" charset="0"/>
                <a:cs typeface="+mn-cs"/>
              </a:rPr>
              <a:t>. </a:t>
            </a:r>
            <a:br>
              <a:rPr kumimoji="0" lang="de-AT" sz="1000" b="0" i="0" u="none" strike="noStrike" kern="1200" cap="none" spc="0" normalizeH="0" baseline="0" noProof="0" dirty="0">
                <a:ln>
                  <a:noFill/>
                </a:ln>
                <a:solidFill>
                  <a:prstClr val="black"/>
                </a:solidFill>
                <a:effectLst/>
                <a:uLnTx/>
                <a:uFillTx/>
                <a:latin typeface="Heebo Light" panose="00000400000000000000" pitchFamily="2" charset="-79"/>
                <a:ea typeface="Calibri" panose="020F0502020204030204" pitchFamily="34" charset="0"/>
                <a:cs typeface="+mn-cs"/>
              </a:rPr>
            </a:br>
            <a:r>
              <a:rPr kumimoji="0" lang="de-AT" sz="1000" b="0" i="0" u="none" strike="noStrike" kern="1200" cap="none" spc="0" normalizeH="0" baseline="0" noProof="0" dirty="0">
                <a:ln>
                  <a:noFill/>
                </a:ln>
                <a:solidFill>
                  <a:prstClr val="black"/>
                </a:solidFill>
                <a:effectLst/>
                <a:uLnTx/>
                <a:uFillTx/>
                <a:latin typeface="Heebo Light" panose="00000400000000000000" pitchFamily="2" charset="-79"/>
                <a:ea typeface="Calibri" panose="020F0502020204030204" pitchFamily="34" charset="0"/>
                <a:cs typeface="+mn-cs"/>
              </a:rPr>
              <a:t>Die Europäische Kommission kann nicht für eine etwaige Verwendung der darin enthaltenen Informationen haftbar gemacht werden.</a:t>
            </a:r>
            <a:endPar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Grafik 21" descr="Icon CC BY SA">
            <a:hlinkClick r:id="rId5"/>
            <a:extLst>
              <a:ext uri="{FF2B5EF4-FFF2-40B4-BE49-F238E27FC236}">
                <a16:creationId xmlns:a16="http://schemas.microsoft.com/office/drawing/2014/main" id="{D706A3F2-0785-F337-7EF7-1FBEBAD1E05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90860" y="2986568"/>
            <a:ext cx="1219835" cy="427990"/>
          </a:xfrm>
          <a:prstGeom prst="rect">
            <a:avLst/>
          </a:prstGeom>
          <a:noFill/>
          <a:ln>
            <a:noFill/>
          </a:ln>
        </p:spPr>
      </p:pic>
      <p:sp>
        <p:nvSpPr>
          <p:cNvPr id="24" name="Textfeld 23">
            <a:extLst>
              <a:ext uri="{FF2B5EF4-FFF2-40B4-BE49-F238E27FC236}">
                <a16:creationId xmlns:a16="http://schemas.microsoft.com/office/drawing/2014/main" id="{A0B667FC-E6D9-9C58-EE62-98F625EBBD0E}"/>
              </a:ext>
            </a:extLst>
          </p:cNvPr>
          <p:cNvSpPr txBox="1"/>
          <p:nvPr/>
        </p:nvSpPr>
        <p:spPr>
          <a:xfrm>
            <a:off x="9933726" y="2954888"/>
            <a:ext cx="13507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400" b="0" i="0" u="sng" strike="noStrike" kern="1200" cap="none" spc="0" normalizeH="0" baseline="0" noProof="0" dirty="0">
                <a:ln>
                  <a:noFill/>
                </a:ln>
                <a:solidFill>
                  <a:srgbClr val="0000FF"/>
                </a:solidFill>
                <a:effectLst/>
                <a:uLnTx/>
                <a:uFillTx/>
                <a:latin typeface="Heebo Light" panose="00000400000000000000" pitchFamily="2" charset="-79"/>
                <a:ea typeface="Calibri" panose="020F0502020204030204" pitchFamily="34" charset="0"/>
                <a:cs typeface="Heebo Light" panose="00000400000000000000" pitchFamily="2" charset="-79"/>
                <a:hlinkClick r:id="rId5"/>
              </a:rPr>
              <a:t>CC BY-SA 4.0 </a:t>
            </a:r>
            <a:br>
              <a:rPr kumimoji="0" lang="de-AT" sz="1400" b="0" i="0" u="sng" strike="noStrike" kern="1200" cap="none" spc="0" normalizeH="0" baseline="0" noProof="0" dirty="0">
                <a:ln>
                  <a:noFill/>
                </a:ln>
                <a:solidFill>
                  <a:srgbClr val="0000FF"/>
                </a:solidFill>
                <a:effectLst/>
                <a:uLnTx/>
                <a:uFillTx/>
                <a:latin typeface="Heebo Light" panose="00000400000000000000" pitchFamily="2" charset="-79"/>
                <a:ea typeface="Calibri" panose="020F0502020204030204" pitchFamily="34" charset="0"/>
                <a:cs typeface="Heebo Light" panose="00000400000000000000" pitchFamily="2" charset="-79"/>
                <a:hlinkClick r:id="rId5"/>
              </a:rPr>
            </a:br>
            <a:r>
              <a:rPr kumimoji="0" lang="de-AT" sz="1400" b="0" i="0" u="sng" strike="noStrike" kern="1200" cap="none" spc="0" normalizeH="0" baseline="0" noProof="0" dirty="0">
                <a:ln>
                  <a:noFill/>
                </a:ln>
                <a:solidFill>
                  <a:srgbClr val="0000FF"/>
                </a:solidFill>
                <a:effectLst/>
                <a:uLnTx/>
                <a:uFillTx/>
                <a:latin typeface="Heebo Light" panose="00000400000000000000" pitchFamily="2" charset="-79"/>
                <a:ea typeface="Calibri" panose="020F0502020204030204" pitchFamily="34" charset="0"/>
                <a:cs typeface="Heebo Light" panose="00000400000000000000" pitchFamily="2" charset="-79"/>
                <a:hlinkClick r:id="rId5"/>
              </a:rPr>
              <a:t>Lizenzvertrag</a:t>
            </a:r>
            <a:endParaRPr kumimoji="0" lang="de-DE" sz="1400" b="0" i="0" u="none" strike="noStrike" kern="1200" cap="none" spc="0" normalizeH="0" baseline="0" noProof="0" dirty="0">
              <a:ln>
                <a:noFill/>
              </a:ln>
              <a:solidFill>
                <a:prstClr val="black"/>
              </a:solidFill>
              <a:effectLst/>
              <a:uLnTx/>
              <a:uFillTx/>
              <a:latin typeface="Heebo Light" panose="00000400000000000000" pitchFamily="2" charset="-79"/>
              <a:ea typeface="+mn-ea"/>
              <a:cs typeface="Heebo Light" panose="00000400000000000000" pitchFamily="2" charset="-79"/>
            </a:endParaRPr>
          </a:p>
        </p:txBody>
      </p:sp>
      <p:sp>
        <p:nvSpPr>
          <p:cNvPr id="28" name="Textfeld 27">
            <a:extLst>
              <a:ext uri="{FF2B5EF4-FFF2-40B4-BE49-F238E27FC236}">
                <a16:creationId xmlns:a16="http://schemas.microsoft.com/office/drawing/2014/main" id="{6EA47F78-49FB-6055-594D-62A74F732FB0}"/>
              </a:ext>
            </a:extLst>
          </p:cNvPr>
          <p:cNvSpPr txBox="1"/>
          <p:nvPr/>
        </p:nvSpPr>
        <p:spPr>
          <a:xfrm>
            <a:off x="7907867" y="3602638"/>
            <a:ext cx="4046406" cy="461665"/>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1000" b="0"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t>Die Texte und Graphiken in diesem Unterrichtsstundenkonzept stehen </a:t>
            </a:r>
            <a:br>
              <a:rPr kumimoji="0" lang="de-AT" sz="1000" b="0"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br>
            <a:r>
              <a:rPr kumimoji="0" lang="de-AT" sz="1000" b="1"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t>– soweit </a:t>
            </a:r>
            <a:r>
              <a:rPr kumimoji="0" lang="de-AT" sz="1000" b="1" i="0" u="none" strike="noStrike" kern="1200" cap="none" spc="0" normalizeH="0" baseline="0" noProof="0" dirty="0" err="1">
                <a:ln>
                  <a:noFill/>
                </a:ln>
                <a:solidFill>
                  <a:srgbClr val="000000"/>
                </a:solidFill>
                <a:effectLst/>
                <a:uLnTx/>
                <a:uFillTx/>
                <a:latin typeface="Heebo Light" panose="00000400000000000000" pitchFamily="2" charset="-79"/>
                <a:ea typeface="Calibri" panose="020F0502020204030204" pitchFamily="34" charset="0"/>
                <a:cs typeface="+mn-cs"/>
              </a:rPr>
              <a:t>kein:e</a:t>
            </a:r>
            <a:r>
              <a:rPr kumimoji="0" lang="de-AT" sz="1000" b="1"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t> </a:t>
            </a:r>
            <a:r>
              <a:rPr kumimoji="0" lang="de-AT" sz="1000" b="1" i="0" u="none" strike="noStrike" kern="1200" cap="none" spc="0" normalizeH="0" baseline="0" noProof="0" dirty="0" err="1">
                <a:ln>
                  <a:noFill/>
                </a:ln>
                <a:solidFill>
                  <a:srgbClr val="000000"/>
                </a:solidFill>
                <a:effectLst/>
                <a:uLnTx/>
                <a:uFillTx/>
                <a:latin typeface="Heebo Light" panose="00000400000000000000" pitchFamily="2" charset="-79"/>
                <a:ea typeface="Calibri" panose="020F0502020204030204" pitchFamily="34" charset="0"/>
                <a:cs typeface="+mn-cs"/>
              </a:rPr>
              <a:t>andere:r</a:t>
            </a:r>
            <a:r>
              <a:rPr kumimoji="0" lang="de-AT" sz="1000" b="1"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t> </a:t>
            </a:r>
            <a:r>
              <a:rPr kumimoji="0" lang="de-AT" sz="1000" b="1" i="0" u="none" strike="noStrike" kern="1200" cap="none" spc="0" normalizeH="0" baseline="0" noProof="0" dirty="0" err="1">
                <a:ln>
                  <a:noFill/>
                </a:ln>
                <a:solidFill>
                  <a:srgbClr val="000000"/>
                </a:solidFill>
                <a:effectLst/>
                <a:uLnTx/>
                <a:uFillTx/>
                <a:latin typeface="Heebo Light" panose="00000400000000000000" pitchFamily="2" charset="-79"/>
                <a:ea typeface="Calibri" panose="020F0502020204030204" pitchFamily="34" charset="0"/>
                <a:cs typeface="+mn-cs"/>
              </a:rPr>
              <a:t>Urheber:in</a:t>
            </a:r>
            <a:r>
              <a:rPr kumimoji="0" lang="de-AT" sz="1000" b="1"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t> zitiert oder mit © angegeben ist – </a:t>
            </a:r>
            <a:br>
              <a:rPr kumimoji="0" lang="de-AT" sz="1000" b="1"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br>
            <a:r>
              <a:rPr kumimoji="0" lang="de-AT" sz="1000" b="0" i="0" u="none" strike="noStrike" kern="1200" cap="none" spc="0" normalizeH="0" baseline="0" noProof="0" dirty="0">
                <a:ln>
                  <a:noFill/>
                </a:ln>
                <a:solidFill>
                  <a:srgbClr val="000000"/>
                </a:solidFill>
                <a:effectLst/>
                <a:uLnTx/>
                <a:uFillTx/>
                <a:latin typeface="Heebo Light" panose="00000400000000000000" pitchFamily="2" charset="-79"/>
                <a:ea typeface="Calibri" panose="020F0502020204030204" pitchFamily="34" charset="0"/>
                <a:cs typeface="+mn-cs"/>
              </a:rPr>
              <a:t>unter Creative Commons Lizenz CC BY-SA 4.0 International.</a:t>
            </a:r>
            <a:endPar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778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744F1-7E61-F1A8-AE8E-583E47FF1428}"/>
              </a:ext>
            </a:extLst>
          </p:cNvPr>
          <p:cNvSpPr>
            <a:spLocks noGrp="1"/>
          </p:cNvSpPr>
          <p:nvPr>
            <p:ph type="ctrTitle"/>
          </p:nvPr>
        </p:nvSpPr>
        <p:spPr>
          <a:xfrm>
            <a:off x="584200" y="3692786"/>
            <a:ext cx="7644007" cy="2387600"/>
          </a:xfrm>
        </p:spPr>
        <p:txBody>
          <a:bodyPr>
            <a:normAutofit fontScale="90000"/>
          </a:bodyPr>
          <a:lstStyle/>
          <a:p>
            <a:pPr algn="l"/>
            <a:r>
              <a:rPr lang="de-DE"/>
              <a:t>Bau und Erprobung </a:t>
            </a:r>
            <a:br>
              <a:rPr lang="de-DE"/>
            </a:br>
            <a:r>
              <a:rPr lang="de-DE"/>
              <a:t>einer Low-</a:t>
            </a:r>
            <a:r>
              <a:rPr lang="de-DE" err="1"/>
              <a:t>Cost</a:t>
            </a:r>
            <a:r>
              <a:rPr lang="de-DE"/>
              <a:t>-Destillationsapparatur</a:t>
            </a:r>
            <a:endParaRPr lang="en-DE"/>
          </a:p>
        </p:txBody>
      </p:sp>
      <p:pic>
        <p:nvPicPr>
          <p:cNvPr id="3" name="Grafik 2">
            <a:extLst>
              <a:ext uri="{FF2B5EF4-FFF2-40B4-BE49-F238E27FC236}">
                <a16:creationId xmlns:a16="http://schemas.microsoft.com/office/drawing/2014/main" id="{93676429-AB70-534C-3A64-2E043A198D16}"/>
              </a:ext>
            </a:extLst>
          </p:cNvPr>
          <p:cNvPicPr>
            <a:picLocks noChangeAspect="1"/>
          </p:cNvPicPr>
          <p:nvPr/>
        </p:nvPicPr>
        <p:blipFill>
          <a:blip r:embed="rId3"/>
          <a:stretch>
            <a:fillRect/>
          </a:stretch>
        </p:blipFill>
        <p:spPr>
          <a:xfrm rot="20768455">
            <a:off x="545035" y="1564366"/>
            <a:ext cx="1115665" cy="999831"/>
          </a:xfrm>
          <a:prstGeom prst="rect">
            <a:avLst/>
          </a:prstGeom>
        </p:spPr>
      </p:pic>
      <p:sp>
        <p:nvSpPr>
          <p:cNvPr id="4" name="Textfeld 3">
            <a:extLst>
              <a:ext uri="{FF2B5EF4-FFF2-40B4-BE49-F238E27FC236}">
                <a16:creationId xmlns:a16="http://schemas.microsoft.com/office/drawing/2014/main" id="{D6D113E3-DD45-8171-6546-A2D7268375D1}"/>
              </a:ext>
            </a:extLst>
          </p:cNvPr>
          <p:cNvSpPr txBox="1"/>
          <p:nvPr/>
        </p:nvSpPr>
        <p:spPr>
          <a:xfrm>
            <a:off x="1913913" y="1809472"/>
            <a:ext cx="9918700" cy="646331"/>
          </a:xfrm>
          <a:prstGeom prst="rect">
            <a:avLst/>
          </a:prstGeom>
          <a:noFill/>
        </p:spPr>
        <p:txBody>
          <a:bodyPr wrap="square" rtlCol="0">
            <a:spAutoFit/>
          </a:bodyPr>
          <a:lstStyle/>
          <a:p>
            <a:r>
              <a:rPr lang="de-DE" sz="3600" b="1">
                <a:solidFill>
                  <a:srgbClr val="349937"/>
                </a:solidFill>
              </a:rPr>
              <a:t>Wie lässt sich Trinkalkohol aus Wein gewinnen?</a:t>
            </a:r>
            <a:endParaRPr lang="en-DE" sz="3600" b="1">
              <a:solidFill>
                <a:srgbClr val="349937"/>
              </a:solidFill>
            </a:endParaRPr>
          </a:p>
        </p:txBody>
      </p:sp>
      <p:sp>
        <p:nvSpPr>
          <p:cNvPr id="6" name="Textfeld 5">
            <a:extLst>
              <a:ext uri="{FF2B5EF4-FFF2-40B4-BE49-F238E27FC236}">
                <a16:creationId xmlns:a16="http://schemas.microsoft.com/office/drawing/2014/main" id="{F09DE407-6956-2938-22B2-E85C4763EB6B}"/>
              </a:ext>
            </a:extLst>
          </p:cNvPr>
          <p:cNvSpPr txBox="1"/>
          <p:nvPr/>
        </p:nvSpPr>
        <p:spPr>
          <a:xfrm>
            <a:off x="584200" y="702579"/>
            <a:ext cx="6096000" cy="523220"/>
          </a:xfrm>
          <a:prstGeom prst="rect">
            <a:avLst/>
          </a:prstGeom>
          <a:noFill/>
        </p:spPr>
        <p:txBody>
          <a:bodyPr wrap="square">
            <a:spAutoFit/>
          </a:bodyPr>
          <a:lstStyle/>
          <a:p>
            <a:r>
              <a:rPr lang="de-DE" sz="2800" b="1"/>
              <a:t>Praktikum  Cola, Fanta &amp; Wein – Teil 1b</a:t>
            </a:r>
            <a:endParaRPr lang="en-DE" sz="2800" b="1"/>
          </a:p>
        </p:txBody>
      </p:sp>
    </p:spTree>
    <p:extLst>
      <p:ext uri="{BB962C8B-B14F-4D97-AF65-F5344CB8AC3E}">
        <p14:creationId xmlns:p14="http://schemas.microsoft.com/office/powerpoint/2010/main" val="2368073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05100F3F-3E80-EC32-6A37-D5076431382C}"/>
              </a:ext>
            </a:extLst>
          </p:cNvPr>
          <p:cNvPicPr>
            <a:picLocks noChangeAspect="1"/>
          </p:cNvPicPr>
          <p:nvPr/>
        </p:nvPicPr>
        <p:blipFill rotWithShape="1">
          <a:blip r:embed="rId2"/>
          <a:srcRect b="2841"/>
          <a:stretch/>
        </p:blipFill>
        <p:spPr>
          <a:xfrm>
            <a:off x="-13082" y="0"/>
            <a:ext cx="12290934" cy="6858000"/>
          </a:xfrm>
          <a:prstGeom prst="rect">
            <a:avLst/>
          </a:prstGeom>
        </p:spPr>
      </p:pic>
      <p:sp>
        <p:nvSpPr>
          <p:cNvPr id="7" name="Textfeld 6">
            <a:extLst>
              <a:ext uri="{FF2B5EF4-FFF2-40B4-BE49-F238E27FC236}">
                <a16:creationId xmlns:a16="http://schemas.microsoft.com/office/drawing/2014/main" id="{6B5AC6A4-2C19-5BDE-5D56-5409367C1880}"/>
              </a:ext>
            </a:extLst>
          </p:cNvPr>
          <p:cNvSpPr txBox="1"/>
          <p:nvPr/>
        </p:nvSpPr>
        <p:spPr>
          <a:xfrm>
            <a:off x="-56110" y="3842994"/>
            <a:ext cx="1943100" cy="369332"/>
          </a:xfrm>
          <a:prstGeom prst="rect">
            <a:avLst/>
          </a:prstGeom>
          <a:noFill/>
        </p:spPr>
        <p:txBody>
          <a:bodyPr wrap="square" rtlCol="0">
            <a:spAutoFit/>
          </a:bodyPr>
          <a:lstStyle/>
          <a:p>
            <a:r>
              <a:rPr lang="de-DE"/>
              <a:t>das </a:t>
            </a:r>
            <a:r>
              <a:rPr lang="de-DE" b="1"/>
              <a:t>Drahtstück</a:t>
            </a:r>
            <a:endParaRPr lang="en-DE" b="1"/>
          </a:p>
        </p:txBody>
      </p:sp>
      <p:sp>
        <p:nvSpPr>
          <p:cNvPr id="8" name="Textfeld 7">
            <a:extLst>
              <a:ext uri="{FF2B5EF4-FFF2-40B4-BE49-F238E27FC236}">
                <a16:creationId xmlns:a16="http://schemas.microsoft.com/office/drawing/2014/main" id="{0686BBC4-9F07-BF4A-FFBA-8CA4900CCB03}"/>
              </a:ext>
            </a:extLst>
          </p:cNvPr>
          <p:cNvSpPr txBox="1"/>
          <p:nvPr/>
        </p:nvSpPr>
        <p:spPr>
          <a:xfrm>
            <a:off x="569074" y="4334749"/>
            <a:ext cx="2414587" cy="369332"/>
          </a:xfrm>
          <a:prstGeom prst="rect">
            <a:avLst/>
          </a:prstGeom>
          <a:noFill/>
        </p:spPr>
        <p:txBody>
          <a:bodyPr wrap="square" rtlCol="0">
            <a:spAutoFit/>
          </a:bodyPr>
          <a:lstStyle/>
          <a:p>
            <a:r>
              <a:rPr lang="de-DE"/>
              <a:t>das </a:t>
            </a:r>
            <a:r>
              <a:rPr lang="de-DE" b="1"/>
              <a:t>Schlauchstück</a:t>
            </a:r>
            <a:endParaRPr lang="en-DE" b="1"/>
          </a:p>
        </p:txBody>
      </p:sp>
      <p:sp>
        <p:nvSpPr>
          <p:cNvPr id="10" name="Textfeld 9">
            <a:extLst>
              <a:ext uri="{FF2B5EF4-FFF2-40B4-BE49-F238E27FC236}">
                <a16:creationId xmlns:a16="http://schemas.microsoft.com/office/drawing/2014/main" id="{B5CB4FBA-15B1-FB88-8A84-DC3DD276308C}"/>
              </a:ext>
            </a:extLst>
          </p:cNvPr>
          <p:cNvSpPr txBox="1"/>
          <p:nvPr/>
        </p:nvSpPr>
        <p:spPr>
          <a:xfrm>
            <a:off x="3330281" y="1701291"/>
            <a:ext cx="1949408" cy="646331"/>
          </a:xfrm>
          <a:prstGeom prst="rect">
            <a:avLst/>
          </a:prstGeom>
          <a:noFill/>
        </p:spPr>
        <p:txBody>
          <a:bodyPr wrap="square" rtlCol="0">
            <a:spAutoFit/>
          </a:bodyPr>
          <a:lstStyle/>
          <a:p>
            <a:pPr algn="ctr"/>
            <a:r>
              <a:rPr lang="de-DE" dirty="0"/>
              <a:t>die 10-mL-</a:t>
            </a:r>
            <a:r>
              <a:rPr lang="de-DE" b="1" dirty="0"/>
              <a:t>Ampullen-Flasche</a:t>
            </a:r>
            <a:endParaRPr lang="en-DE" b="1"/>
          </a:p>
        </p:txBody>
      </p:sp>
      <p:sp>
        <p:nvSpPr>
          <p:cNvPr id="11" name="Textfeld 10">
            <a:extLst>
              <a:ext uri="{FF2B5EF4-FFF2-40B4-BE49-F238E27FC236}">
                <a16:creationId xmlns:a16="http://schemas.microsoft.com/office/drawing/2014/main" id="{CC848C26-D85E-FBD5-F6A6-4A0126B7E7BF}"/>
              </a:ext>
            </a:extLst>
          </p:cNvPr>
          <p:cNvSpPr txBox="1"/>
          <p:nvPr/>
        </p:nvSpPr>
        <p:spPr>
          <a:xfrm>
            <a:off x="2319293" y="3372962"/>
            <a:ext cx="1328736" cy="369332"/>
          </a:xfrm>
          <a:prstGeom prst="rect">
            <a:avLst/>
          </a:prstGeom>
          <a:noFill/>
        </p:spPr>
        <p:txBody>
          <a:bodyPr wrap="square" rtlCol="0">
            <a:spAutoFit/>
          </a:bodyPr>
          <a:lstStyle/>
          <a:p>
            <a:r>
              <a:rPr lang="de-DE"/>
              <a:t>das </a:t>
            </a:r>
            <a:r>
              <a:rPr lang="de-DE" b="1"/>
              <a:t>Teelicht</a:t>
            </a:r>
            <a:endParaRPr lang="en-DE" b="1"/>
          </a:p>
        </p:txBody>
      </p:sp>
      <p:sp>
        <p:nvSpPr>
          <p:cNvPr id="12" name="Textfeld 11">
            <a:extLst>
              <a:ext uri="{FF2B5EF4-FFF2-40B4-BE49-F238E27FC236}">
                <a16:creationId xmlns:a16="http://schemas.microsoft.com/office/drawing/2014/main" id="{07EFFC26-2561-2203-EDAF-1D58C5DA2118}"/>
              </a:ext>
            </a:extLst>
          </p:cNvPr>
          <p:cNvSpPr txBox="1"/>
          <p:nvPr/>
        </p:nvSpPr>
        <p:spPr>
          <a:xfrm>
            <a:off x="3681413" y="3117844"/>
            <a:ext cx="2490787" cy="369332"/>
          </a:xfrm>
          <a:prstGeom prst="rect">
            <a:avLst/>
          </a:prstGeom>
          <a:noFill/>
        </p:spPr>
        <p:txBody>
          <a:bodyPr wrap="square" rtlCol="0">
            <a:spAutoFit/>
          </a:bodyPr>
          <a:lstStyle/>
          <a:p>
            <a:r>
              <a:rPr lang="de-DE" dirty="0"/>
              <a:t>der </a:t>
            </a:r>
            <a:r>
              <a:rPr lang="de-DE" b="1" dirty="0"/>
              <a:t>Doppelloch-Stopfen</a:t>
            </a:r>
            <a:endParaRPr lang="en-DE" b="1"/>
          </a:p>
        </p:txBody>
      </p:sp>
      <p:sp>
        <p:nvSpPr>
          <p:cNvPr id="15" name="Textfeld 14">
            <a:extLst>
              <a:ext uri="{FF2B5EF4-FFF2-40B4-BE49-F238E27FC236}">
                <a16:creationId xmlns:a16="http://schemas.microsoft.com/office/drawing/2014/main" id="{06E86C0A-8593-4692-A863-7CB6F2D86F79}"/>
              </a:ext>
            </a:extLst>
          </p:cNvPr>
          <p:cNvSpPr txBox="1"/>
          <p:nvPr/>
        </p:nvSpPr>
        <p:spPr>
          <a:xfrm>
            <a:off x="5524039" y="3443122"/>
            <a:ext cx="1914526" cy="369332"/>
          </a:xfrm>
          <a:prstGeom prst="rect">
            <a:avLst/>
          </a:prstGeom>
          <a:noFill/>
        </p:spPr>
        <p:txBody>
          <a:bodyPr wrap="square" rtlCol="0">
            <a:spAutoFit/>
          </a:bodyPr>
          <a:lstStyle/>
          <a:p>
            <a:r>
              <a:rPr lang="de-DE"/>
              <a:t>die</a:t>
            </a:r>
            <a:r>
              <a:rPr lang="de-DE" b="1"/>
              <a:t> Pipettenspitze </a:t>
            </a:r>
            <a:endParaRPr lang="en-DE" b="1"/>
          </a:p>
        </p:txBody>
      </p:sp>
      <p:sp>
        <p:nvSpPr>
          <p:cNvPr id="16" name="Textfeld 15">
            <a:extLst>
              <a:ext uri="{FF2B5EF4-FFF2-40B4-BE49-F238E27FC236}">
                <a16:creationId xmlns:a16="http://schemas.microsoft.com/office/drawing/2014/main" id="{B1CCF2F2-E0A5-4F19-73F7-1BB2AE9E0AB6}"/>
              </a:ext>
            </a:extLst>
          </p:cNvPr>
          <p:cNvSpPr txBox="1"/>
          <p:nvPr/>
        </p:nvSpPr>
        <p:spPr>
          <a:xfrm>
            <a:off x="4058527" y="5583930"/>
            <a:ext cx="8133473" cy="1200329"/>
          </a:xfrm>
          <a:prstGeom prst="rect">
            <a:avLst/>
          </a:prstGeom>
          <a:noFill/>
        </p:spPr>
        <p:txBody>
          <a:bodyPr wrap="square" rtlCol="0">
            <a:spAutoFit/>
          </a:bodyPr>
          <a:lstStyle/>
          <a:p>
            <a:pPr marL="1074738" indent="-352425">
              <a:buFont typeface="+mj-lt"/>
              <a:buAutoNum type="arabicPeriod"/>
            </a:pPr>
            <a:r>
              <a:rPr lang="de-DE" b="1">
                <a:solidFill>
                  <a:schemeClr val="bg1"/>
                </a:solidFill>
              </a:rPr>
              <a:t>Überlege, wie du aus den abgebildeten Bauteilen eine Destillations-apparatur bauen kannst. Die Apparatur soll zum Aufzeichnen der Siedekurve mit einem Temperaturfühler geeignet sein.</a:t>
            </a:r>
          </a:p>
          <a:p>
            <a:pPr marL="1074738" indent="-352425">
              <a:buFont typeface="+mj-lt"/>
              <a:buAutoNum type="arabicPeriod"/>
            </a:pPr>
            <a:r>
              <a:rPr lang="de-DE" b="1">
                <a:solidFill>
                  <a:schemeClr val="bg1"/>
                </a:solidFill>
              </a:rPr>
              <a:t>Fertige eine Skizze der Destillationsapparatur an und beschrifte sie.</a:t>
            </a:r>
          </a:p>
        </p:txBody>
      </p:sp>
      <p:sp>
        <p:nvSpPr>
          <p:cNvPr id="3" name="Textfeld 2">
            <a:extLst>
              <a:ext uri="{FF2B5EF4-FFF2-40B4-BE49-F238E27FC236}">
                <a16:creationId xmlns:a16="http://schemas.microsoft.com/office/drawing/2014/main" id="{6BAE9B35-6F26-F03A-D97A-18ED66761D5D}"/>
              </a:ext>
            </a:extLst>
          </p:cNvPr>
          <p:cNvSpPr txBox="1"/>
          <p:nvPr/>
        </p:nvSpPr>
        <p:spPr>
          <a:xfrm>
            <a:off x="187317" y="5227042"/>
            <a:ext cx="2135769" cy="369332"/>
          </a:xfrm>
          <a:prstGeom prst="rect">
            <a:avLst/>
          </a:prstGeom>
          <a:noFill/>
        </p:spPr>
        <p:txBody>
          <a:bodyPr wrap="square" rtlCol="0">
            <a:spAutoFit/>
          </a:bodyPr>
          <a:lstStyle/>
          <a:p>
            <a:r>
              <a:rPr lang="de-DE"/>
              <a:t>die </a:t>
            </a:r>
            <a:r>
              <a:rPr lang="de-DE" b="1"/>
              <a:t>Siedesteinchen</a:t>
            </a:r>
            <a:endParaRPr lang="en-DE" b="1"/>
          </a:p>
        </p:txBody>
      </p:sp>
      <p:sp>
        <p:nvSpPr>
          <p:cNvPr id="9" name="Textfeld 8">
            <a:extLst>
              <a:ext uri="{FF2B5EF4-FFF2-40B4-BE49-F238E27FC236}">
                <a16:creationId xmlns:a16="http://schemas.microsoft.com/office/drawing/2014/main" id="{6FE66CA3-F83A-37BF-ADC2-3E2996EB1D20}"/>
              </a:ext>
            </a:extLst>
          </p:cNvPr>
          <p:cNvSpPr txBox="1"/>
          <p:nvPr/>
        </p:nvSpPr>
        <p:spPr>
          <a:xfrm>
            <a:off x="2823078" y="5957958"/>
            <a:ext cx="2135769" cy="369332"/>
          </a:xfrm>
          <a:prstGeom prst="rect">
            <a:avLst/>
          </a:prstGeom>
          <a:noFill/>
        </p:spPr>
        <p:txBody>
          <a:bodyPr wrap="square" rtlCol="0">
            <a:spAutoFit/>
          </a:bodyPr>
          <a:lstStyle/>
          <a:p>
            <a:r>
              <a:rPr lang="de-DE"/>
              <a:t>das </a:t>
            </a:r>
            <a:r>
              <a:rPr lang="de-DE" b="1"/>
              <a:t>Uhrglas</a:t>
            </a:r>
            <a:endParaRPr lang="en-DE" b="1"/>
          </a:p>
        </p:txBody>
      </p:sp>
      <p:sp>
        <p:nvSpPr>
          <p:cNvPr id="13" name="Textfeld 12">
            <a:extLst>
              <a:ext uri="{FF2B5EF4-FFF2-40B4-BE49-F238E27FC236}">
                <a16:creationId xmlns:a16="http://schemas.microsoft.com/office/drawing/2014/main" id="{445DDD76-D557-1BC2-AD92-C1A31FC5C5D0}"/>
              </a:ext>
            </a:extLst>
          </p:cNvPr>
          <p:cNvSpPr txBox="1"/>
          <p:nvPr/>
        </p:nvSpPr>
        <p:spPr>
          <a:xfrm>
            <a:off x="8211220" y="5200476"/>
            <a:ext cx="3384883" cy="369332"/>
          </a:xfrm>
          <a:prstGeom prst="rect">
            <a:avLst/>
          </a:prstGeom>
          <a:noFill/>
        </p:spPr>
        <p:txBody>
          <a:bodyPr wrap="square" rtlCol="0">
            <a:spAutoFit/>
          </a:bodyPr>
          <a:lstStyle/>
          <a:p>
            <a:r>
              <a:rPr lang="de-DE"/>
              <a:t>der </a:t>
            </a:r>
            <a:r>
              <a:rPr lang="de-DE" b="1"/>
              <a:t>Temperaturfühler</a:t>
            </a:r>
            <a:endParaRPr lang="en-DE" b="1"/>
          </a:p>
        </p:txBody>
      </p:sp>
      <p:sp>
        <p:nvSpPr>
          <p:cNvPr id="14" name="Textfeld 13">
            <a:extLst>
              <a:ext uri="{FF2B5EF4-FFF2-40B4-BE49-F238E27FC236}">
                <a16:creationId xmlns:a16="http://schemas.microsoft.com/office/drawing/2014/main" id="{5D2BED09-E4DC-CAF9-C08A-3211C0560469}"/>
              </a:ext>
            </a:extLst>
          </p:cNvPr>
          <p:cNvSpPr txBox="1"/>
          <p:nvPr/>
        </p:nvSpPr>
        <p:spPr>
          <a:xfrm>
            <a:off x="8098053" y="3059668"/>
            <a:ext cx="3384883" cy="369332"/>
          </a:xfrm>
          <a:prstGeom prst="rect">
            <a:avLst/>
          </a:prstGeom>
          <a:noFill/>
        </p:spPr>
        <p:txBody>
          <a:bodyPr wrap="square" rtlCol="0">
            <a:spAutoFit/>
          </a:bodyPr>
          <a:lstStyle/>
          <a:p>
            <a:r>
              <a:rPr lang="de-DE"/>
              <a:t>das </a:t>
            </a:r>
            <a:r>
              <a:rPr lang="de-DE" b="1"/>
              <a:t>Smartphone</a:t>
            </a:r>
            <a:endParaRPr lang="en-DE" b="1"/>
          </a:p>
        </p:txBody>
      </p:sp>
      <p:sp>
        <p:nvSpPr>
          <p:cNvPr id="21" name="Textfeld 20">
            <a:extLst>
              <a:ext uri="{FF2B5EF4-FFF2-40B4-BE49-F238E27FC236}">
                <a16:creationId xmlns:a16="http://schemas.microsoft.com/office/drawing/2014/main" id="{4298FEB1-54CF-8584-4560-95F859916489}"/>
              </a:ext>
            </a:extLst>
          </p:cNvPr>
          <p:cNvSpPr txBox="1"/>
          <p:nvPr/>
        </p:nvSpPr>
        <p:spPr>
          <a:xfrm>
            <a:off x="5524039" y="746403"/>
            <a:ext cx="3880205" cy="369332"/>
          </a:xfrm>
          <a:prstGeom prst="rect">
            <a:avLst/>
          </a:prstGeom>
          <a:noFill/>
        </p:spPr>
        <p:txBody>
          <a:bodyPr wrap="square" rtlCol="0">
            <a:spAutoFit/>
          </a:bodyPr>
          <a:lstStyle/>
          <a:p>
            <a:pPr algn="ctr"/>
            <a:r>
              <a:rPr lang="de-DE"/>
              <a:t>die 4-mL-</a:t>
            </a:r>
            <a:r>
              <a:rPr lang="de-DE" b="1"/>
              <a:t>Schraubgewinde-Flasche</a:t>
            </a:r>
            <a:endParaRPr lang="en-DE" b="1"/>
          </a:p>
        </p:txBody>
      </p:sp>
      <p:pic>
        <p:nvPicPr>
          <p:cNvPr id="23" name="Grafik 22">
            <a:extLst>
              <a:ext uri="{FF2B5EF4-FFF2-40B4-BE49-F238E27FC236}">
                <a16:creationId xmlns:a16="http://schemas.microsoft.com/office/drawing/2014/main" id="{1D4FA2E3-4C53-59D4-F041-9F6A96B00ED3}"/>
              </a:ext>
            </a:extLst>
          </p:cNvPr>
          <p:cNvPicPr>
            <a:picLocks noChangeAspect="1"/>
          </p:cNvPicPr>
          <p:nvPr/>
        </p:nvPicPr>
        <p:blipFill>
          <a:blip r:embed="rId3"/>
          <a:stretch>
            <a:fillRect/>
          </a:stretch>
        </p:blipFill>
        <p:spPr>
          <a:xfrm>
            <a:off x="10862957" y="124557"/>
            <a:ext cx="1329043" cy="1243692"/>
          </a:xfrm>
          <a:prstGeom prst="rect">
            <a:avLst/>
          </a:prstGeom>
        </p:spPr>
      </p:pic>
    </p:spTree>
    <p:extLst>
      <p:ext uri="{BB962C8B-B14F-4D97-AF65-F5344CB8AC3E}">
        <p14:creationId xmlns:p14="http://schemas.microsoft.com/office/powerpoint/2010/main" val="331510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D9EF904-D4DC-EDE6-3FF4-44C48F69F1F1}"/>
              </a:ext>
            </a:extLst>
          </p:cNvPr>
          <p:cNvPicPr>
            <a:picLocks noChangeAspect="1"/>
          </p:cNvPicPr>
          <p:nvPr/>
        </p:nvPicPr>
        <p:blipFill>
          <a:blip r:embed="rId3"/>
          <a:stretch>
            <a:fillRect/>
          </a:stretch>
        </p:blipFill>
        <p:spPr>
          <a:xfrm>
            <a:off x="362433" y="262434"/>
            <a:ext cx="3439546" cy="6333132"/>
          </a:xfrm>
          <a:prstGeom prst="rect">
            <a:avLst/>
          </a:prstGeom>
        </p:spPr>
      </p:pic>
      <p:sp>
        <p:nvSpPr>
          <p:cNvPr id="4" name="Textfeld 3">
            <a:extLst>
              <a:ext uri="{FF2B5EF4-FFF2-40B4-BE49-F238E27FC236}">
                <a16:creationId xmlns:a16="http://schemas.microsoft.com/office/drawing/2014/main" id="{B48AE50A-8372-E681-AC98-784B9E059689}"/>
              </a:ext>
            </a:extLst>
          </p:cNvPr>
          <p:cNvSpPr txBox="1"/>
          <p:nvPr/>
        </p:nvSpPr>
        <p:spPr>
          <a:xfrm>
            <a:off x="4203032" y="294519"/>
            <a:ext cx="7305693" cy="892552"/>
          </a:xfrm>
          <a:prstGeom prst="rect">
            <a:avLst/>
          </a:prstGeom>
          <a:noFill/>
        </p:spPr>
        <p:txBody>
          <a:bodyPr wrap="square" rtlCol="0">
            <a:spAutoFit/>
          </a:bodyPr>
          <a:lstStyle/>
          <a:p>
            <a:r>
              <a:rPr lang="de-DE" sz="2800" b="1"/>
              <a:t>Lösungsvorschlag:</a:t>
            </a:r>
          </a:p>
          <a:p>
            <a:r>
              <a:rPr lang="de-DE" sz="2400"/>
              <a:t>So könnte die Low-</a:t>
            </a:r>
            <a:r>
              <a:rPr lang="de-DE" sz="2400" err="1"/>
              <a:t>Cost</a:t>
            </a:r>
            <a:r>
              <a:rPr lang="de-DE" sz="2400"/>
              <a:t>-Destillationsapparatur aussehen.  </a:t>
            </a:r>
            <a:endParaRPr lang="en-DE" sz="2400"/>
          </a:p>
        </p:txBody>
      </p:sp>
      <p:sp>
        <p:nvSpPr>
          <p:cNvPr id="6" name="Textfeld 5">
            <a:extLst>
              <a:ext uri="{FF2B5EF4-FFF2-40B4-BE49-F238E27FC236}">
                <a16:creationId xmlns:a16="http://schemas.microsoft.com/office/drawing/2014/main" id="{16ED0E00-AB10-7C58-B981-C53AFFEE030F}"/>
              </a:ext>
            </a:extLst>
          </p:cNvPr>
          <p:cNvSpPr txBox="1"/>
          <p:nvPr/>
        </p:nvSpPr>
        <p:spPr>
          <a:xfrm>
            <a:off x="4203031" y="1695103"/>
            <a:ext cx="7818922" cy="1569660"/>
          </a:xfrm>
          <a:prstGeom prst="rect">
            <a:avLst/>
          </a:prstGeom>
          <a:noFill/>
        </p:spPr>
        <p:txBody>
          <a:bodyPr wrap="square">
            <a:spAutoFit/>
          </a:bodyPr>
          <a:lstStyle/>
          <a:p>
            <a:r>
              <a:rPr lang="de-DE" sz="2400" b="1" u="sng">
                <a:solidFill>
                  <a:srgbClr val="0070C0"/>
                </a:solidFill>
              </a:rPr>
              <a:t>Aufgaben:</a:t>
            </a:r>
          </a:p>
          <a:p>
            <a:pPr marL="342900" indent="-342900">
              <a:buFont typeface="Arial" panose="020B0604020202020204" pitchFamily="34" charset="0"/>
              <a:buChar char="•"/>
            </a:pPr>
            <a:r>
              <a:rPr lang="de-DE" sz="2400">
                <a:solidFill>
                  <a:srgbClr val="0070C0"/>
                </a:solidFill>
              </a:rPr>
              <a:t>Vergleiche deine Skizze mit dem Lösungsvorschlag und vervollständige sie gegebenenfalls. Ergänze die Dinge, die für die Durchführung der Destillation noch fehlen.</a:t>
            </a:r>
          </a:p>
        </p:txBody>
      </p:sp>
      <p:sp>
        <p:nvSpPr>
          <p:cNvPr id="5" name="Textfeld 4">
            <a:extLst>
              <a:ext uri="{FF2B5EF4-FFF2-40B4-BE49-F238E27FC236}">
                <a16:creationId xmlns:a16="http://schemas.microsoft.com/office/drawing/2014/main" id="{E149D54B-84BF-9881-931D-1DB25DC376F1}"/>
              </a:ext>
            </a:extLst>
          </p:cNvPr>
          <p:cNvSpPr txBox="1"/>
          <p:nvPr/>
        </p:nvSpPr>
        <p:spPr>
          <a:xfrm>
            <a:off x="4203031" y="4624169"/>
            <a:ext cx="7626535" cy="1938992"/>
          </a:xfrm>
          <a:prstGeom prst="rect">
            <a:avLst/>
          </a:prstGeom>
          <a:noFill/>
        </p:spPr>
        <p:txBody>
          <a:bodyPr wrap="square">
            <a:spAutoFit/>
          </a:bodyPr>
          <a:lstStyle/>
          <a:p>
            <a:pPr marL="342900" indent="-342900">
              <a:buFont typeface="Arial" panose="020B0604020202020204" pitchFamily="34" charset="0"/>
              <a:buChar char="•"/>
            </a:pPr>
            <a:r>
              <a:rPr lang="de-DE" sz="2400">
                <a:solidFill>
                  <a:srgbClr val="0070C0"/>
                </a:solidFill>
              </a:rPr>
              <a:t>Hole die benötigten Materialien. Baue die Apparatur zusammen und lasse sie von der Lehrperson kontrollieren.</a:t>
            </a:r>
          </a:p>
          <a:p>
            <a:pPr marL="342900" indent="-342900">
              <a:buFont typeface="Arial" panose="020B0604020202020204" pitchFamily="34" charset="0"/>
              <a:buChar char="•"/>
            </a:pPr>
            <a:r>
              <a:rPr lang="de-DE" sz="2400">
                <a:solidFill>
                  <a:srgbClr val="0070C0"/>
                </a:solidFill>
              </a:rPr>
              <a:t>Destilliere 5 mL Wein und zeichne dabei den Temperaturverlauf auf.</a:t>
            </a:r>
          </a:p>
        </p:txBody>
      </p:sp>
      <p:sp>
        <p:nvSpPr>
          <p:cNvPr id="7" name="Sprechblase: rechteckig 6">
            <a:extLst>
              <a:ext uri="{FF2B5EF4-FFF2-40B4-BE49-F238E27FC236}">
                <a16:creationId xmlns:a16="http://schemas.microsoft.com/office/drawing/2014/main" id="{ACC471F0-3515-A7DA-7294-842637537DDF}"/>
              </a:ext>
            </a:extLst>
          </p:cNvPr>
          <p:cNvSpPr/>
          <p:nvPr/>
        </p:nvSpPr>
        <p:spPr>
          <a:xfrm>
            <a:off x="4248150" y="3194051"/>
            <a:ext cx="7429500" cy="1430118"/>
          </a:xfrm>
          <a:prstGeom prst="wedgeRectCallout">
            <a:avLst>
              <a:gd name="adj1" fmla="val -65067"/>
              <a:gd name="adj2" fmla="val -6035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accent2">
                    <a:lumMod val="75000"/>
                  </a:schemeClr>
                </a:solidFill>
              </a:rPr>
              <a:t>Es müssen noch 5 mL Rotwein (nicht mehr!) in die 10-mL-Ampullenflasche eingefüllt werden. Zum Erhitzen benötigst du noch ein Teelicht. Ein Gasbrenner wäre hier kontraproduktiv, weil er zu heiß wird.</a:t>
            </a:r>
          </a:p>
          <a:p>
            <a:pPr algn="ctr"/>
            <a:r>
              <a:rPr lang="de-DE" b="1">
                <a:solidFill>
                  <a:srgbClr val="C00000"/>
                </a:solidFill>
              </a:rPr>
              <a:t>Achtung: Alkoholdämpfe sind entzündlich mit größeren Mengen sollte nicht mit offenen Flammen gearbeitet werden!</a:t>
            </a:r>
            <a:endParaRPr lang="en-DE" b="1">
              <a:solidFill>
                <a:srgbClr val="C00000"/>
              </a:solidFill>
            </a:endParaRPr>
          </a:p>
        </p:txBody>
      </p:sp>
      <p:pic>
        <p:nvPicPr>
          <p:cNvPr id="8" name="Grafik 7">
            <a:extLst>
              <a:ext uri="{FF2B5EF4-FFF2-40B4-BE49-F238E27FC236}">
                <a16:creationId xmlns:a16="http://schemas.microsoft.com/office/drawing/2014/main" id="{C3BF8426-3F80-1A4A-CAB7-6395C4974606}"/>
              </a:ext>
            </a:extLst>
          </p:cNvPr>
          <p:cNvPicPr>
            <a:picLocks noChangeAspect="1"/>
          </p:cNvPicPr>
          <p:nvPr/>
        </p:nvPicPr>
        <p:blipFill>
          <a:blip r:embed="rId4"/>
          <a:stretch>
            <a:fillRect/>
          </a:stretch>
        </p:blipFill>
        <p:spPr>
          <a:xfrm>
            <a:off x="2186907" y="1600654"/>
            <a:ext cx="1329043" cy="1243692"/>
          </a:xfrm>
          <a:prstGeom prst="rect">
            <a:avLst/>
          </a:prstGeom>
        </p:spPr>
      </p:pic>
    </p:spTree>
    <p:extLst>
      <p:ext uri="{BB962C8B-B14F-4D97-AF65-F5344CB8AC3E}">
        <p14:creationId xmlns:p14="http://schemas.microsoft.com/office/powerpoint/2010/main" val="42074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D4C22A0-52B7-C38C-51E0-79CCAB5CB0E2}"/>
              </a:ext>
            </a:extLst>
          </p:cNvPr>
          <p:cNvPicPr>
            <a:picLocks noChangeAspect="1"/>
          </p:cNvPicPr>
          <p:nvPr/>
        </p:nvPicPr>
        <p:blipFill>
          <a:blip r:embed="rId3"/>
          <a:stretch>
            <a:fillRect/>
          </a:stretch>
        </p:blipFill>
        <p:spPr>
          <a:xfrm>
            <a:off x="332428" y="350424"/>
            <a:ext cx="1329043" cy="1243692"/>
          </a:xfrm>
          <a:prstGeom prst="rect">
            <a:avLst/>
          </a:prstGeom>
        </p:spPr>
      </p:pic>
      <p:pic>
        <p:nvPicPr>
          <p:cNvPr id="5" name="Grafik 4" descr="Ein Bild, das Text, Wand, drinnen, Gerät enthält.&#10;&#10;Automatisch generierte Beschreibung">
            <a:extLst>
              <a:ext uri="{FF2B5EF4-FFF2-40B4-BE49-F238E27FC236}">
                <a16:creationId xmlns:a16="http://schemas.microsoft.com/office/drawing/2014/main" id="{9F153169-2069-7688-9246-1669297CAB2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7865" t="4584" r="18933" b="12917"/>
          <a:stretch/>
        </p:blipFill>
        <p:spPr>
          <a:xfrm>
            <a:off x="4506031" y="350424"/>
            <a:ext cx="7509755" cy="6347627"/>
          </a:xfrm>
          <a:prstGeom prst="rect">
            <a:avLst/>
          </a:prstGeom>
        </p:spPr>
      </p:pic>
      <p:sp>
        <p:nvSpPr>
          <p:cNvPr id="4" name="Sprechblase: rechteckig 3">
            <a:extLst>
              <a:ext uri="{FF2B5EF4-FFF2-40B4-BE49-F238E27FC236}">
                <a16:creationId xmlns:a16="http://schemas.microsoft.com/office/drawing/2014/main" id="{340A7CA7-2EC7-568A-8EC7-026EA5EB3962}"/>
              </a:ext>
            </a:extLst>
          </p:cNvPr>
          <p:cNvSpPr/>
          <p:nvPr/>
        </p:nvSpPr>
        <p:spPr>
          <a:xfrm>
            <a:off x="469901" y="1885950"/>
            <a:ext cx="3568700" cy="612648"/>
          </a:xfrm>
          <a:prstGeom prst="wedgeRectCallout">
            <a:avLst>
              <a:gd name="adj1" fmla="val -34193"/>
              <a:gd name="adj2" fmla="val -116811"/>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a:solidFill>
                  <a:srgbClr val="FF9933"/>
                </a:solidFill>
              </a:rPr>
              <a:t>So könnte dein Versuchsergebnis aussehen.</a:t>
            </a:r>
            <a:endParaRPr lang="en-DE" sz="1800" b="1">
              <a:solidFill>
                <a:srgbClr val="FF9933"/>
              </a:solidFill>
            </a:endParaRPr>
          </a:p>
        </p:txBody>
      </p:sp>
      <p:sp>
        <p:nvSpPr>
          <p:cNvPr id="9" name="Textfeld 8">
            <a:extLst>
              <a:ext uri="{FF2B5EF4-FFF2-40B4-BE49-F238E27FC236}">
                <a16:creationId xmlns:a16="http://schemas.microsoft.com/office/drawing/2014/main" id="{A0FD9D24-DB6A-CD41-A9F0-F6AC9D3D3E88}"/>
              </a:ext>
            </a:extLst>
          </p:cNvPr>
          <p:cNvSpPr txBox="1"/>
          <p:nvPr/>
        </p:nvSpPr>
        <p:spPr>
          <a:xfrm>
            <a:off x="469901" y="2907245"/>
            <a:ext cx="3740149" cy="2862322"/>
          </a:xfrm>
          <a:prstGeom prst="rect">
            <a:avLst/>
          </a:prstGeom>
          <a:noFill/>
        </p:spPr>
        <p:txBody>
          <a:bodyPr wrap="square">
            <a:spAutoFit/>
          </a:bodyPr>
          <a:lstStyle/>
          <a:p>
            <a:pPr marL="285750" indent="-285750">
              <a:buFont typeface="Wingdings" panose="05000000000000000000" pitchFamily="2" charset="2"/>
              <a:buChar char="§"/>
            </a:pPr>
            <a:r>
              <a:rPr lang="de-DE" b="1">
                <a:solidFill>
                  <a:srgbClr val="0099CD"/>
                </a:solidFill>
              </a:rPr>
              <a:t>Schütte das Destillat nun in ein Uhrglas.</a:t>
            </a:r>
          </a:p>
          <a:p>
            <a:pPr marL="285750" indent="-285750">
              <a:buFont typeface="Wingdings" panose="05000000000000000000" pitchFamily="2" charset="2"/>
              <a:buChar char="§"/>
            </a:pPr>
            <a:r>
              <a:rPr lang="de-DE" b="1">
                <a:solidFill>
                  <a:srgbClr val="0099CD"/>
                </a:solidFill>
              </a:rPr>
              <a:t>Versuche, es mit einem langstieligen Feuerzeug zu entzünden. Verdunkle dazu evtl. vorher den Raum etwas.</a:t>
            </a:r>
          </a:p>
          <a:p>
            <a:pPr marL="285750" indent="-285750">
              <a:buFont typeface="Wingdings" panose="05000000000000000000" pitchFamily="2" charset="2"/>
              <a:buChar char="§"/>
            </a:pPr>
            <a:r>
              <a:rPr lang="de-DE" b="1">
                <a:solidFill>
                  <a:srgbClr val="0099CD"/>
                </a:solidFill>
              </a:rPr>
              <a:t>Überlege, warum auf dem Foto das Destillat nicht in einem einzigen Schraubfläschchen aufgefangen wurde.</a:t>
            </a:r>
          </a:p>
        </p:txBody>
      </p:sp>
    </p:spTree>
    <p:extLst>
      <p:ext uri="{BB962C8B-B14F-4D97-AF65-F5344CB8AC3E}">
        <p14:creationId xmlns:p14="http://schemas.microsoft.com/office/powerpoint/2010/main" val="3413539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94DDFF2-4082-37C7-BA36-7B60F98315FD}"/>
              </a:ext>
            </a:extLst>
          </p:cNvPr>
          <p:cNvPicPr>
            <a:picLocks noChangeAspect="1"/>
          </p:cNvPicPr>
          <p:nvPr/>
        </p:nvPicPr>
        <p:blipFill>
          <a:blip r:embed="rId3"/>
          <a:stretch>
            <a:fillRect/>
          </a:stretch>
        </p:blipFill>
        <p:spPr>
          <a:xfrm>
            <a:off x="4177728" y="432486"/>
            <a:ext cx="7578262" cy="6314303"/>
          </a:xfrm>
          <a:prstGeom prst="rect">
            <a:avLst/>
          </a:prstGeom>
        </p:spPr>
      </p:pic>
      <p:sp>
        <p:nvSpPr>
          <p:cNvPr id="5" name="Textfeld 4">
            <a:extLst>
              <a:ext uri="{FF2B5EF4-FFF2-40B4-BE49-F238E27FC236}">
                <a16:creationId xmlns:a16="http://schemas.microsoft.com/office/drawing/2014/main" id="{D1195A1B-3666-85DF-119C-A690D1AE992E}"/>
              </a:ext>
            </a:extLst>
          </p:cNvPr>
          <p:cNvSpPr txBox="1"/>
          <p:nvPr/>
        </p:nvSpPr>
        <p:spPr>
          <a:xfrm>
            <a:off x="304800" y="4438465"/>
            <a:ext cx="3721768" cy="2308324"/>
          </a:xfrm>
          <a:prstGeom prst="rect">
            <a:avLst/>
          </a:prstGeom>
          <a:noFill/>
        </p:spPr>
        <p:txBody>
          <a:bodyPr wrap="square">
            <a:spAutoFit/>
          </a:bodyPr>
          <a:lstStyle/>
          <a:p>
            <a:r>
              <a:rPr lang="de-DE" sz="2400" b="1">
                <a:solidFill>
                  <a:srgbClr val="0070C0"/>
                </a:solidFill>
              </a:rPr>
              <a:t>Wenn du kein eigenes Diagramm hast, dann</a:t>
            </a:r>
          </a:p>
          <a:p>
            <a:pPr marL="285750" indent="-285750">
              <a:buFont typeface="Arial" panose="020B0604020202020204" pitchFamily="34" charset="0"/>
              <a:buChar char="•"/>
            </a:pPr>
            <a:r>
              <a:rPr lang="de-DE" sz="2400" b="1">
                <a:solidFill>
                  <a:srgbClr val="0070C0"/>
                </a:solidFill>
              </a:rPr>
              <a:t>beschreibe den abgebildeten Diagrammverlauf</a:t>
            </a:r>
          </a:p>
          <a:p>
            <a:pPr marL="285750" indent="-285750">
              <a:buFont typeface="Arial" panose="020B0604020202020204" pitchFamily="34" charset="0"/>
              <a:buChar char="•"/>
            </a:pPr>
            <a:r>
              <a:rPr lang="de-DE" sz="2400" b="1">
                <a:solidFill>
                  <a:srgbClr val="0070C0"/>
                </a:solidFill>
              </a:rPr>
              <a:t>deute ihn anschließend.</a:t>
            </a:r>
            <a:endParaRPr lang="en-DE" sz="2400" b="1">
              <a:solidFill>
                <a:srgbClr val="0070C0"/>
              </a:solidFill>
            </a:endParaRPr>
          </a:p>
        </p:txBody>
      </p:sp>
      <p:sp>
        <p:nvSpPr>
          <p:cNvPr id="6" name="Textfeld 5">
            <a:extLst>
              <a:ext uri="{FF2B5EF4-FFF2-40B4-BE49-F238E27FC236}">
                <a16:creationId xmlns:a16="http://schemas.microsoft.com/office/drawing/2014/main" id="{FA45DE45-3563-4E8D-A0C3-46A236E7DC97}"/>
              </a:ext>
            </a:extLst>
          </p:cNvPr>
          <p:cNvSpPr txBox="1"/>
          <p:nvPr/>
        </p:nvSpPr>
        <p:spPr>
          <a:xfrm>
            <a:off x="304800" y="432486"/>
            <a:ext cx="3593432" cy="1938992"/>
          </a:xfrm>
          <a:prstGeom prst="rect">
            <a:avLst/>
          </a:prstGeom>
          <a:noFill/>
        </p:spPr>
        <p:txBody>
          <a:bodyPr wrap="square" rtlCol="0">
            <a:spAutoFit/>
          </a:bodyPr>
          <a:lstStyle/>
          <a:p>
            <a:r>
              <a:rPr lang="de-DE" sz="2400"/>
              <a:t>Beispielhaftes Diagramm der Temperaturänderung bei der Destillation von Rotwein in einer Low-Cost-Apparatur.</a:t>
            </a:r>
            <a:endParaRPr lang="en-DE" sz="2400"/>
          </a:p>
        </p:txBody>
      </p:sp>
      <p:pic>
        <p:nvPicPr>
          <p:cNvPr id="2" name="Grafik 1">
            <a:extLst>
              <a:ext uri="{FF2B5EF4-FFF2-40B4-BE49-F238E27FC236}">
                <a16:creationId xmlns:a16="http://schemas.microsoft.com/office/drawing/2014/main" id="{22FB77B8-A409-C9F9-B92B-256D27666E08}"/>
              </a:ext>
            </a:extLst>
          </p:cNvPr>
          <p:cNvPicPr>
            <a:picLocks noChangeAspect="1"/>
          </p:cNvPicPr>
          <p:nvPr/>
        </p:nvPicPr>
        <p:blipFill>
          <a:blip r:embed="rId4"/>
          <a:stretch>
            <a:fillRect/>
          </a:stretch>
        </p:blipFill>
        <p:spPr>
          <a:xfrm>
            <a:off x="304800" y="2438585"/>
            <a:ext cx="1329043" cy="1243692"/>
          </a:xfrm>
          <a:prstGeom prst="rect">
            <a:avLst/>
          </a:prstGeom>
        </p:spPr>
      </p:pic>
      <p:sp>
        <p:nvSpPr>
          <p:cNvPr id="4" name="Sprechblase: rechteckig 3">
            <a:extLst>
              <a:ext uri="{FF2B5EF4-FFF2-40B4-BE49-F238E27FC236}">
                <a16:creationId xmlns:a16="http://schemas.microsoft.com/office/drawing/2014/main" id="{55A38829-11C4-BE77-D621-0B2F4954F33E}"/>
              </a:ext>
            </a:extLst>
          </p:cNvPr>
          <p:cNvSpPr/>
          <p:nvPr/>
        </p:nvSpPr>
        <p:spPr>
          <a:xfrm>
            <a:off x="1697439" y="3503349"/>
            <a:ext cx="2264389" cy="612648"/>
          </a:xfrm>
          <a:prstGeom prst="wedgeRectCallout">
            <a:avLst>
              <a:gd name="adj1" fmla="val -57188"/>
              <a:gd name="adj2" fmla="val -96081"/>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a:solidFill>
                  <a:srgbClr val="FF9933"/>
                </a:solidFill>
              </a:rPr>
              <a:t>Wie sieht dein Siedediagramm aus? </a:t>
            </a:r>
            <a:endParaRPr lang="en-DE" sz="1800" b="1">
              <a:solidFill>
                <a:srgbClr val="FF9933"/>
              </a:solidFill>
            </a:endParaRPr>
          </a:p>
        </p:txBody>
      </p:sp>
    </p:spTree>
    <p:extLst>
      <p:ext uri="{BB962C8B-B14F-4D97-AF65-F5344CB8AC3E}">
        <p14:creationId xmlns:p14="http://schemas.microsoft.com/office/powerpoint/2010/main" val="2615209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94DDFF2-4082-37C7-BA36-7B60F98315FD}"/>
              </a:ext>
            </a:extLst>
          </p:cNvPr>
          <p:cNvPicPr>
            <a:picLocks noChangeAspect="1"/>
          </p:cNvPicPr>
          <p:nvPr/>
        </p:nvPicPr>
        <p:blipFill>
          <a:blip r:embed="rId3"/>
          <a:stretch>
            <a:fillRect/>
          </a:stretch>
        </p:blipFill>
        <p:spPr>
          <a:xfrm>
            <a:off x="4177728" y="432486"/>
            <a:ext cx="7578262" cy="6314303"/>
          </a:xfrm>
          <a:prstGeom prst="rect">
            <a:avLst/>
          </a:prstGeom>
        </p:spPr>
      </p:pic>
      <p:pic>
        <p:nvPicPr>
          <p:cNvPr id="2" name="Grafik 1">
            <a:extLst>
              <a:ext uri="{FF2B5EF4-FFF2-40B4-BE49-F238E27FC236}">
                <a16:creationId xmlns:a16="http://schemas.microsoft.com/office/drawing/2014/main" id="{22FB77B8-A409-C9F9-B92B-256D27666E08}"/>
              </a:ext>
            </a:extLst>
          </p:cNvPr>
          <p:cNvPicPr>
            <a:picLocks noChangeAspect="1"/>
          </p:cNvPicPr>
          <p:nvPr/>
        </p:nvPicPr>
        <p:blipFill>
          <a:blip r:embed="rId4"/>
          <a:stretch>
            <a:fillRect/>
          </a:stretch>
        </p:blipFill>
        <p:spPr>
          <a:xfrm>
            <a:off x="190500" y="228785"/>
            <a:ext cx="1329043" cy="1243692"/>
          </a:xfrm>
          <a:prstGeom prst="rect">
            <a:avLst/>
          </a:prstGeom>
        </p:spPr>
      </p:pic>
      <p:sp>
        <p:nvSpPr>
          <p:cNvPr id="4" name="Sprechblase: rechteckig 3">
            <a:extLst>
              <a:ext uri="{FF2B5EF4-FFF2-40B4-BE49-F238E27FC236}">
                <a16:creationId xmlns:a16="http://schemas.microsoft.com/office/drawing/2014/main" id="{55A38829-11C4-BE77-D621-0B2F4954F33E}"/>
              </a:ext>
            </a:extLst>
          </p:cNvPr>
          <p:cNvSpPr/>
          <p:nvPr/>
        </p:nvSpPr>
        <p:spPr>
          <a:xfrm>
            <a:off x="1670703" y="432486"/>
            <a:ext cx="2264389" cy="612648"/>
          </a:xfrm>
          <a:prstGeom prst="wedgeRectCallout">
            <a:avLst>
              <a:gd name="adj1" fmla="val -58871"/>
              <a:gd name="adj2" fmla="val 14823"/>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a:solidFill>
                  <a:srgbClr val="FF9933"/>
                </a:solidFill>
              </a:rPr>
              <a:t>Lösungsvorschlag</a:t>
            </a:r>
            <a:endParaRPr lang="en-DE" sz="1800" b="1">
              <a:solidFill>
                <a:srgbClr val="FF9933"/>
              </a:solidFill>
            </a:endParaRPr>
          </a:p>
        </p:txBody>
      </p:sp>
      <p:sp>
        <p:nvSpPr>
          <p:cNvPr id="7" name="Sprechblase: rechteckig mit abgerundeten Ecken 6">
            <a:extLst>
              <a:ext uri="{FF2B5EF4-FFF2-40B4-BE49-F238E27FC236}">
                <a16:creationId xmlns:a16="http://schemas.microsoft.com/office/drawing/2014/main" id="{2230A924-D22C-59C5-235F-96148D23B482}"/>
              </a:ext>
            </a:extLst>
          </p:cNvPr>
          <p:cNvSpPr/>
          <p:nvPr/>
        </p:nvSpPr>
        <p:spPr>
          <a:xfrm>
            <a:off x="5802087" y="5490647"/>
            <a:ext cx="2690621" cy="420659"/>
          </a:xfrm>
          <a:prstGeom prst="wedgeRoundRectCallout">
            <a:avLst>
              <a:gd name="adj1" fmla="val -75379"/>
              <a:gd name="adj2" fmla="val 56945"/>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Kurve beginnt zu steigen</a:t>
            </a:r>
            <a:endParaRPr lang="en-DE">
              <a:solidFill>
                <a:srgbClr val="F49819"/>
              </a:solidFill>
            </a:endParaRPr>
          </a:p>
        </p:txBody>
      </p:sp>
      <p:sp>
        <p:nvSpPr>
          <p:cNvPr id="8" name="Sprechblase: rechteckig mit abgerundeten Ecken 7">
            <a:extLst>
              <a:ext uri="{FF2B5EF4-FFF2-40B4-BE49-F238E27FC236}">
                <a16:creationId xmlns:a16="http://schemas.microsoft.com/office/drawing/2014/main" id="{D34DC0C9-D167-5C5F-3B58-AF015ECCD293}"/>
              </a:ext>
            </a:extLst>
          </p:cNvPr>
          <p:cNvSpPr/>
          <p:nvPr/>
        </p:nvSpPr>
        <p:spPr>
          <a:xfrm>
            <a:off x="4222178" y="4210050"/>
            <a:ext cx="1353122" cy="612648"/>
          </a:xfrm>
          <a:prstGeom prst="wedgeRoundRectCallout">
            <a:avLst>
              <a:gd name="adj1" fmla="val 995"/>
              <a:gd name="adj2" fmla="val 237306"/>
              <a:gd name="adj3" fmla="val 16667"/>
            </a:avLst>
          </a:prstGeom>
          <a:solidFill>
            <a:srgbClr val="FFFFFF"/>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rgbClr val="F49819"/>
                </a:solidFill>
              </a:rPr>
              <a:t>Raum-temperatur</a:t>
            </a:r>
            <a:endParaRPr lang="en-DE">
              <a:solidFill>
                <a:srgbClr val="F49819"/>
              </a:solidFill>
            </a:endParaRPr>
          </a:p>
        </p:txBody>
      </p:sp>
      <p:sp>
        <p:nvSpPr>
          <p:cNvPr id="9" name="Sprechblase: rechteckig mit abgerundeten Ecken 8">
            <a:extLst>
              <a:ext uri="{FF2B5EF4-FFF2-40B4-BE49-F238E27FC236}">
                <a16:creationId xmlns:a16="http://schemas.microsoft.com/office/drawing/2014/main" id="{F99ED322-6C0A-CABD-5F2B-9BA9E44BB046}"/>
              </a:ext>
            </a:extLst>
          </p:cNvPr>
          <p:cNvSpPr/>
          <p:nvPr/>
        </p:nvSpPr>
        <p:spPr>
          <a:xfrm>
            <a:off x="6173606" y="2688914"/>
            <a:ext cx="896068" cy="341418"/>
          </a:xfrm>
          <a:prstGeom prst="wedgeRoundRectCallout">
            <a:avLst>
              <a:gd name="adj1" fmla="val -70560"/>
              <a:gd name="adj2" fmla="val -194546"/>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78 °C</a:t>
            </a:r>
            <a:endParaRPr lang="en-DE">
              <a:solidFill>
                <a:srgbClr val="F49819"/>
              </a:solidFill>
            </a:endParaRPr>
          </a:p>
        </p:txBody>
      </p:sp>
      <p:cxnSp>
        <p:nvCxnSpPr>
          <p:cNvPr id="11" name="Gerader Verbinder 10">
            <a:extLst>
              <a:ext uri="{FF2B5EF4-FFF2-40B4-BE49-F238E27FC236}">
                <a16:creationId xmlns:a16="http://schemas.microsoft.com/office/drawing/2014/main" id="{DB065813-8074-0308-DC09-1ECA7C4E8906}"/>
              </a:ext>
            </a:extLst>
          </p:cNvPr>
          <p:cNvCxnSpPr/>
          <p:nvPr/>
        </p:nvCxnSpPr>
        <p:spPr>
          <a:xfrm>
            <a:off x="4898739" y="2159000"/>
            <a:ext cx="1070261" cy="0"/>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sp>
        <p:nvSpPr>
          <p:cNvPr id="13" name="Sprechblase: rechteckig mit abgerundeten Ecken 12">
            <a:extLst>
              <a:ext uri="{FF2B5EF4-FFF2-40B4-BE49-F238E27FC236}">
                <a16:creationId xmlns:a16="http://schemas.microsoft.com/office/drawing/2014/main" id="{923B50B1-7F96-299A-C209-158A65003E74}"/>
              </a:ext>
            </a:extLst>
          </p:cNvPr>
          <p:cNvSpPr/>
          <p:nvPr/>
        </p:nvSpPr>
        <p:spPr>
          <a:xfrm>
            <a:off x="5277539" y="1316719"/>
            <a:ext cx="1792135" cy="408118"/>
          </a:xfrm>
          <a:prstGeom prst="wedgeRoundRectCallout">
            <a:avLst>
              <a:gd name="adj1" fmla="val 30041"/>
              <a:gd name="adj2" fmla="val 118160"/>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Kurve flacht ab</a:t>
            </a:r>
            <a:endParaRPr lang="en-DE">
              <a:solidFill>
                <a:srgbClr val="F49819"/>
              </a:solidFill>
            </a:endParaRPr>
          </a:p>
        </p:txBody>
      </p:sp>
      <p:sp>
        <p:nvSpPr>
          <p:cNvPr id="14" name="Sprechblase: rechteckig mit abgerundeten Ecken 13">
            <a:extLst>
              <a:ext uri="{FF2B5EF4-FFF2-40B4-BE49-F238E27FC236}">
                <a16:creationId xmlns:a16="http://schemas.microsoft.com/office/drawing/2014/main" id="{4F71B76D-563B-1B9A-59B2-F968B29ABA06}"/>
              </a:ext>
            </a:extLst>
          </p:cNvPr>
          <p:cNvSpPr/>
          <p:nvPr/>
        </p:nvSpPr>
        <p:spPr>
          <a:xfrm>
            <a:off x="9622971" y="1266654"/>
            <a:ext cx="1566060" cy="349936"/>
          </a:xfrm>
          <a:prstGeom prst="wedgeRoundRectCallout">
            <a:avLst>
              <a:gd name="adj1" fmla="val 11706"/>
              <a:gd name="adj2" fmla="val -158684"/>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Plateau</a:t>
            </a:r>
            <a:endParaRPr lang="en-DE">
              <a:solidFill>
                <a:srgbClr val="F49819"/>
              </a:solidFill>
            </a:endParaRPr>
          </a:p>
        </p:txBody>
      </p:sp>
      <p:sp>
        <p:nvSpPr>
          <p:cNvPr id="16" name="Textfeld 15">
            <a:extLst>
              <a:ext uri="{FF2B5EF4-FFF2-40B4-BE49-F238E27FC236}">
                <a16:creationId xmlns:a16="http://schemas.microsoft.com/office/drawing/2014/main" id="{A8FFAEC4-BA5E-F18C-7BFC-46812EF07279}"/>
              </a:ext>
            </a:extLst>
          </p:cNvPr>
          <p:cNvSpPr txBox="1"/>
          <p:nvPr/>
        </p:nvSpPr>
        <p:spPr>
          <a:xfrm>
            <a:off x="245742" y="1441622"/>
            <a:ext cx="3720863" cy="5062924"/>
          </a:xfrm>
          <a:prstGeom prst="rect">
            <a:avLst/>
          </a:prstGeom>
          <a:noFill/>
        </p:spPr>
        <p:txBody>
          <a:bodyPr wrap="square" rtlCol="0">
            <a:spAutoFit/>
          </a:bodyPr>
          <a:lstStyle/>
          <a:p>
            <a:r>
              <a:rPr lang="de-DE" sz="1700" b="1" u="sng" dirty="0">
                <a:solidFill>
                  <a:srgbClr val="0099CD"/>
                </a:solidFill>
              </a:rPr>
              <a:t>Beschreibung:</a:t>
            </a:r>
            <a:r>
              <a:rPr lang="de-DE" sz="1700" dirty="0">
                <a:solidFill>
                  <a:srgbClr val="0099CD"/>
                </a:solidFill>
              </a:rPr>
              <a:t> </a:t>
            </a:r>
            <a:br>
              <a:rPr lang="de-DE" sz="1700" dirty="0">
                <a:solidFill>
                  <a:srgbClr val="0099CD"/>
                </a:solidFill>
              </a:rPr>
            </a:br>
            <a:r>
              <a:rPr lang="de-DE" sz="1700" dirty="0">
                <a:solidFill>
                  <a:srgbClr val="0099CD"/>
                </a:solidFill>
              </a:rPr>
              <a:t>Bei dem dargestellten Diagramm handelt es sich um ein Siedediagramm für die Destillation von Rotwein. Es zeigt die Veränderung der Siedetemperatur (y-Achse) im Laufe der Zeit (x-Achse). Zu Beginn der Destillation beträgt die Temperatur 26 °C. Nach etwa 1 Minute beginnt die Kurve zu steigen. Sie steigt steil an und nach 400 Sekunden sind 78 °C erreicht. Danach flacht die Kurve deutlich ab und liegt nach 1100 Sekunden bei 83 °C. Im Anschluss steigt die Kurve wieder etwas steiler an und erreicht nach 1900 Sekunden bei ca. 97 °C ein Plateau. In diesem Bereich treten kleine Unregelmäßigkeiten auf. Nach 2550 Sekunden fällt die Kurve steil ab.</a:t>
            </a:r>
            <a:endParaRPr lang="en-DE" sz="1700">
              <a:solidFill>
                <a:srgbClr val="0099CD"/>
              </a:solidFill>
            </a:endParaRPr>
          </a:p>
        </p:txBody>
      </p:sp>
      <p:cxnSp>
        <p:nvCxnSpPr>
          <p:cNvPr id="17" name="Gerader Verbinder 16">
            <a:extLst>
              <a:ext uri="{FF2B5EF4-FFF2-40B4-BE49-F238E27FC236}">
                <a16:creationId xmlns:a16="http://schemas.microsoft.com/office/drawing/2014/main" id="{4E603AD8-3FDD-D90F-31E6-DFC928AF41E5}"/>
              </a:ext>
            </a:extLst>
          </p:cNvPr>
          <p:cNvCxnSpPr>
            <a:cxnSpLocks/>
          </p:cNvCxnSpPr>
          <p:nvPr/>
        </p:nvCxnSpPr>
        <p:spPr>
          <a:xfrm flipV="1">
            <a:off x="4898739" y="770560"/>
            <a:ext cx="5629561" cy="10834"/>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sp>
        <p:nvSpPr>
          <p:cNvPr id="5" name="Sprechblase: rechteckig mit abgerundeten Ecken 12">
            <a:extLst>
              <a:ext uri="{FF2B5EF4-FFF2-40B4-BE49-F238E27FC236}">
                <a16:creationId xmlns:a16="http://schemas.microsoft.com/office/drawing/2014/main" id="{4FA471AA-155D-4F91-5513-F775F7A08BE2}"/>
              </a:ext>
            </a:extLst>
          </p:cNvPr>
          <p:cNvSpPr/>
          <p:nvPr/>
        </p:nvSpPr>
        <p:spPr>
          <a:xfrm>
            <a:off x="6313715" y="302697"/>
            <a:ext cx="2452476" cy="371475"/>
          </a:xfrm>
          <a:prstGeom prst="wedgeRoundRectCallout">
            <a:avLst>
              <a:gd name="adj1" fmla="val 47209"/>
              <a:gd name="adj2" fmla="val 168204"/>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rgbClr val="F49819"/>
                </a:solidFill>
              </a:rPr>
              <a:t>Unregelmäßigkeit</a:t>
            </a:r>
            <a:endParaRPr lang="en-DE">
              <a:solidFill>
                <a:srgbClr val="F49819"/>
              </a:solidFill>
            </a:endParaRPr>
          </a:p>
        </p:txBody>
      </p:sp>
      <p:sp>
        <p:nvSpPr>
          <p:cNvPr id="20" name="Sprechblase: rechteckig mit abgerundeten Ecken 6">
            <a:extLst>
              <a:ext uri="{FF2B5EF4-FFF2-40B4-BE49-F238E27FC236}">
                <a16:creationId xmlns:a16="http://schemas.microsoft.com/office/drawing/2014/main" id="{BB1E60C7-43C8-E65A-D0B2-6F8FFCA8C9DF}"/>
              </a:ext>
            </a:extLst>
          </p:cNvPr>
          <p:cNvSpPr/>
          <p:nvPr/>
        </p:nvSpPr>
        <p:spPr>
          <a:xfrm>
            <a:off x="6331907" y="3900678"/>
            <a:ext cx="2416091" cy="406422"/>
          </a:xfrm>
          <a:prstGeom prst="wedgeRoundRectCallout">
            <a:avLst>
              <a:gd name="adj1" fmla="val -75567"/>
              <a:gd name="adj2" fmla="val 20716"/>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Kurve steigt steil an</a:t>
            </a:r>
            <a:endParaRPr lang="en-DE">
              <a:solidFill>
                <a:srgbClr val="F49819"/>
              </a:solidFill>
            </a:endParaRPr>
          </a:p>
        </p:txBody>
      </p:sp>
      <p:sp>
        <p:nvSpPr>
          <p:cNvPr id="21" name="Sprechblase: rechteckig mit abgerundeten Ecken 12">
            <a:extLst>
              <a:ext uri="{FF2B5EF4-FFF2-40B4-BE49-F238E27FC236}">
                <a16:creationId xmlns:a16="http://schemas.microsoft.com/office/drawing/2014/main" id="{8651AAA7-441B-57AE-A5E8-6762711D41DA}"/>
              </a:ext>
            </a:extLst>
          </p:cNvPr>
          <p:cNvSpPr/>
          <p:nvPr/>
        </p:nvSpPr>
        <p:spPr>
          <a:xfrm>
            <a:off x="8492708" y="1797176"/>
            <a:ext cx="1794292" cy="588155"/>
          </a:xfrm>
          <a:prstGeom prst="wedgeRoundRectCallout">
            <a:avLst>
              <a:gd name="adj1" fmla="val -98124"/>
              <a:gd name="adj2" fmla="val -57882"/>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Kurve steigt wieder steiler an</a:t>
            </a:r>
            <a:endParaRPr lang="en-DE">
              <a:solidFill>
                <a:srgbClr val="F49819"/>
              </a:solidFill>
            </a:endParaRPr>
          </a:p>
        </p:txBody>
      </p:sp>
      <p:sp>
        <p:nvSpPr>
          <p:cNvPr id="22" name="Sprechblase: rechteckig mit abgerundeten Ecken 8">
            <a:extLst>
              <a:ext uri="{FF2B5EF4-FFF2-40B4-BE49-F238E27FC236}">
                <a16:creationId xmlns:a16="http://schemas.microsoft.com/office/drawing/2014/main" id="{C97079AC-4E52-0117-4370-5159D27CB630}"/>
              </a:ext>
            </a:extLst>
          </p:cNvPr>
          <p:cNvSpPr/>
          <p:nvPr/>
        </p:nvSpPr>
        <p:spPr>
          <a:xfrm>
            <a:off x="8969828" y="3102356"/>
            <a:ext cx="1999379" cy="341418"/>
          </a:xfrm>
          <a:prstGeom prst="wedgeRoundRectCallout">
            <a:avLst>
              <a:gd name="adj1" fmla="val 64853"/>
              <a:gd name="adj2" fmla="val -213676"/>
              <a:gd name="adj3" fmla="val 16667"/>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49819"/>
                </a:solidFill>
              </a:rPr>
              <a:t>Kurve fällt steil ab</a:t>
            </a:r>
            <a:endParaRPr lang="en-DE">
              <a:solidFill>
                <a:srgbClr val="F49819"/>
              </a:solidFill>
            </a:endParaRPr>
          </a:p>
        </p:txBody>
      </p:sp>
    </p:spTree>
    <p:extLst>
      <p:ext uri="{BB962C8B-B14F-4D97-AF65-F5344CB8AC3E}">
        <p14:creationId xmlns:p14="http://schemas.microsoft.com/office/powerpoint/2010/main" val="113104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animBg="1"/>
      <p:bldP spid="14" grpId="0" animBg="1"/>
      <p:bldP spid="16" grpId="0"/>
      <p:bldP spid="5" grpId="0" animBg="1"/>
      <p:bldP spid="20" grpId="0" animBg="1"/>
      <p:bldP spid="21" grpId="0" animBg="1"/>
      <p:bldP spid="22"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3b7bdf44-c9f6-4e8a-b11e-38f1350b0e6e">ZYSZ63PCDK7H-702998913-9036</_dlc_DocId>
    <_dlc_DocIdUrl xmlns="3b7bdf44-c9f6-4e8a-b11e-38f1350b0e6e">
      <Url>https://eduneteurope.sharepoint.com/sites/sensiMINT-OneDrive/_layouts/15/DocIdRedir.aspx?ID=ZYSZ63PCDK7H-702998913-9036</Url>
      <Description>ZYSZ63PCDK7H-702998913-9036</Description>
    </_dlc_DocIdUrl>
    <lcf76f155ced4ddcb4097134ff3c332f xmlns="c72df712-2aa3-4210-9adc-1892eb12471a">
      <Terms xmlns="http://schemas.microsoft.com/office/infopath/2007/PartnerControls"/>
    </lcf76f155ced4ddcb4097134ff3c332f>
    <Zielgruppen xmlns="c72df712-2aa3-4210-9adc-1892eb12471a" xsi:nil="true"/>
    <_ModernAudienceTargetUserField xmlns="c72df712-2aa3-4210-9adc-1892eb12471a">
      <UserInfo>
        <DisplayName/>
        <AccountId xsi:nil="true"/>
        <AccountType/>
      </UserInfo>
    </_ModernAudienceTargetUserField>
    <TaxCatchAll xmlns="3b7bdf44-c9f6-4e8a-b11e-38f1350b0e6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DD64186320F034D96DF7923188D52B4" ma:contentTypeVersion="19" ma:contentTypeDescription="Ein neues Dokument erstellen." ma:contentTypeScope="" ma:versionID="a1028d19c186a3217d132f9d198def45">
  <xsd:schema xmlns:xsd="http://www.w3.org/2001/XMLSchema" xmlns:xs="http://www.w3.org/2001/XMLSchema" xmlns:p="http://schemas.microsoft.com/office/2006/metadata/properties" xmlns:ns2="3b7bdf44-c9f6-4e8a-b11e-38f1350b0e6e" xmlns:ns3="c72df712-2aa3-4210-9adc-1892eb12471a" targetNamespace="http://schemas.microsoft.com/office/2006/metadata/properties" ma:root="true" ma:fieldsID="abafeaa9a534ccaca465191de0319517" ns2:_="" ns3:_="">
    <xsd:import namespace="3b7bdf44-c9f6-4e8a-b11e-38f1350b0e6e"/>
    <xsd:import namespace="c72df712-2aa3-4210-9adc-1892eb12471a"/>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DateTaken" minOccurs="0"/>
                <xsd:element ref="ns3:MediaLengthInSeconds" minOccurs="0"/>
                <xsd:element ref="ns3:MediaServiceOCR" minOccurs="0"/>
                <xsd:element ref="ns3:MediaServiceLocation" minOccurs="0"/>
                <xsd:element ref="ns2:SharedWithUsers" minOccurs="0"/>
                <xsd:element ref="ns2:SharedWithDetails" minOccurs="0"/>
                <xsd:element ref="ns3:Zielgruppen" minOccurs="0"/>
                <xsd:element ref="ns3:_ModernAudienceTargetUserField" minOccurs="0"/>
                <xsd:element ref="ns3:_ModernAudienceAadObjectIds" minOccurs="0"/>
                <xsd:element ref="ns3:MediaServiceAutoKeyPoints" minOccurs="0"/>
                <xsd:element ref="ns3:MediaServiceKeyPoint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7bdf44-c9f6-4e8a-b11e-38f1350b0e6e" elementFormDefault="qualified">
    <xsd:import namespace="http://schemas.microsoft.com/office/2006/documentManagement/types"/>
    <xsd:import namespace="http://schemas.microsoft.com/office/infopath/2007/PartnerControls"/>
    <xsd:element name="_dlc_DocId" ma:index="8" nillable="true" ma:displayName="Wert der Dokument-ID" ma:description="Der Wert der diesem Element zugewiesenen Dokument-ID." ma:indexed="true" ma:internalName="_dlc_DocId" ma:readOnly="true">
      <xsd:simpleType>
        <xsd:restriction base="dms:Text"/>
      </xsd:simpleType>
    </xsd:element>
    <xsd:element name="_dlc_DocIdUrl" ma:index="9"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5" nillable="true" ma:displayName="Taxonomy Catch All Column" ma:hidden="true" ma:list="{9d09337e-07c5-47c2-a1d3-2e749f4da68e}" ma:internalName="TaxCatchAll" ma:showField="CatchAllData" ma:web="3b7bdf44-c9f6-4e8a-b11e-38f1350b0e6e">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2df712-2aa3-4210-9adc-1892eb12471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4" nillable="true" ma:taxonomy="true" ma:internalName="lcf76f155ced4ddcb4097134ff3c332f" ma:taxonomyFieldName="MediaServiceImageTags" ma:displayName="Bildmarkierungen" ma:readOnly="false" ma:fieldId="{5cf76f15-5ced-4ddc-b409-7134ff3c332f}" ma:taxonomyMulti="true" ma:sspId="261aa062-f5c6-4e15-b0ce-babc8f52b4d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Zielgruppen" ma:index="24" nillable="true" ma:displayName="Zielgruppen" ma:internalName="Zielgruppen">
      <xsd:simpleType>
        <xsd:restriction base="dms:Unknown"/>
      </xsd:simpleType>
    </xsd:element>
    <xsd:element name="_ModernAudienceTargetUserField" ma:index="25" nillable="true" ma:displayName="Benutzergruppe" ma:list="UserInfo" ma:SharePointGroup="0" ma:internalName="_ModernAudienceTargetUserField"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ModernAudienceAadObjectIds" ma:index="26" nillable="true" ma:displayName="Benutzergruppen-IDs" ma:list="{ab00c07a-e7e4-4d12-acf7-38b9fd35e15c}" ma:internalName="_ModernAudienceAadObjectIds" ma:readOnly="true" ma:showField="_AadObjectIdForUser" ma:web="3b7bdf44-c9f6-4e8a-b11e-38f1350b0e6e">
      <xsd:complexType>
        <xsd:complexContent>
          <xsd:extension base="dms:MultiChoiceLookup">
            <xsd:sequence>
              <xsd:element name="Value" type="dms:Lookup" maxOccurs="unbounded" minOccurs="0" nillable="true"/>
            </xsd:sequence>
          </xsd:extension>
        </xsd:complexContent>
      </xsd:complex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950C6C-39D9-4D10-86C8-91DF82F14CDD}">
  <ds:schemaRefs>
    <ds:schemaRef ds:uri="http://schemas.microsoft.com/sharepoint/events"/>
  </ds:schemaRefs>
</ds:datastoreItem>
</file>

<file path=customXml/itemProps2.xml><?xml version="1.0" encoding="utf-8"?>
<ds:datastoreItem xmlns:ds="http://schemas.openxmlformats.org/officeDocument/2006/customXml" ds:itemID="{18B626BC-8BA8-468F-811E-1E63B111E951}">
  <ds:schemaRefs>
    <ds:schemaRef ds:uri="http://schemas.microsoft.com/office/2006/documentManagement/types"/>
    <ds:schemaRef ds:uri="http://purl.org/dc/dcmitype/"/>
    <ds:schemaRef ds:uri="3b7bdf44-c9f6-4e8a-b11e-38f1350b0e6e"/>
    <ds:schemaRef ds:uri="http://schemas.openxmlformats.org/package/2006/metadata/core-properties"/>
    <ds:schemaRef ds:uri="http://schemas.microsoft.com/office/2006/metadata/properties"/>
    <ds:schemaRef ds:uri="http://purl.org/dc/elements/1.1/"/>
    <ds:schemaRef ds:uri="http://www.w3.org/XML/1998/namespace"/>
    <ds:schemaRef ds:uri="c72df712-2aa3-4210-9adc-1892eb12471a"/>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7D74C750-829E-4561-A166-A761EA7688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7bdf44-c9f6-4e8a-b11e-38f1350b0e6e"/>
    <ds:schemaRef ds:uri="c72df712-2aa3-4210-9adc-1892eb1247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4C5F740-9D1E-466C-A54A-C4F21EC59A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1097</Words>
  <Application>Microsoft Office PowerPoint</Application>
  <PresentationFormat>Breitbild</PresentationFormat>
  <Paragraphs>65</Paragraphs>
  <Slides>7</Slides>
  <Notes>5</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7</vt:i4>
      </vt:variant>
    </vt:vector>
  </HeadingPairs>
  <TitlesOfParts>
    <vt:vector size="14" baseType="lpstr">
      <vt:lpstr>Arial</vt:lpstr>
      <vt:lpstr>Calibri</vt:lpstr>
      <vt:lpstr>Calibri Light</vt:lpstr>
      <vt:lpstr>Heebo Light</vt:lpstr>
      <vt:lpstr>Wingdings</vt:lpstr>
      <vt:lpstr>Office</vt:lpstr>
      <vt:lpstr>1_Office</vt:lpstr>
      <vt:lpstr>PowerPoint-Präsentation</vt:lpstr>
      <vt:lpstr>Bau und Erprobung  einer Low-Cost-Destillationsapparatur</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Bau und Erprobung  von low-cost Destillationsapparaturen</dc:title>
  <dc:creator>Waltraud Habelitz-Tkotz</dc:creator>
  <cp:lastModifiedBy>Maria Steger</cp:lastModifiedBy>
  <cp:revision>4</cp:revision>
  <dcterms:created xsi:type="dcterms:W3CDTF">2022-12-04T22:56:38Z</dcterms:created>
  <dcterms:modified xsi:type="dcterms:W3CDTF">2023-11-27T20:26:28Z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d471165f-8eab-4520-b892-e8f301b12e95</vt:lpwstr>
  </property>
  <property fmtid="{D5CDD505-2E9C-101B-9397-08002B2CF9AE}" pid="3" name="ContentTypeId">
    <vt:lpwstr>0x010100ADD64186320F034D96DF7923188D52B4</vt:lpwstr>
  </property>
  <property fmtid="{D5CDD505-2E9C-101B-9397-08002B2CF9AE}" pid="4" name="MediaServiceImageTags">
    <vt:lpwstr/>
  </property>
</Properties>
</file>