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sldIdLst>
    <p:sldId id="256" r:id="rId7"/>
    <p:sldId id="281" r:id="rId8"/>
    <p:sldId id="267" r:id="rId9"/>
    <p:sldId id="268" r:id="rId10"/>
    <p:sldId id="269" r:id="rId11"/>
    <p:sldId id="277" r:id="rId12"/>
    <p:sldId id="273" r:id="rId13"/>
    <p:sldId id="271"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6AB71C-FC82-968B-CA0E-8B331CAF8B42}" name="Daniel Müller" initials="DM" userId="S::daniel.mueller@sensimint.eu::ea3b229d-54d5-4806-9cf1-6c030b663f7b" providerId="AD"/>
  <p188:author id="{D3FB6787-88DB-C2B5-31B9-F776A3BC4507}" name="Waltraud Habelitz-Tkotz" initials="WHT" userId="Waltraud Habelitz-Tkotz"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520EEE-880B-4C1B-A41A-96B26171BE61}" v="1" dt="2023-11-27T14:26:36.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6"/>
    <p:restoredTop sz="94715"/>
  </p:normalViewPr>
  <p:slideViewPr>
    <p:cSldViewPr snapToGrid="0">
      <p:cViewPr varScale="1">
        <p:scale>
          <a:sx n="120" d="100"/>
          <a:sy n="120" d="100"/>
        </p:scale>
        <p:origin x="12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17D2D832-1155-4BDB-BE69-E3CCFB6E5FB4}"/>
    <pc:docChg chg="modSld">
      <pc:chgData name="Maria Steger" userId="51a6a4c3-b2e6-443d-a3d5-b3509b4cf6d9" providerId="ADAL" clId="{17D2D832-1155-4BDB-BE69-E3CCFB6E5FB4}" dt="2023-11-27T20:25:39.449" v="0" actId="20577"/>
      <pc:docMkLst>
        <pc:docMk/>
      </pc:docMkLst>
      <pc:sldChg chg="modSp mod">
        <pc:chgData name="Maria Steger" userId="51a6a4c3-b2e6-443d-a3d5-b3509b4cf6d9" providerId="ADAL" clId="{17D2D832-1155-4BDB-BE69-E3CCFB6E5FB4}" dt="2023-11-27T20:25:39.449" v="0" actId="20577"/>
        <pc:sldMkLst>
          <pc:docMk/>
          <pc:sldMk cId="3003778954" sldId="256"/>
        </pc:sldMkLst>
        <pc:spChg chg="mod">
          <ac:chgData name="Maria Steger" userId="51a6a4c3-b2e6-443d-a3d5-b3509b4cf6d9" providerId="ADAL" clId="{17D2D832-1155-4BDB-BE69-E3CCFB6E5FB4}" dt="2023-11-27T20:25:39.449" v="0" actId="20577"/>
          <ac:spMkLst>
            <pc:docMk/>
            <pc:sldMk cId="3003778954" sldId="256"/>
            <ac:spMk id="21" creationId="{74937DCF-D8E4-8994-C6A1-0B726AA0347A}"/>
          </ac:spMkLst>
        </pc:spChg>
      </pc:sldChg>
    </pc:docChg>
  </pc:docChgLst>
  <pc:docChgLst>
    <pc:chgData name="Maria Steger" userId="51a6a4c3-b2e6-443d-a3d5-b3509b4cf6d9" providerId="ADAL" clId="{DA520EEE-880B-4C1B-A41A-96B26171BE61}"/>
    <pc:docChg chg="undo custSel addSld modSld sldOrd">
      <pc:chgData name="Maria Steger" userId="51a6a4c3-b2e6-443d-a3d5-b3509b4cf6d9" providerId="ADAL" clId="{DA520EEE-880B-4C1B-A41A-96B26171BE61}" dt="2023-11-27T14:42:11.071" v="106" actId="478"/>
      <pc:docMkLst>
        <pc:docMk/>
      </pc:docMkLst>
      <pc:sldChg chg="modSp add mod ord">
        <pc:chgData name="Maria Steger" userId="51a6a4c3-b2e6-443d-a3d5-b3509b4cf6d9" providerId="ADAL" clId="{DA520EEE-880B-4C1B-A41A-96B26171BE61}" dt="2023-11-27T14:27:40.718" v="90" actId="255"/>
        <pc:sldMkLst>
          <pc:docMk/>
          <pc:sldMk cId="3003778954" sldId="256"/>
        </pc:sldMkLst>
        <pc:spChg chg="mod">
          <ac:chgData name="Maria Steger" userId="51a6a4c3-b2e6-443d-a3d5-b3509b4cf6d9" providerId="ADAL" clId="{DA520EEE-880B-4C1B-A41A-96B26171BE61}" dt="2023-11-27T14:26:44.786" v="32" actId="20577"/>
          <ac:spMkLst>
            <pc:docMk/>
            <pc:sldMk cId="3003778954" sldId="256"/>
            <ac:spMk id="8" creationId="{196A8836-FE86-7868-5BD4-A224B08D8EBE}"/>
          </ac:spMkLst>
        </pc:spChg>
        <pc:spChg chg="mod">
          <ac:chgData name="Maria Steger" userId="51a6a4c3-b2e6-443d-a3d5-b3509b4cf6d9" providerId="ADAL" clId="{DA520EEE-880B-4C1B-A41A-96B26171BE61}" dt="2023-11-27T14:27:40.718" v="90" actId="255"/>
          <ac:spMkLst>
            <pc:docMk/>
            <pc:sldMk cId="3003778954" sldId="256"/>
            <ac:spMk id="11" creationId="{FF7896D5-1631-10C4-6D5E-1F341F279BC6}"/>
          </ac:spMkLst>
        </pc:spChg>
      </pc:sldChg>
      <pc:sldChg chg="modSp mod">
        <pc:chgData name="Maria Steger" userId="51a6a4c3-b2e6-443d-a3d5-b3509b4cf6d9" providerId="ADAL" clId="{DA520EEE-880B-4C1B-A41A-96B26171BE61}" dt="2023-11-27T14:28:02.574" v="96" actId="6549"/>
        <pc:sldMkLst>
          <pc:docMk/>
          <pc:sldMk cId="4096289311" sldId="268"/>
        </pc:sldMkLst>
        <pc:spChg chg="mod">
          <ac:chgData name="Maria Steger" userId="51a6a4c3-b2e6-443d-a3d5-b3509b4cf6d9" providerId="ADAL" clId="{DA520EEE-880B-4C1B-A41A-96B26171BE61}" dt="2023-11-27T14:28:02.574" v="96" actId="6549"/>
          <ac:spMkLst>
            <pc:docMk/>
            <pc:sldMk cId="4096289311" sldId="268"/>
            <ac:spMk id="5" creationId="{352DEE08-6A88-F114-92A4-47A3B771B66B}"/>
          </ac:spMkLst>
        </pc:spChg>
      </pc:sldChg>
      <pc:sldChg chg="delSp modSp mod">
        <pc:chgData name="Maria Steger" userId="51a6a4c3-b2e6-443d-a3d5-b3509b4cf6d9" providerId="ADAL" clId="{DA520EEE-880B-4C1B-A41A-96B26171BE61}" dt="2023-11-27T14:42:11.071" v="106" actId="478"/>
        <pc:sldMkLst>
          <pc:docMk/>
          <pc:sldMk cId="338053299" sldId="269"/>
        </pc:sldMkLst>
        <pc:spChg chg="del mod">
          <ac:chgData name="Maria Steger" userId="51a6a4c3-b2e6-443d-a3d5-b3509b4cf6d9" providerId="ADAL" clId="{DA520EEE-880B-4C1B-A41A-96B26171BE61}" dt="2023-11-27T14:32:36.464" v="105" actId="478"/>
          <ac:spMkLst>
            <pc:docMk/>
            <pc:sldMk cId="338053299" sldId="269"/>
            <ac:spMk id="5" creationId="{7E0467B0-E6EA-0B84-6AD7-5D91CB2804EA}"/>
          </ac:spMkLst>
        </pc:spChg>
        <pc:picChg chg="del">
          <ac:chgData name="Maria Steger" userId="51a6a4c3-b2e6-443d-a3d5-b3509b4cf6d9" providerId="ADAL" clId="{DA520EEE-880B-4C1B-A41A-96B26171BE61}" dt="2023-11-27T14:42:11.071" v="106" actId="478"/>
          <ac:picMkLst>
            <pc:docMk/>
            <pc:sldMk cId="338053299" sldId="269"/>
            <ac:picMk id="11" creationId="{737959F6-0A4C-1D29-BFE7-C6ED4C4B456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87035-872C-4FF0-8ED7-D1DB61ABA4D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3A739D57-2C2B-4A05-BFFD-A81D176B2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92E74A4-5467-4D9A-B2E8-7AB975AAECBC}"/>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5" name="Fußzeilenplatzhalter 4">
            <a:extLst>
              <a:ext uri="{FF2B5EF4-FFF2-40B4-BE49-F238E27FC236}">
                <a16:creationId xmlns:a16="http://schemas.microsoft.com/office/drawing/2014/main" id="{7A2EE056-7E19-4EC8-8668-100F0B7C49E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B00DE84-995A-4E03-85EA-5A1ADC90C1E5}"/>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318653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84B6E-DC4E-49E7-A053-8B58293C4329}"/>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055C7174-704D-4959-8345-1F992C224AB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5283CDC-D02F-4AA6-8AA1-7084CA58E079}"/>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5" name="Fußzeilenplatzhalter 4">
            <a:extLst>
              <a:ext uri="{FF2B5EF4-FFF2-40B4-BE49-F238E27FC236}">
                <a16:creationId xmlns:a16="http://schemas.microsoft.com/office/drawing/2014/main" id="{B7948184-B5F8-4B57-A081-56E10D10B71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45E0854-E671-4146-9744-BC27BF9C8213}"/>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367854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07A4650-C689-4411-8A38-56DEA99A12A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C131390-02E1-41A5-847F-A90CC6EA50A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2AD460E-D611-4CD4-8FC4-0D3053299A65}"/>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5" name="Fußzeilenplatzhalter 4">
            <a:extLst>
              <a:ext uri="{FF2B5EF4-FFF2-40B4-BE49-F238E27FC236}">
                <a16:creationId xmlns:a16="http://schemas.microsoft.com/office/drawing/2014/main" id="{4BCDFFCF-FB59-4D72-8F96-3F1E177B536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987BF50-D438-4212-AE92-AE72E3FEEE9F}"/>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2062546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FF40F-82BB-6509-9016-FC3904DE4D7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1F688C7-7781-DA9A-EF63-63CCB7810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CE26FCA-06C7-B46C-965B-4416225EEBA3}"/>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5" name="Fußzeilenplatzhalter 4">
            <a:extLst>
              <a:ext uri="{FF2B5EF4-FFF2-40B4-BE49-F238E27FC236}">
                <a16:creationId xmlns:a16="http://schemas.microsoft.com/office/drawing/2014/main" id="{2C2AC102-0549-7684-8AAB-6DD5B4EE9D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79D551-F39C-1F27-F75E-F55E8DAA6070}"/>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356066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EB84C-C710-06FE-D508-6D8DA6457DA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438AB39-E5AF-45E3-4DA5-F66F7B1E113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C689F06-735F-D834-0518-DF15D16FF2FF}"/>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5" name="Fußzeilenplatzhalter 4">
            <a:extLst>
              <a:ext uri="{FF2B5EF4-FFF2-40B4-BE49-F238E27FC236}">
                <a16:creationId xmlns:a16="http://schemas.microsoft.com/office/drawing/2014/main" id="{F13E051A-ED11-4BCB-150A-E66361A72FB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17F32AD-B662-4A55-E982-E60CFA36BD36}"/>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51169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EFC84-C441-8BD0-B58D-DA36A20EEF5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207DC1-2EA0-403E-96F4-F400526BB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9843296-08F6-FBB0-8FD0-B94FEB3B6692}"/>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5" name="Fußzeilenplatzhalter 4">
            <a:extLst>
              <a:ext uri="{FF2B5EF4-FFF2-40B4-BE49-F238E27FC236}">
                <a16:creationId xmlns:a16="http://schemas.microsoft.com/office/drawing/2014/main" id="{E751F22F-583E-10E3-F038-F9B70F42320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97E742-D2DD-A5A7-4DEC-5930AF47D3A2}"/>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4004728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1686D-E9BD-96EE-42E7-285B299F519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CE0BBEB-52BF-0E33-FFC1-7BF464C837F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48870B9-B766-326A-D24B-2578B6E8665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78D5887-0F55-B4C1-B177-F2D2ED3E7785}"/>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6" name="Fußzeilenplatzhalter 5">
            <a:extLst>
              <a:ext uri="{FF2B5EF4-FFF2-40B4-BE49-F238E27FC236}">
                <a16:creationId xmlns:a16="http://schemas.microsoft.com/office/drawing/2014/main" id="{98DC2590-3FA7-43F9-E51D-D16B5D96099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48F475-0CF3-B54D-6752-DDE2E9CFD971}"/>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348950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98F13-8900-3A53-EB22-B53435CBB55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FC0CD26-06FB-8BFD-FF61-CCF75F2F0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F1F6B76-4862-73B1-28A2-851585FA414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C28F96C-A7D3-89F0-EE48-E4F9099A1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332C040-9FA0-C8EA-A1E6-14687711902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896E138-5A59-92ED-D35E-739917BC706B}"/>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8" name="Fußzeilenplatzhalter 7">
            <a:extLst>
              <a:ext uri="{FF2B5EF4-FFF2-40B4-BE49-F238E27FC236}">
                <a16:creationId xmlns:a16="http://schemas.microsoft.com/office/drawing/2014/main" id="{556451E9-EC02-388C-C2F2-B9107BDAA0B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07C372E-965A-1C47-D067-99CEAB54719E}"/>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337564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5DC4E-0610-5CB0-0AC3-B7ABF763110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27DB6E4-C0DD-DDD1-D5E3-7B8DAFF35E38}"/>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4" name="Fußzeilenplatzhalter 3">
            <a:extLst>
              <a:ext uri="{FF2B5EF4-FFF2-40B4-BE49-F238E27FC236}">
                <a16:creationId xmlns:a16="http://schemas.microsoft.com/office/drawing/2014/main" id="{0D57C178-DE6A-4C51-3B10-C0C2204D6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1C3C925-7B0C-1DB1-1A3B-2C8CB7F88336}"/>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187955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EA7BDEE-B8E5-2031-334C-05630BA7F628}"/>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3" name="Fußzeilenplatzhalter 2">
            <a:extLst>
              <a:ext uri="{FF2B5EF4-FFF2-40B4-BE49-F238E27FC236}">
                <a16:creationId xmlns:a16="http://schemas.microsoft.com/office/drawing/2014/main" id="{30606466-C30A-32C9-3214-7DFC9F84E25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C66227C-7051-FA5D-F5BC-E3D32DD65EF6}"/>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3799624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A6334-C455-2668-18C0-A124121CC95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824E7A0-1AA6-7C10-5676-534B8006F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AE850CA-BDCC-2C92-3C11-270693800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57813EF-7F7C-F6E8-189F-BD4C98E3C616}"/>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6" name="Fußzeilenplatzhalter 5">
            <a:extLst>
              <a:ext uri="{FF2B5EF4-FFF2-40B4-BE49-F238E27FC236}">
                <a16:creationId xmlns:a16="http://schemas.microsoft.com/office/drawing/2014/main" id="{0EA65D77-5E43-61DD-C5A7-7D6B4F9C9D6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0ADBCD8-88EC-A2FD-30B8-38C3438712B9}"/>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113505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C7816-F0E7-4FE6-8191-3EF49438DFD6}"/>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2F8C43BB-53E3-4A5F-9B8C-AA8D7682567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D78D37C-9EBA-4D56-8E8E-B3A88E8617EC}"/>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5" name="Fußzeilenplatzhalter 4">
            <a:extLst>
              <a:ext uri="{FF2B5EF4-FFF2-40B4-BE49-F238E27FC236}">
                <a16:creationId xmlns:a16="http://schemas.microsoft.com/office/drawing/2014/main" id="{1085AE24-B0EE-4A7A-871A-26561FCCACC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F19B59A-87A1-4779-84E1-4CA0F60E1F35}"/>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4105924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9211C-95A1-22F1-BDFD-DF2608CAC20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A817DDC-2562-301D-1584-CF12D7101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D0ACEE6-5DF7-3CA4-ED58-3E74DA715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E320ADC-4ECF-0CBB-5D2A-96EB34632868}"/>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6" name="Fußzeilenplatzhalter 5">
            <a:extLst>
              <a:ext uri="{FF2B5EF4-FFF2-40B4-BE49-F238E27FC236}">
                <a16:creationId xmlns:a16="http://schemas.microsoft.com/office/drawing/2014/main" id="{B1EF2151-C3B8-3C6A-9984-4286FF18CE5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3668CD5-96A9-FFCE-DE78-8F22D3F6E16F}"/>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253626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84A4F-AF7B-4A72-A1C6-F0A9CFD60A5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AA5D1CD-AA45-70A1-2ED8-A445B8FC080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346535-3261-8DC1-1947-B078B0E6CD8A}"/>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5" name="Fußzeilenplatzhalter 4">
            <a:extLst>
              <a:ext uri="{FF2B5EF4-FFF2-40B4-BE49-F238E27FC236}">
                <a16:creationId xmlns:a16="http://schemas.microsoft.com/office/drawing/2014/main" id="{C383E7AF-D0CD-CD75-4E08-FC471226A8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F27DD7-B5A7-F27E-B814-5FB14D1CB633}"/>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563736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438F72B-14F9-0728-6A10-355A3FB7ECB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14DEF5E-93DE-EA6C-21FC-3DFD117F338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A9254AA-8199-E894-2F02-F81F7426245C}"/>
              </a:ext>
            </a:extLst>
          </p:cNvPr>
          <p:cNvSpPr>
            <a:spLocks noGrp="1"/>
          </p:cNvSpPr>
          <p:nvPr>
            <p:ph type="dt" sz="half" idx="10"/>
          </p:nvPr>
        </p:nvSpPr>
        <p:spPr/>
        <p:txBody>
          <a:bodyPr/>
          <a:lstStyle/>
          <a:p>
            <a:fld id="{01C42D65-AC12-4DEA-993C-802B0EFD8729}" type="datetimeFigureOut">
              <a:rPr lang="de-DE" smtClean="0"/>
              <a:t>27.11.2023</a:t>
            </a:fld>
            <a:endParaRPr lang="de-DE"/>
          </a:p>
        </p:txBody>
      </p:sp>
      <p:sp>
        <p:nvSpPr>
          <p:cNvPr id="5" name="Fußzeilenplatzhalter 4">
            <a:extLst>
              <a:ext uri="{FF2B5EF4-FFF2-40B4-BE49-F238E27FC236}">
                <a16:creationId xmlns:a16="http://schemas.microsoft.com/office/drawing/2014/main" id="{571932DD-B7FA-DB58-6C5A-17E3D04DD2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A0AC6B-2985-A2B1-C0C2-943567ED5E04}"/>
              </a:ext>
            </a:extLst>
          </p:cNvPr>
          <p:cNvSpPr>
            <a:spLocks noGrp="1"/>
          </p:cNvSpPr>
          <p:nvPr>
            <p:ph type="sldNum" sz="quarter" idx="12"/>
          </p:nvPr>
        </p:nvSpPr>
        <p:spPr/>
        <p:txBody>
          <a:bodyPr/>
          <a:lstStyle/>
          <a:p>
            <a:fld id="{6D019882-DBC5-48AB-AAEB-BAB3C3FE51AD}" type="slidenum">
              <a:rPr lang="de-DE" smtClean="0"/>
              <a:t>‹Nr.›</a:t>
            </a:fld>
            <a:endParaRPr lang="de-DE"/>
          </a:p>
        </p:txBody>
      </p:sp>
    </p:spTree>
    <p:extLst>
      <p:ext uri="{BB962C8B-B14F-4D97-AF65-F5344CB8AC3E}">
        <p14:creationId xmlns:p14="http://schemas.microsoft.com/office/powerpoint/2010/main" val="5120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3FA30-9AF4-4763-AF9E-01F27183BB7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5F823AD2-8B1B-4E2C-89CC-2F349DF3E1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1F953BF-E67B-4AE2-8A99-70AEEA728E42}"/>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5" name="Fußzeilenplatzhalter 4">
            <a:extLst>
              <a:ext uri="{FF2B5EF4-FFF2-40B4-BE49-F238E27FC236}">
                <a16:creationId xmlns:a16="http://schemas.microsoft.com/office/drawing/2014/main" id="{684D507F-7400-4B8A-8D92-FFC42765AE9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69FBB70-7F06-481F-B732-E4E799F1B97B}"/>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156395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5CFB5-F7DD-4A17-95D2-B66CD52783F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BE37CB8-7317-4888-86BB-3A6F14C21F0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10D6B9C8-5064-408F-A4D3-502DBA98DF5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4D27077-CCB1-46B1-BF7F-F80667D41292}"/>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6" name="Fußzeilenplatzhalter 5">
            <a:extLst>
              <a:ext uri="{FF2B5EF4-FFF2-40B4-BE49-F238E27FC236}">
                <a16:creationId xmlns:a16="http://schemas.microsoft.com/office/drawing/2014/main" id="{D4A7AB43-6391-4808-83BF-19271A366EC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0D8356E-97A1-40DA-9A27-B232EF6B8820}"/>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138424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2AA7B-BA5F-4BE3-A162-0D8C40F1656D}"/>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3344AF6-BA03-4749-8D7E-F8257499A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288FE76-D115-49C1-AA4F-03C77EB0600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71C413FD-9CC2-4A91-862E-3681A9A4A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13182C0-4983-41E8-98D1-C4A2C605B33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2735C35E-7195-4113-AC9D-65B68CE524E0}"/>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8" name="Fußzeilenplatzhalter 7">
            <a:extLst>
              <a:ext uri="{FF2B5EF4-FFF2-40B4-BE49-F238E27FC236}">
                <a16:creationId xmlns:a16="http://schemas.microsoft.com/office/drawing/2014/main" id="{27616297-8DF3-4267-8151-262A37C6DF5C}"/>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F76FC5F3-D65E-4E0D-AD7D-F2D54811B2B5}"/>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266818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45214-D53E-4280-AA50-8229A6F5B373}"/>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164621BD-94AA-411E-9282-55E3F46D69C9}"/>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4" name="Fußzeilenplatzhalter 3">
            <a:extLst>
              <a:ext uri="{FF2B5EF4-FFF2-40B4-BE49-F238E27FC236}">
                <a16:creationId xmlns:a16="http://schemas.microsoft.com/office/drawing/2014/main" id="{9224AAFF-C8F3-4D1C-8DBC-C9B490F01DB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CDD63769-8EBC-469A-BB20-4D029F323AC9}"/>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186082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916F2CE-8A71-4D49-B325-3D82E58AF65B}"/>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3" name="Fußzeilenplatzhalter 2">
            <a:extLst>
              <a:ext uri="{FF2B5EF4-FFF2-40B4-BE49-F238E27FC236}">
                <a16:creationId xmlns:a16="http://schemas.microsoft.com/office/drawing/2014/main" id="{35196AD8-2EC4-4FBA-9008-3CE7D76D3D80}"/>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ECBE3D39-A2E8-4F0B-BABD-12B583886D02}"/>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376075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41EFC-F438-4978-9BC9-CF9E2790365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898FF9D4-7E54-4B92-8CA8-2B55E45C3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2703B7CD-9E88-43FE-A768-A229B5F91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5DE6CA4-5190-4AAE-B64B-0D30BF9E36BD}"/>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6" name="Fußzeilenplatzhalter 5">
            <a:extLst>
              <a:ext uri="{FF2B5EF4-FFF2-40B4-BE49-F238E27FC236}">
                <a16:creationId xmlns:a16="http://schemas.microsoft.com/office/drawing/2014/main" id="{13150225-E639-42F3-A4A0-5820A78DDBC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68C44E1-2F80-4D99-B7B5-66206EFFBEDE}"/>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124715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91967-271B-4B91-87BF-CB308374C29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5C8746A0-31AF-488C-A824-59DBA155B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64347A82-5E9C-47DA-876A-EBED4D9BB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814103-A6D4-4977-85FE-81259685772C}"/>
              </a:ext>
            </a:extLst>
          </p:cNvPr>
          <p:cNvSpPr>
            <a:spLocks noGrp="1"/>
          </p:cNvSpPr>
          <p:nvPr>
            <p:ph type="dt" sz="half" idx="10"/>
          </p:nvPr>
        </p:nvSpPr>
        <p:spPr/>
        <p:txBody>
          <a:bodyPr/>
          <a:lstStyle/>
          <a:p>
            <a:fld id="{38C87BF9-6906-4AD3-9035-41AE08A83F0E}" type="datetimeFigureOut">
              <a:rPr lang="de-AT" smtClean="0"/>
              <a:t>27.11.2023</a:t>
            </a:fld>
            <a:endParaRPr lang="de-AT"/>
          </a:p>
        </p:txBody>
      </p:sp>
      <p:sp>
        <p:nvSpPr>
          <p:cNvPr id="6" name="Fußzeilenplatzhalter 5">
            <a:extLst>
              <a:ext uri="{FF2B5EF4-FFF2-40B4-BE49-F238E27FC236}">
                <a16:creationId xmlns:a16="http://schemas.microsoft.com/office/drawing/2014/main" id="{D80C2C0D-9AED-48F7-A0A1-801D471F857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A90117A-1EAE-4959-8C56-356E37AEAFE3}"/>
              </a:ext>
            </a:extLst>
          </p:cNvPr>
          <p:cNvSpPr>
            <a:spLocks noGrp="1"/>
          </p:cNvSpPr>
          <p:nvPr>
            <p:ph type="sldNum" sz="quarter" idx="12"/>
          </p:nvPr>
        </p:nvSpPr>
        <p:spPr/>
        <p:txBody>
          <a:bodyPr/>
          <a:lstStyle/>
          <a:p>
            <a:fld id="{9BB13329-DFFC-4A8C-AA1E-BAA21AB9A9BE}" type="slidenum">
              <a:rPr lang="de-AT" smtClean="0"/>
              <a:t>‹Nr.›</a:t>
            </a:fld>
            <a:endParaRPr lang="de-AT"/>
          </a:p>
        </p:txBody>
      </p:sp>
    </p:spTree>
    <p:extLst>
      <p:ext uri="{BB962C8B-B14F-4D97-AF65-F5344CB8AC3E}">
        <p14:creationId xmlns:p14="http://schemas.microsoft.com/office/powerpoint/2010/main" val="60147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09A1A1-1E25-4D46-80E2-32FC5510D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B16F270F-3189-4E66-88B2-A85787883E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6B7D60C-898A-4265-AF0D-743B5ED96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87BF9-6906-4AD3-9035-41AE08A83F0E}" type="datetimeFigureOut">
              <a:rPr lang="de-AT" smtClean="0"/>
              <a:t>27.11.2023</a:t>
            </a:fld>
            <a:endParaRPr lang="de-AT"/>
          </a:p>
        </p:txBody>
      </p:sp>
      <p:sp>
        <p:nvSpPr>
          <p:cNvPr id="5" name="Fußzeilenplatzhalter 4">
            <a:extLst>
              <a:ext uri="{FF2B5EF4-FFF2-40B4-BE49-F238E27FC236}">
                <a16:creationId xmlns:a16="http://schemas.microsoft.com/office/drawing/2014/main" id="{E23C318F-7A12-4A0A-B473-B8C3C92BFE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85A537E-7C8B-47BE-9B6E-FA38C45F5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13329-DFFC-4A8C-AA1E-BAA21AB9A9BE}" type="slidenum">
              <a:rPr lang="de-AT" smtClean="0"/>
              <a:t>‹Nr.›</a:t>
            </a:fld>
            <a:endParaRPr lang="de-AT"/>
          </a:p>
        </p:txBody>
      </p:sp>
    </p:spTree>
    <p:extLst>
      <p:ext uri="{BB962C8B-B14F-4D97-AF65-F5344CB8AC3E}">
        <p14:creationId xmlns:p14="http://schemas.microsoft.com/office/powerpoint/2010/main" val="296417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F89A39A-6692-DA3F-E6A1-EC2E52E6F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87A8D4F-4CA1-718A-CC5D-5862FC52C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E367C3-A5D3-7A9D-F620-1AABBBAD36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42D65-AC12-4DEA-993C-802B0EFD8729}" type="datetimeFigureOut">
              <a:rPr lang="de-DE" smtClean="0"/>
              <a:t>27.11.2023</a:t>
            </a:fld>
            <a:endParaRPr lang="de-DE"/>
          </a:p>
        </p:txBody>
      </p:sp>
      <p:sp>
        <p:nvSpPr>
          <p:cNvPr id="5" name="Fußzeilenplatzhalter 4">
            <a:extLst>
              <a:ext uri="{FF2B5EF4-FFF2-40B4-BE49-F238E27FC236}">
                <a16:creationId xmlns:a16="http://schemas.microsoft.com/office/drawing/2014/main" id="{81F0DD34-5F9D-9ADE-2CEC-052B9FA9A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967C160-6118-099C-6F30-24D3E36AE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19882-DBC5-48AB-AAEB-BAB3C3FE51AD}" type="slidenum">
              <a:rPr lang="de-DE" smtClean="0"/>
              <a:t>‹Nr.›</a:t>
            </a:fld>
            <a:endParaRPr lang="de-DE"/>
          </a:p>
        </p:txBody>
      </p:sp>
    </p:spTree>
    <p:extLst>
      <p:ext uri="{BB962C8B-B14F-4D97-AF65-F5344CB8AC3E}">
        <p14:creationId xmlns:p14="http://schemas.microsoft.com/office/powerpoint/2010/main" val="3168400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Gefahr erkannt, Gefahr gebannt</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Informationen für eine Gefahrenabschätzung sammeln</a:t>
            </a: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Philipp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Baschinger</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Stefan Dolder, Anita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Früchtl</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Waltraud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Habelitz-Tkotz</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Anja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Lembens</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Adrian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Mettauer</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Daniel Müller</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E51A97E-76EF-887E-9A09-B0895A093647}"/>
              </a:ext>
            </a:extLst>
          </p:cNvPr>
          <p:cNvSpPr>
            <a:spLocks noGrp="1"/>
          </p:cNvSpPr>
          <p:nvPr>
            <p:ph idx="1"/>
          </p:nvPr>
        </p:nvSpPr>
        <p:spPr>
          <a:xfrm>
            <a:off x="461319" y="115330"/>
            <a:ext cx="11417643" cy="6649612"/>
          </a:xfrm>
        </p:spPr>
        <p:txBody>
          <a:bodyPr>
            <a:normAutofit/>
          </a:bodyPr>
          <a:lstStyle/>
          <a:p>
            <a:r>
              <a:rPr lang="de-DE" u="sng"/>
              <a:t>Fachliche Ziele: </a:t>
            </a:r>
          </a:p>
          <a:p>
            <a:pPr lvl="1"/>
            <a:r>
              <a:rPr lang="de-DE"/>
              <a:t>Eigenschaften und Gefahreneinschätzung eines Stoffes</a:t>
            </a:r>
          </a:p>
          <a:p>
            <a:pPr lvl="1"/>
            <a:r>
              <a:rPr lang="de-DE"/>
              <a:t>Kompetentes Handeln in einer Gefahrensituation</a:t>
            </a:r>
          </a:p>
          <a:p>
            <a:r>
              <a:rPr lang="de-DE" u="sng"/>
              <a:t>Sprachliche Ziele: </a:t>
            </a:r>
          </a:p>
          <a:p>
            <a:pPr lvl="1"/>
            <a:r>
              <a:rPr lang="de-DE"/>
              <a:t>Umgang mit stark formalisierten diskontinuierlichen Textsorten / Textsortenwissen „Datenblatt“</a:t>
            </a:r>
          </a:p>
          <a:p>
            <a:pPr lvl="2"/>
            <a:r>
              <a:rPr lang="de-DE"/>
              <a:t>Übersetzung: diskontinuierliche Textsorte (Datenblatt) -&gt; diskontinuierliche Textsorte (Flussdiagramm) -&gt; kontinuierliche T. (mündlich -&gt; schriftlich)</a:t>
            </a:r>
          </a:p>
          <a:p>
            <a:pPr lvl="1"/>
            <a:r>
              <a:rPr lang="de-DE"/>
              <a:t>Lesestrategieförderung</a:t>
            </a:r>
          </a:p>
          <a:p>
            <a:pPr lvl="1"/>
            <a:r>
              <a:rPr lang="de-DE"/>
              <a:t>Empfehlungen / Anweisungen in der Gefahrensituation</a:t>
            </a:r>
          </a:p>
          <a:p>
            <a:pPr lvl="1"/>
            <a:r>
              <a:rPr lang="de-DE"/>
              <a:t>Stellungnahme / Gefährdungsbeurteilung -&gt; Empfehlung für Schule ja / nein</a:t>
            </a:r>
          </a:p>
          <a:p>
            <a:r>
              <a:rPr lang="de-DE" u="sng"/>
              <a:t>Meta-Ziele:</a:t>
            </a:r>
            <a:r>
              <a:rPr lang="de-DE"/>
              <a:t> Meta-</a:t>
            </a:r>
            <a:r>
              <a:rPr lang="de-DE" err="1"/>
              <a:t>scientific</a:t>
            </a:r>
            <a:r>
              <a:rPr lang="de-DE"/>
              <a:t> </a:t>
            </a:r>
            <a:r>
              <a:rPr lang="de-DE" err="1"/>
              <a:t>literacy</a:t>
            </a:r>
            <a:r>
              <a:rPr lang="de-DE"/>
              <a:t>: PISA 2025 Science </a:t>
            </a:r>
            <a:r>
              <a:rPr lang="de-DE" err="1"/>
              <a:t>Competencies</a:t>
            </a:r>
            <a:r>
              <a:rPr lang="de-DE"/>
              <a:t> </a:t>
            </a:r>
            <a:r>
              <a:rPr lang="de-DE" b="1" u="sng">
                <a:solidFill>
                  <a:srgbClr val="FF0000"/>
                </a:solidFill>
              </a:rPr>
              <a:t>3</a:t>
            </a:r>
            <a:r>
              <a:rPr lang="de-DE"/>
              <a:t>: </a:t>
            </a:r>
            <a:br>
              <a:rPr lang="de-DE"/>
            </a:br>
            <a:r>
              <a:rPr lang="de-DE"/>
              <a:t>Wiki reicht nicht (immer)</a:t>
            </a:r>
          </a:p>
          <a:p>
            <a:pPr lvl="1"/>
            <a:r>
              <a:rPr lang="en-US"/>
              <a:t>(3) </a:t>
            </a:r>
            <a:r>
              <a:rPr lang="en-US" sz="2000" b="1" i="0" u="none" strike="noStrike" baseline="0">
                <a:latin typeface="Segoe UI" panose="020B0502040204020203" pitchFamily="34" charset="0"/>
              </a:rPr>
              <a:t>Research, evaluate and use scientific information for decision making and action</a:t>
            </a:r>
            <a:endParaRPr lang="de-DE"/>
          </a:p>
          <a:p>
            <a:pPr marL="0" indent="0">
              <a:buNone/>
            </a:pPr>
            <a:endParaRPr lang="de-DE"/>
          </a:p>
          <a:p>
            <a:endParaRPr lang="de-DE"/>
          </a:p>
        </p:txBody>
      </p:sp>
      <p:sp>
        <p:nvSpPr>
          <p:cNvPr id="4" name="Textfeld 3">
            <a:extLst>
              <a:ext uri="{FF2B5EF4-FFF2-40B4-BE49-F238E27FC236}">
                <a16:creationId xmlns:a16="http://schemas.microsoft.com/office/drawing/2014/main" id="{674E36DA-3F15-EE02-6F7E-063334FF1408}"/>
              </a:ext>
            </a:extLst>
          </p:cNvPr>
          <p:cNvSpPr txBox="1"/>
          <p:nvPr/>
        </p:nvSpPr>
        <p:spPr>
          <a:xfrm>
            <a:off x="9549199" y="6228791"/>
            <a:ext cx="224245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DE"/>
              <a:t>Information für </a:t>
            </a:r>
            <a:r>
              <a:rPr lang="de-DE" err="1"/>
              <a:t>LuL</a:t>
            </a:r>
            <a:endParaRPr lang="de-AT"/>
          </a:p>
        </p:txBody>
      </p:sp>
    </p:spTree>
    <p:extLst>
      <p:ext uri="{BB962C8B-B14F-4D97-AF65-F5344CB8AC3E}">
        <p14:creationId xmlns:p14="http://schemas.microsoft.com/office/powerpoint/2010/main" val="115562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4AE357D-114C-9DD0-4F2B-660787EF7B1E}"/>
              </a:ext>
            </a:extLst>
          </p:cNvPr>
          <p:cNvSpPr txBox="1"/>
          <p:nvPr/>
        </p:nvSpPr>
        <p:spPr>
          <a:xfrm>
            <a:off x="659219" y="259877"/>
            <a:ext cx="8638893" cy="6617196"/>
          </a:xfrm>
          <a:prstGeom prst="rect">
            <a:avLst/>
          </a:prstGeom>
          <a:noFill/>
        </p:spPr>
        <p:txBody>
          <a:bodyPr wrap="square" rtlCol="0">
            <a:spAutoFit/>
          </a:bodyPr>
          <a:lstStyle/>
          <a:p>
            <a:r>
              <a:rPr lang="de-DE" b="1"/>
              <a:t>Unterrichtsablauf</a:t>
            </a:r>
          </a:p>
          <a:p>
            <a:endParaRPr lang="de-DE" sz="1400"/>
          </a:p>
          <a:p>
            <a:r>
              <a:rPr lang="de-DE" sz="1400"/>
              <a:t>Einstieg:			- Fallbeispiel: eine interessante braune Flasche, die mit Brom angeschrieben 			   ist, steht im Chemieraum. Dürfen wir diese Flasche öffnen? Dürfen wir den 			   Inhalt untersuchen?</a:t>
            </a:r>
          </a:p>
          <a:p>
            <a:r>
              <a:rPr lang="de-DE" sz="1400"/>
              <a:t>			- Wo finde ich Informationen zu diesem Stoff? Welche Gefahren bestehen? </a:t>
            </a:r>
            <a:br>
              <a:rPr lang="de-DE" sz="1400"/>
            </a:br>
            <a:r>
              <a:rPr lang="de-DE" sz="1400"/>
              <a:t>			   -&gt; offene Recherche</a:t>
            </a:r>
          </a:p>
          <a:p>
            <a:r>
              <a:rPr lang="de-DE" sz="1400"/>
              <a:t>			-  Rückmeldungen sammeln (Wandtafel, Online-Tool):</a:t>
            </a:r>
            <a:br>
              <a:rPr lang="de-DE" sz="1400"/>
            </a:br>
            <a:r>
              <a:rPr lang="de-DE" sz="1400"/>
              <a:t>			   Wo habe ich gesucht? Welche Informationen finde ich relevant? Welche 				   Gefahren habe ich gefunden?</a:t>
            </a:r>
          </a:p>
          <a:p>
            <a:r>
              <a:rPr lang="de-DE" sz="1400"/>
              <a:t>			- Reflexion der Recherche</a:t>
            </a:r>
          </a:p>
          <a:p>
            <a:r>
              <a:rPr lang="de-DE" sz="1400"/>
              <a:t>			- Überleitung: Sicherheitsdatenblätter als verlässliche Gefahreninformations-			  quelle</a:t>
            </a:r>
          </a:p>
          <a:p>
            <a:r>
              <a:rPr lang="de-DE" sz="1400"/>
              <a:t>			</a:t>
            </a:r>
          </a:p>
          <a:p>
            <a:r>
              <a:rPr lang="de-DE" sz="1400"/>
              <a:t>Lesestrategien: 		- Ausschnitt des Sicherheitsdatenblattes von Brom austeilen</a:t>
            </a:r>
          </a:p>
          <a:p>
            <a:r>
              <a:rPr lang="de-DE" sz="1400"/>
              <a:t>			- Struktur des Sicherheitsdatenblattes von Brom durcharbeiten</a:t>
            </a:r>
          </a:p>
          <a:p>
            <a:r>
              <a:rPr lang="de-DE" sz="1400"/>
              <a:t>			- Ausfüllen RISU von Brom vorstellen (Gefährdungsbeurteilung)</a:t>
            </a:r>
          </a:p>
          <a:p>
            <a:endParaRPr lang="de-DE" sz="1400"/>
          </a:p>
          <a:p>
            <a:r>
              <a:rPr lang="de-DE" sz="1400"/>
              <a:t>Anwendung/Transferteil:		- Liste von Stoffen, mit denen in den nächsten Wochen gearbeitet wird</a:t>
            </a:r>
          </a:p>
          <a:p>
            <a:r>
              <a:rPr lang="de-DE" sz="1400"/>
              <a:t>			- was muss beachtet werden, um mit diesen Stoffen sicher zu arbeiten?</a:t>
            </a:r>
          </a:p>
          <a:p>
            <a:r>
              <a:rPr lang="de-DE" sz="1400"/>
              <a:t>			- welche Stoffe sind problematisch?</a:t>
            </a:r>
          </a:p>
          <a:p>
            <a:r>
              <a:rPr lang="de-DE" sz="1400"/>
              <a:t>			- Sicherheitsdatenblätter suchen, RISU ausfüllen, Gefährdung beurteilen</a:t>
            </a:r>
          </a:p>
          <a:p>
            <a:endParaRPr lang="de-DE" sz="1400"/>
          </a:p>
          <a:p>
            <a:r>
              <a:rPr lang="de-DE" sz="1400"/>
              <a:t>Abschluss:			- Zeitungsartikel zu Brom-Unfall an Schule</a:t>
            </a:r>
          </a:p>
          <a:p>
            <a:endParaRPr lang="de-DE" sz="1400"/>
          </a:p>
          <a:p>
            <a:r>
              <a:rPr lang="de-DE" sz="1400"/>
              <a:t>Parallele Deutschstunde:		- Versprachlichung von </a:t>
            </a:r>
            <a:r>
              <a:rPr lang="de-DE" sz="1400" err="1"/>
              <a:t>Gefahrenpiktrogrammen</a:t>
            </a:r>
            <a:r>
              <a:rPr lang="de-DE" sz="1400"/>
              <a:t>. </a:t>
            </a:r>
          </a:p>
          <a:p>
            <a:r>
              <a:rPr lang="de-DE" sz="1400"/>
              <a:t>			- </a:t>
            </a:r>
            <a:r>
              <a:rPr lang="de-DE" sz="1400" err="1"/>
              <a:t>SuS</a:t>
            </a:r>
            <a:r>
              <a:rPr lang="de-DE" sz="1400"/>
              <a:t>-Zeitungsartikel über Umgang mit Gefahrenstoffen im Chemieunterricht</a:t>
            </a:r>
          </a:p>
          <a:p>
            <a:endParaRPr lang="de-DE" sz="1400"/>
          </a:p>
          <a:p>
            <a:r>
              <a:rPr lang="de-DE" sz="1400"/>
              <a:t>Toolbox:			- Termini, Lesestrategien, ... ?</a:t>
            </a:r>
          </a:p>
          <a:p>
            <a:endParaRPr lang="de-DE" sz="1400"/>
          </a:p>
        </p:txBody>
      </p:sp>
      <p:sp>
        <p:nvSpPr>
          <p:cNvPr id="3" name="Ovale Legende 2">
            <a:extLst>
              <a:ext uri="{FF2B5EF4-FFF2-40B4-BE49-F238E27FC236}">
                <a16:creationId xmlns:a16="http://schemas.microsoft.com/office/drawing/2014/main" id="{338DED24-5C6E-0C9F-B6F8-144E5AE658D0}"/>
              </a:ext>
            </a:extLst>
          </p:cNvPr>
          <p:cNvSpPr/>
          <p:nvPr/>
        </p:nvSpPr>
        <p:spPr>
          <a:xfrm>
            <a:off x="8925248" y="1261358"/>
            <a:ext cx="2334400" cy="745497"/>
          </a:xfrm>
          <a:prstGeom prst="wedgeEllipseCallout">
            <a:avLst>
              <a:gd name="adj1" fmla="val 29342"/>
              <a:gd name="adj2" fmla="val -81574"/>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00"/>
          </a:p>
          <a:p>
            <a:pPr algn="ctr"/>
            <a:r>
              <a:rPr lang="de-DE" sz="1000"/>
              <a:t>Fragegeleitetes Lesen</a:t>
            </a:r>
          </a:p>
          <a:p>
            <a:pPr algn="ctr"/>
            <a:r>
              <a:rPr lang="de-DE" sz="1000"/>
              <a:t>Lesestrategie: Skimming, Scanning</a:t>
            </a:r>
          </a:p>
          <a:p>
            <a:pPr algn="ctr"/>
            <a:endParaRPr lang="de-DE" sz="1000"/>
          </a:p>
        </p:txBody>
      </p:sp>
      <p:sp>
        <p:nvSpPr>
          <p:cNvPr id="4" name="Ovale Legende 3">
            <a:extLst>
              <a:ext uri="{FF2B5EF4-FFF2-40B4-BE49-F238E27FC236}">
                <a16:creationId xmlns:a16="http://schemas.microsoft.com/office/drawing/2014/main" id="{FA884C90-65AE-8F7A-B220-E6022DC7D25F}"/>
              </a:ext>
            </a:extLst>
          </p:cNvPr>
          <p:cNvSpPr/>
          <p:nvPr/>
        </p:nvSpPr>
        <p:spPr>
          <a:xfrm>
            <a:off x="8432003" y="2915023"/>
            <a:ext cx="2614330" cy="951822"/>
          </a:xfrm>
          <a:prstGeom prst="wedgeEllipseCallout">
            <a:avLst>
              <a:gd name="adj1" fmla="val 2126"/>
              <a:gd name="adj2" fmla="val -82966"/>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00"/>
          </a:p>
          <a:p>
            <a:pPr algn="ctr"/>
            <a:r>
              <a:rPr lang="de-DE" sz="1000"/>
              <a:t>Ausführungen zur Textsorte Sicherheitsdatenblatt: Struktur, Vgl. Beipackzettel;</a:t>
            </a:r>
          </a:p>
          <a:p>
            <a:pPr algn="ctr"/>
            <a:r>
              <a:rPr lang="de-DE" sz="1000"/>
              <a:t>ggf. Glossar zum Sicherheitsdatenblatt</a:t>
            </a:r>
          </a:p>
          <a:p>
            <a:pPr algn="ctr"/>
            <a:endParaRPr lang="de-DE" sz="1000"/>
          </a:p>
        </p:txBody>
      </p:sp>
      <p:sp>
        <p:nvSpPr>
          <p:cNvPr id="5" name="Ovale Legende 4">
            <a:extLst>
              <a:ext uri="{FF2B5EF4-FFF2-40B4-BE49-F238E27FC236}">
                <a16:creationId xmlns:a16="http://schemas.microsoft.com/office/drawing/2014/main" id="{CB55C9EE-ABE8-EDC1-9281-A3DB6ED91BB5}"/>
              </a:ext>
            </a:extLst>
          </p:cNvPr>
          <p:cNvSpPr/>
          <p:nvPr/>
        </p:nvSpPr>
        <p:spPr>
          <a:xfrm>
            <a:off x="9785152" y="2098836"/>
            <a:ext cx="2334400" cy="832207"/>
          </a:xfrm>
          <a:prstGeom prst="wedgeEllipseCallout">
            <a:avLst>
              <a:gd name="adj1" fmla="val 11560"/>
              <a:gd name="adj2" fmla="val -9689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000"/>
              <a:t>Reflexion der Suche und der Lesestrategie: Welches Vorgehen ergibt relevante Informationen?</a:t>
            </a:r>
          </a:p>
        </p:txBody>
      </p:sp>
      <p:sp>
        <p:nvSpPr>
          <p:cNvPr id="6" name="Ovale Legende 5">
            <a:extLst>
              <a:ext uri="{FF2B5EF4-FFF2-40B4-BE49-F238E27FC236}">
                <a16:creationId xmlns:a16="http://schemas.microsoft.com/office/drawing/2014/main" id="{D139148E-EDCB-E0BE-65B1-9B1BC857FCB8}"/>
              </a:ext>
            </a:extLst>
          </p:cNvPr>
          <p:cNvSpPr/>
          <p:nvPr/>
        </p:nvSpPr>
        <p:spPr>
          <a:xfrm>
            <a:off x="9248247" y="4202298"/>
            <a:ext cx="2334400" cy="660912"/>
          </a:xfrm>
          <a:prstGeom prst="wedgeEllipseCallout">
            <a:avLst>
              <a:gd name="adj1" fmla="val 7515"/>
              <a:gd name="adj2" fmla="val -118037"/>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00"/>
          </a:p>
          <a:p>
            <a:pPr algn="ctr"/>
            <a:r>
              <a:rPr lang="de-DE" sz="1000"/>
              <a:t>Scanning des Sicherheitsdatenblattes mit den Leitfragen des RISU</a:t>
            </a:r>
          </a:p>
          <a:p>
            <a:pPr algn="ctr"/>
            <a:endParaRPr lang="de-DE" sz="1000"/>
          </a:p>
          <a:p>
            <a:pPr algn="ctr"/>
            <a:endParaRPr lang="de-DE" sz="1000"/>
          </a:p>
        </p:txBody>
      </p:sp>
      <p:sp>
        <p:nvSpPr>
          <p:cNvPr id="12" name="Textfeld 11">
            <a:extLst>
              <a:ext uri="{FF2B5EF4-FFF2-40B4-BE49-F238E27FC236}">
                <a16:creationId xmlns:a16="http://schemas.microsoft.com/office/drawing/2014/main" id="{70377D2C-4797-7422-5AFC-ABB3A5FFE629}"/>
              </a:ext>
            </a:extLst>
          </p:cNvPr>
          <p:cNvSpPr txBox="1"/>
          <p:nvPr/>
        </p:nvSpPr>
        <p:spPr>
          <a:xfrm>
            <a:off x="9549199" y="6228791"/>
            <a:ext cx="224245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DE"/>
              <a:t>Information für </a:t>
            </a:r>
            <a:r>
              <a:rPr lang="de-DE" err="1"/>
              <a:t>LuL</a:t>
            </a:r>
            <a:endParaRPr lang="de-AT"/>
          </a:p>
        </p:txBody>
      </p:sp>
      <p:pic>
        <p:nvPicPr>
          <p:cNvPr id="8" name="Grafik 9">
            <a:extLst>
              <a:ext uri="{FF2B5EF4-FFF2-40B4-BE49-F238E27FC236}">
                <a16:creationId xmlns:a16="http://schemas.microsoft.com/office/drawing/2014/main" id="{FAFABE68-4A92-27FD-1C1E-65CDD5340331}"/>
              </a:ext>
            </a:extLst>
          </p:cNvPr>
          <p:cNvPicPr>
            <a:picLocks noChangeAspect="1"/>
          </p:cNvPicPr>
          <p:nvPr/>
        </p:nvPicPr>
        <p:blipFill>
          <a:blip r:embed="rId2"/>
          <a:stretch>
            <a:fillRect/>
          </a:stretch>
        </p:blipFill>
        <p:spPr>
          <a:xfrm>
            <a:off x="9784560" y="55749"/>
            <a:ext cx="1261773" cy="1103226"/>
          </a:xfrm>
          <a:prstGeom prst="rect">
            <a:avLst/>
          </a:prstGeom>
        </p:spPr>
      </p:pic>
    </p:spTree>
    <p:extLst>
      <p:ext uri="{BB962C8B-B14F-4D97-AF65-F5344CB8AC3E}">
        <p14:creationId xmlns:p14="http://schemas.microsoft.com/office/powerpoint/2010/main" val="111029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5B6F1-C114-5853-3C4E-172F7D1EA5DE}"/>
              </a:ext>
            </a:extLst>
          </p:cNvPr>
          <p:cNvSpPr>
            <a:spLocks noGrp="1"/>
          </p:cNvSpPr>
          <p:nvPr>
            <p:ph type="title"/>
          </p:nvPr>
        </p:nvSpPr>
        <p:spPr>
          <a:xfrm>
            <a:off x="838200" y="365125"/>
            <a:ext cx="10515600" cy="1232027"/>
          </a:xfrm>
        </p:spPr>
        <p:txBody>
          <a:bodyPr/>
          <a:lstStyle/>
          <a:p>
            <a:r>
              <a:rPr lang="de-DE"/>
              <a:t>Einstieg</a:t>
            </a:r>
          </a:p>
        </p:txBody>
      </p:sp>
      <p:sp>
        <p:nvSpPr>
          <p:cNvPr id="3" name="Vertikaler Textplatzhalter 2">
            <a:extLst>
              <a:ext uri="{FF2B5EF4-FFF2-40B4-BE49-F238E27FC236}">
                <a16:creationId xmlns:a16="http://schemas.microsoft.com/office/drawing/2014/main" id="{7449EA90-94BE-B929-2BC9-332755ED6FE1}"/>
              </a:ext>
            </a:extLst>
          </p:cNvPr>
          <p:cNvSpPr>
            <a:spLocks noGrp="1"/>
          </p:cNvSpPr>
          <p:nvPr>
            <p:ph type="body" orient="vert" idx="1"/>
          </p:nvPr>
        </p:nvSpPr>
        <p:spPr>
          <a:xfrm>
            <a:off x="838200" y="2607351"/>
            <a:ext cx="10515600" cy="3974876"/>
          </a:xfrm>
        </p:spPr>
        <p:txBody>
          <a:bodyPr vert="horz" lIns="91440" tIns="45720" rIns="91440" bIns="45720" rtlCol="0" anchor="t">
            <a:normAutofit/>
          </a:bodyPr>
          <a:lstStyle/>
          <a:p>
            <a:pPr marL="0" indent="0">
              <a:buNone/>
            </a:pPr>
            <a:r>
              <a:rPr lang="de-DE" sz="2400" b="1" dirty="0"/>
              <a:t>Recherche-Auftrag (</a:t>
            </a:r>
            <a:r>
              <a:rPr lang="de-DE" sz="2400" b="1" dirty="0" err="1"/>
              <a:t>Partner:innen-Arbeit</a:t>
            </a:r>
            <a:r>
              <a:rPr lang="de-DE" sz="2400" b="1" dirty="0"/>
              <a:t>, 10 Min.):</a:t>
            </a:r>
          </a:p>
          <a:p>
            <a:pPr marL="0" indent="0">
              <a:buNone/>
            </a:pPr>
            <a:r>
              <a:rPr lang="de-DE" sz="2400" dirty="0"/>
              <a:t>Trage Gefahren und relevante Informationen zusammen, die dir </a:t>
            </a:r>
            <a:br>
              <a:rPr lang="de-DE" sz="2400" dirty="0"/>
            </a:br>
            <a:r>
              <a:rPr lang="de-DE" sz="2400" dirty="0"/>
              <a:t>helfen, die oben gestellten Fragen zu beantworten. Halte ebenfalls </a:t>
            </a:r>
            <a:br>
              <a:rPr lang="de-DE" sz="2400" dirty="0"/>
            </a:br>
            <a:r>
              <a:rPr lang="de-DE" sz="2400" dirty="0"/>
              <a:t>fest, wo du diese Informationen gefunden hast (Internetlinks, Chemiebuch).</a:t>
            </a:r>
          </a:p>
          <a:p>
            <a:pPr marL="0" indent="0">
              <a:buNone/>
            </a:pPr>
            <a:r>
              <a:rPr lang="de-DE" sz="2400" b="1" dirty="0"/>
              <a:t>Vorbereitung für Austausch (5 – 10 Min.):</a:t>
            </a:r>
          </a:p>
          <a:p>
            <a:pPr marL="0" indent="0">
              <a:buNone/>
            </a:pPr>
            <a:r>
              <a:rPr lang="de-DE" sz="2400" dirty="0"/>
              <a:t>Trage deine Recherche-Ergebnisse in die drei Tabellenspalten (z.B. im Miro-Board) ein (Wo habe ich gesucht? – Welche relevanten Informationen habe ich gefunden? – Welche Gefahren bestehen?). </a:t>
            </a:r>
          </a:p>
          <a:p>
            <a:pPr marL="0" indent="0">
              <a:buNone/>
            </a:pPr>
            <a:r>
              <a:rPr lang="de-DE" sz="2400" dirty="0"/>
              <a:t>Verwende dazu die vorbereiteten digitalen Zettel. Wenn alle Zettel schon verwendet sind, erstelle eigene.</a:t>
            </a:r>
            <a:endParaRPr lang="de-DE" sz="2400" dirty="0">
              <a:cs typeface="Calibri" panose="020F0502020204030204"/>
            </a:endParaRPr>
          </a:p>
        </p:txBody>
      </p:sp>
      <p:sp>
        <p:nvSpPr>
          <p:cNvPr id="4" name="Textfeld 3">
            <a:extLst>
              <a:ext uri="{FF2B5EF4-FFF2-40B4-BE49-F238E27FC236}">
                <a16:creationId xmlns:a16="http://schemas.microsoft.com/office/drawing/2014/main" id="{EBC12294-753C-9921-37EE-19B7F859E5F0}"/>
              </a:ext>
            </a:extLst>
          </p:cNvPr>
          <p:cNvSpPr txBox="1"/>
          <p:nvPr/>
        </p:nvSpPr>
        <p:spPr>
          <a:xfrm>
            <a:off x="10196282" y="6300765"/>
            <a:ext cx="1774330" cy="369332"/>
          </a:xfrm>
          <a:prstGeom prst="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DE"/>
              <a:t>Präsentation </a:t>
            </a:r>
            <a:r>
              <a:rPr lang="de-DE" err="1"/>
              <a:t>SuS</a:t>
            </a:r>
            <a:endParaRPr lang="de-AT"/>
          </a:p>
        </p:txBody>
      </p:sp>
      <p:pic>
        <p:nvPicPr>
          <p:cNvPr id="9" name="Grafik 8" descr="Ein Bild, das Geschirr, Mixbecher, drinnen enthält.&#10;&#10;Automatisch generierte Beschreibung">
            <a:extLst>
              <a:ext uri="{FF2B5EF4-FFF2-40B4-BE49-F238E27FC236}">
                <a16:creationId xmlns:a16="http://schemas.microsoft.com/office/drawing/2014/main" id="{08D2FB34-CADB-59CB-9A71-0FC553271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915" y="278484"/>
            <a:ext cx="2229698" cy="3367069"/>
          </a:xfrm>
          <a:prstGeom prst="rect">
            <a:avLst/>
          </a:prstGeom>
        </p:spPr>
      </p:pic>
      <p:grpSp>
        <p:nvGrpSpPr>
          <p:cNvPr id="11" name="Gruppieren 10">
            <a:extLst>
              <a:ext uri="{FF2B5EF4-FFF2-40B4-BE49-F238E27FC236}">
                <a16:creationId xmlns:a16="http://schemas.microsoft.com/office/drawing/2014/main" id="{9FB6E452-D7BB-D344-421E-EDE5DA5A087A}"/>
              </a:ext>
            </a:extLst>
          </p:cNvPr>
          <p:cNvGrpSpPr/>
          <p:nvPr/>
        </p:nvGrpSpPr>
        <p:grpSpPr>
          <a:xfrm>
            <a:off x="2026074" y="743261"/>
            <a:ext cx="7276422" cy="1707782"/>
            <a:chOff x="2425218" y="42511"/>
            <a:chExt cx="6627377" cy="1707782"/>
          </a:xfrm>
        </p:grpSpPr>
        <p:pic>
          <p:nvPicPr>
            <p:cNvPr id="6" name="Grafik 9">
              <a:extLst>
                <a:ext uri="{FF2B5EF4-FFF2-40B4-BE49-F238E27FC236}">
                  <a16:creationId xmlns:a16="http://schemas.microsoft.com/office/drawing/2014/main" id="{80BD3E55-69C1-9DD3-E3CC-6D538C72DBBF}"/>
                </a:ext>
              </a:extLst>
            </p:cNvPr>
            <p:cNvPicPr>
              <a:picLocks noChangeAspect="1"/>
            </p:cNvPicPr>
            <p:nvPr/>
          </p:nvPicPr>
          <p:blipFill>
            <a:blip r:embed="rId3"/>
            <a:stretch>
              <a:fillRect/>
            </a:stretch>
          </p:blipFill>
          <p:spPr>
            <a:xfrm>
              <a:off x="2425218" y="647067"/>
              <a:ext cx="1261773" cy="1103226"/>
            </a:xfrm>
            <a:prstGeom prst="rect">
              <a:avLst/>
            </a:prstGeom>
          </p:spPr>
        </p:pic>
        <p:sp>
          <p:nvSpPr>
            <p:cNvPr id="7" name="Sprechblase: rechteckig mit abgerundeten Ecken 6">
              <a:extLst>
                <a:ext uri="{FF2B5EF4-FFF2-40B4-BE49-F238E27FC236}">
                  <a16:creationId xmlns:a16="http://schemas.microsoft.com/office/drawing/2014/main" id="{66FE052F-713B-76B8-5280-8BDAB27625FE}"/>
                </a:ext>
              </a:extLst>
            </p:cNvPr>
            <p:cNvSpPr/>
            <p:nvPr/>
          </p:nvSpPr>
          <p:spPr>
            <a:xfrm>
              <a:off x="4678537" y="42511"/>
              <a:ext cx="4374058" cy="1707782"/>
            </a:xfrm>
            <a:prstGeom prst="wedgeRoundRectCallout">
              <a:avLst>
                <a:gd name="adj1" fmla="val -73156"/>
                <a:gd name="adj2" fmla="val 29217"/>
                <a:gd name="adj3" fmla="val 16667"/>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de-DE" dirty="0"/>
                <a:t>Oh… Was ist denn das für eine alte Flasche? Man kann gerade noch etwas lesen: </a:t>
              </a:r>
              <a:r>
                <a:rPr lang="de-DE" b="1" dirty="0"/>
                <a:t>BROM</a:t>
              </a:r>
              <a:r>
                <a:rPr lang="de-DE" dirty="0"/>
                <a:t>. </a:t>
              </a:r>
              <a:br>
                <a:rPr lang="de-DE" dirty="0"/>
              </a:br>
              <a:r>
                <a:rPr lang="de-DE" dirty="0"/>
                <a:t>Dürfen wir die Flasche öffnen? </a:t>
              </a:r>
              <a:br>
                <a:rPr lang="de-DE" dirty="0"/>
              </a:br>
              <a:r>
                <a:rPr lang="de-DE" dirty="0"/>
                <a:t>Dürfen wir mit der Flüssigkeit experimentieren? </a:t>
              </a:r>
              <a:r>
                <a:rPr lang="de-DE" b="1" dirty="0"/>
                <a:t>Wenn wir doch verlässliche Informationen zum Stoff hätten...</a:t>
              </a:r>
              <a:endParaRPr lang="de-DE" b="1" dirty="0">
                <a:cs typeface="Calibri"/>
              </a:endParaRPr>
            </a:p>
          </p:txBody>
        </p:sp>
      </p:grpSp>
      <p:sp>
        <p:nvSpPr>
          <p:cNvPr id="5" name="Textfeld 4">
            <a:extLst>
              <a:ext uri="{FF2B5EF4-FFF2-40B4-BE49-F238E27FC236}">
                <a16:creationId xmlns:a16="http://schemas.microsoft.com/office/drawing/2014/main" id="{352DEE08-6A88-F114-92A4-47A3B771B66B}"/>
              </a:ext>
            </a:extLst>
          </p:cNvPr>
          <p:cNvSpPr txBox="1"/>
          <p:nvPr/>
        </p:nvSpPr>
        <p:spPr>
          <a:xfrm>
            <a:off x="9400265" y="3429000"/>
            <a:ext cx="2331348" cy="215444"/>
          </a:xfrm>
          <a:prstGeom prst="rect">
            <a:avLst/>
          </a:prstGeom>
          <a:noFill/>
        </p:spPr>
        <p:txBody>
          <a:bodyPr wrap="square" rtlCol="0">
            <a:spAutoFit/>
          </a:bodyPr>
          <a:lstStyle/>
          <a:p>
            <a:pPr algn="ctr"/>
            <a:r>
              <a:rPr lang="de-DE" sz="800" dirty="0">
                <a:solidFill>
                  <a:srgbClr val="7030A0"/>
                </a:solidFill>
              </a:rPr>
              <a:t>©  Martin Schwab, Kitzingen</a:t>
            </a:r>
          </a:p>
        </p:txBody>
      </p:sp>
    </p:spTree>
    <p:extLst>
      <p:ext uri="{BB962C8B-B14F-4D97-AF65-F5344CB8AC3E}">
        <p14:creationId xmlns:p14="http://schemas.microsoft.com/office/powerpoint/2010/main" val="409628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5B6F1-C114-5853-3C4E-172F7D1EA5DE}"/>
              </a:ext>
            </a:extLst>
          </p:cNvPr>
          <p:cNvSpPr>
            <a:spLocks noGrp="1"/>
          </p:cNvSpPr>
          <p:nvPr>
            <p:ph type="title"/>
          </p:nvPr>
        </p:nvSpPr>
        <p:spPr/>
        <p:txBody>
          <a:bodyPr/>
          <a:lstStyle/>
          <a:p>
            <a:r>
              <a:rPr lang="de-DE"/>
              <a:t>Einstieg</a:t>
            </a:r>
          </a:p>
        </p:txBody>
      </p:sp>
      <p:sp>
        <p:nvSpPr>
          <p:cNvPr id="3" name="Vertikaler Textplatzhalter 2">
            <a:extLst>
              <a:ext uri="{FF2B5EF4-FFF2-40B4-BE49-F238E27FC236}">
                <a16:creationId xmlns:a16="http://schemas.microsoft.com/office/drawing/2014/main" id="{7449EA90-94BE-B929-2BC9-332755ED6FE1}"/>
              </a:ext>
            </a:extLst>
          </p:cNvPr>
          <p:cNvSpPr>
            <a:spLocks noGrp="1"/>
          </p:cNvSpPr>
          <p:nvPr>
            <p:ph type="body" orient="vert" idx="1"/>
          </p:nvPr>
        </p:nvSpPr>
        <p:spPr>
          <a:xfrm>
            <a:off x="838200" y="1500027"/>
            <a:ext cx="10515600" cy="5074144"/>
          </a:xfrm>
        </p:spPr>
        <p:txBody>
          <a:bodyPr vert="horz">
            <a:normAutofit lnSpcReduction="10000"/>
          </a:bodyPr>
          <a:lstStyle/>
          <a:p>
            <a:pPr marL="0" indent="0">
              <a:buNone/>
            </a:pPr>
            <a:r>
              <a:rPr lang="de-DE" sz="2400" b="1"/>
              <a:t>Austausch – Reflexion der Recherche (10 Min.):	</a:t>
            </a:r>
            <a:r>
              <a:rPr lang="de-DE" sz="2400"/>
              <a:t> </a:t>
            </a:r>
          </a:p>
          <a:p>
            <a:pPr marL="0" indent="0">
              <a:buNone/>
            </a:pPr>
            <a:endParaRPr lang="de-DE" sz="2400"/>
          </a:p>
          <a:p>
            <a:pPr marL="0" indent="0">
              <a:lnSpc>
                <a:spcPct val="110000"/>
              </a:lnSpc>
              <a:spcBef>
                <a:spcPts val="0"/>
              </a:spcBef>
              <a:buNone/>
            </a:pPr>
            <a:r>
              <a:rPr lang="de-DE" sz="2400"/>
              <a:t>Welche Quellen hast du verwendet?</a:t>
            </a:r>
          </a:p>
          <a:p>
            <a:pPr marL="0" indent="0">
              <a:lnSpc>
                <a:spcPct val="110000"/>
              </a:lnSpc>
              <a:spcBef>
                <a:spcPts val="0"/>
              </a:spcBef>
              <a:buNone/>
            </a:pPr>
            <a:r>
              <a:rPr lang="de-DE" sz="2400"/>
              <a:t>Warum schätzest du die Quelle als vertrauenswürdig ein? </a:t>
            </a:r>
          </a:p>
          <a:p>
            <a:pPr marL="0" indent="0">
              <a:lnSpc>
                <a:spcPct val="110000"/>
              </a:lnSpc>
              <a:spcBef>
                <a:spcPts val="0"/>
              </a:spcBef>
              <a:buNone/>
            </a:pPr>
            <a:endParaRPr lang="de-DE" sz="2400"/>
          </a:p>
          <a:p>
            <a:pPr marL="0" indent="0">
              <a:lnSpc>
                <a:spcPct val="110000"/>
              </a:lnSpc>
              <a:spcBef>
                <a:spcPts val="0"/>
              </a:spcBef>
              <a:buNone/>
            </a:pPr>
            <a:r>
              <a:rPr lang="de-DE" sz="2400"/>
              <a:t>Hast du bei der Suche eine Lesestrategie verwendet? Welche?</a:t>
            </a:r>
          </a:p>
          <a:p>
            <a:pPr marL="0" indent="0">
              <a:lnSpc>
                <a:spcPct val="110000"/>
              </a:lnSpc>
              <a:spcBef>
                <a:spcPts val="0"/>
              </a:spcBef>
              <a:buNone/>
            </a:pPr>
            <a:r>
              <a:rPr lang="de-DE" sz="2400"/>
              <a:t>Welche relevanten Informationen hast du gefunden?</a:t>
            </a:r>
            <a:br>
              <a:rPr lang="de-DE" sz="2400"/>
            </a:br>
            <a:endParaRPr lang="de-DE" sz="2400"/>
          </a:p>
          <a:p>
            <a:pPr marL="0" indent="0">
              <a:lnSpc>
                <a:spcPct val="110000"/>
              </a:lnSpc>
              <a:spcBef>
                <a:spcPts val="0"/>
              </a:spcBef>
              <a:buNone/>
            </a:pPr>
            <a:r>
              <a:rPr lang="de-DE" sz="2400"/>
              <a:t>Welche Gefahren bestehen im Umgang mit Brom?</a:t>
            </a:r>
          </a:p>
          <a:p>
            <a:pPr marL="0" indent="0">
              <a:lnSpc>
                <a:spcPct val="110000"/>
              </a:lnSpc>
              <a:spcBef>
                <a:spcPts val="0"/>
              </a:spcBef>
              <a:buNone/>
            </a:pPr>
            <a:r>
              <a:rPr lang="de-DE" sz="2400"/>
              <a:t>Wie beurteilst du nun mit den gesammelten Informationen </a:t>
            </a:r>
          </a:p>
          <a:p>
            <a:pPr marL="0" indent="0">
              <a:lnSpc>
                <a:spcPct val="110000"/>
              </a:lnSpc>
              <a:spcBef>
                <a:spcPts val="0"/>
              </a:spcBef>
              <a:buNone/>
            </a:pPr>
            <a:r>
              <a:rPr lang="de-DE" sz="2400"/>
              <a:t>die Frage, ob du eine Flasche mit Brom untersuchen kannst?</a:t>
            </a:r>
          </a:p>
          <a:p>
            <a:pPr marL="0" indent="0">
              <a:buNone/>
            </a:pPr>
            <a:endParaRPr lang="de-DE" sz="2400"/>
          </a:p>
          <a:p>
            <a:pPr marL="0" indent="0">
              <a:buNone/>
            </a:pPr>
            <a:r>
              <a:rPr lang="de-DE" sz="2400" i="1"/>
              <a:t>		</a:t>
            </a:r>
          </a:p>
        </p:txBody>
      </p:sp>
      <p:sp>
        <p:nvSpPr>
          <p:cNvPr id="6" name="Textfeld 5">
            <a:extLst>
              <a:ext uri="{FF2B5EF4-FFF2-40B4-BE49-F238E27FC236}">
                <a16:creationId xmlns:a16="http://schemas.microsoft.com/office/drawing/2014/main" id="{F52E8156-1381-BCDF-1C3B-665293492D45}"/>
              </a:ext>
            </a:extLst>
          </p:cNvPr>
          <p:cNvSpPr txBox="1"/>
          <p:nvPr/>
        </p:nvSpPr>
        <p:spPr>
          <a:xfrm>
            <a:off x="9916110" y="6229273"/>
            <a:ext cx="1774330" cy="369332"/>
          </a:xfrm>
          <a:prstGeom prst="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DE"/>
              <a:t>Präsentation </a:t>
            </a:r>
            <a:r>
              <a:rPr lang="de-DE" err="1"/>
              <a:t>SuS</a:t>
            </a:r>
            <a:endParaRPr lang="de-AT"/>
          </a:p>
        </p:txBody>
      </p:sp>
      <p:pic>
        <p:nvPicPr>
          <p:cNvPr id="4" name="Grafik 3" descr="Ein Bild, das Flasche, Himmel, Wein, drinnen enthält.&#10;&#10;Automatisch generierte Beschreibung">
            <a:extLst>
              <a:ext uri="{FF2B5EF4-FFF2-40B4-BE49-F238E27FC236}">
                <a16:creationId xmlns:a16="http://schemas.microsoft.com/office/drawing/2014/main" id="{2D899760-393C-EC0C-DEA1-26E1877F63D5}"/>
              </a:ext>
            </a:extLst>
          </p:cNvPr>
          <p:cNvPicPr>
            <a:picLocks noChangeAspect="1"/>
          </p:cNvPicPr>
          <p:nvPr/>
        </p:nvPicPr>
        <p:blipFill rotWithShape="1">
          <a:blip r:embed="rId2">
            <a:extLst>
              <a:ext uri="{28A0092B-C50C-407E-A947-70E740481C1C}">
                <a14:useLocalDpi xmlns:a14="http://schemas.microsoft.com/office/drawing/2010/main" val="0"/>
              </a:ext>
            </a:extLst>
          </a:blip>
          <a:srcRect l="6966" r="7864"/>
          <a:stretch/>
        </p:blipFill>
        <p:spPr>
          <a:xfrm>
            <a:off x="9031889" y="1475593"/>
            <a:ext cx="2321911" cy="4109951"/>
          </a:xfrm>
          <a:prstGeom prst="rect">
            <a:avLst/>
          </a:prstGeom>
        </p:spPr>
      </p:pic>
    </p:spTree>
    <p:extLst>
      <p:ext uri="{BB962C8B-B14F-4D97-AF65-F5344CB8AC3E}">
        <p14:creationId xmlns:p14="http://schemas.microsoft.com/office/powerpoint/2010/main" val="33805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5B6F1-C114-5853-3C4E-172F7D1EA5DE}"/>
              </a:ext>
            </a:extLst>
          </p:cNvPr>
          <p:cNvSpPr>
            <a:spLocks noGrp="1"/>
          </p:cNvSpPr>
          <p:nvPr>
            <p:ph type="title"/>
          </p:nvPr>
        </p:nvSpPr>
        <p:spPr/>
        <p:txBody>
          <a:bodyPr/>
          <a:lstStyle/>
          <a:p>
            <a:r>
              <a:rPr lang="de-DE"/>
              <a:t>Einstieg</a:t>
            </a:r>
          </a:p>
        </p:txBody>
      </p:sp>
      <p:sp>
        <p:nvSpPr>
          <p:cNvPr id="3" name="Vertikaler Textplatzhalter 2">
            <a:extLst>
              <a:ext uri="{FF2B5EF4-FFF2-40B4-BE49-F238E27FC236}">
                <a16:creationId xmlns:a16="http://schemas.microsoft.com/office/drawing/2014/main" id="{7449EA90-94BE-B929-2BC9-332755ED6FE1}"/>
              </a:ext>
            </a:extLst>
          </p:cNvPr>
          <p:cNvSpPr>
            <a:spLocks noGrp="1"/>
          </p:cNvSpPr>
          <p:nvPr>
            <p:ph type="body" orient="vert" idx="1"/>
          </p:nvPr>
        </p:nvSpPr>
        <p:spPr>
          <a:xfrm>
            <a:off x="838200" y="1500027"/>
            <a:ext cx="10515600" cy="5270642"/>
          </a:xfrm>
        </p:spPr>
        <p:txBody>
          <a:bodyPr vert="horz">
            <a:normAutofit fontScale="62500" lnSpcReduction="20000"/>
          </a:bodyPr>
          <a:lstStyle/>
          <a:p>
            <a:pPr marL="0" indent="0">
              <a:buNone/>
            </a:pPr>
            <a:r>
              <a:rPr lang="de-DE" sz="2400" b="1"/>
              <a:t>Austausch – Reflexion der Recherche (10 Min.):	</a:t>
            </a:r>
            <a:r>
              <a:rPr lang="de-DE" sz="2400"/>
              <a:t> </a:t>
            </a:r>
          </a:p>
          <a:p>
            <a:pPr marL="0" indent="0">
              <a:buNone/>
            </a:pPr>
            <a:endParaRPr lang="de-DE" sz="2400"/>
          </a:p>
          <a:p>
            <a:pPr marL="0" indent="0">
              <a:lnSpc>
                <a:spcPct val="110000"/>
              </a:lnSpc>
              <a:spcBef>
                <a:spcPts val="0"/>
              </a:spcBef>
              <a:buNone/>
            </a:pPr>
            <a:r>
              <a:rPr lang="de-DE" sz="2400"/>
              <a:t>Welche Quellen hast du verwendet?</a:t>
            </a:r>
          </a:p>
          <a:p>
            <a:pPr marL="0" indent="0">
              <a:lnSpc>
                <a:spcPct val="110000"/>
              </a:lnSpc>
              <a:spcBef>
                <a:spcPts val="0"/>
              </a:spcBef>
              <a:buNone/>
            </a:pPr>
            <a:r>
              <a:rPr lang="de-DE" sz="2400" i="1"/>
              <a:t>Es gibt viele verschiedene Quellen unterschiedlicher Qualität; Google ist keine Quelle; teilweise sehr viele Nebeninformationen.</a:t>
            </a:r>
            <a:endParaRPr lang="de-DE" sz="2400"/>
          </a:p>
          <a:p>
            <a:pPr marL="0" indent="0">
              <a:lnSpc>
                <a:spcPct val="110000"/>
              </a:lnSpc>
              <a:spcBef>
                <a:spcPts val="0"/>
              </a:spcBef>
              <a:buNone/>
            </a:pPr>
            <a:endParaRPr lang="de-DE" sz="2400"/>
          </a:p>
          <a:p>
            <a:pPr marL="0" indent="0">
              <a:lnSpc>
                <a:spcPct val="110000"/>
              </a:lnSpc>
              <a:spcBef>
                <a:spcPts val="0"/>
              </a:spcBef>
              <a:buNone/>
            </a:pPr>
            <a:r>
              <a:rPr lang="de-DE" sz="2400"/>
              <a:t>Warum schätzest du die Quelle als vertrauenswürdig ein?</a:t>
            </a:r>
          </a:p>
          <a:p>
            <a:pPr marL="0" indent="0">
              <a:lnSpc>
                <a:spcPct val="110000"/>
              </a:lnSpc>
              <a:spcBef>
                <a:spcPts val="0"/>
              </a:spcBef>
              <a:buNone/>
            </a:pPr>
            <a:r>
              <a:rPr lang="de-DE" sz="2400" i="1"/>
              <a:t>Quellenangaben, transparent gemachte Urheberschaft; Versionengeschichte. </a:t>
            </a:r>
            <a:r>
              <a:rPr lang="de-DE" sz="2400"/>
              <a:t> </a:t>
            </a:r>
          </a:p>
          <a:p>
            <a:pPr marL="0" indent="0">
              <a:lnSpc>
                <a:spcPct val="110000"/>
              </a:lnSpc>
              <a:spcBef>
                <a:spcPts val="0"/>
              </a:spcBef>
              <a:buNone/>
            </a:pPr>
            <a:endParaRPr lang="de-DE" sz="2400"/>
          </a:p>
          <a:p>
            <a:pPr marL="0" indent="0">
              <a:lnSpc>
                <a:spcPct val="110000"/>
              </a:lnSpc>
              <a:spcBef>
                <a:spcPts val="0"/>
              </a:spcBef>
              <a:buNone/>
            </a:pPr>
            <a:r>
              <a:rPr lang="de-DE" sz="2400"/>
              <a:t>Hast du bei der Durchsicht einer Quelle eine Lesestrategie verwendet? Welche?</a:t>
            </a:r>
          </a:p>
          <a:p>
            <a:pPr marL="0" indent="0">
              <a:lnSpc>
                <a:spcPct val="110000"/>
              </a:lnSpc>
              <a:spcBef>
                <a:spcPts val="0"/>
              </a:spcBef>
              <a:buNone/>
            </a:pPr>
            <a:r>
              <a:rPr lang="de-DE" sz="2400" i="1"/>
              <a:t>Übersicht gewinnen (Skimming); gezielte Such nach Begriffen (Scanning: analog oder digital)</a:t>
            </a:r>
          </a:p>
          <a:p>
            <a:pPr marL="0" indent="0">
              <a:lnSpc>
                <a:spcPct val="110000"/>
              </a:lnSpc>
              <a:spcBef>
                <a:spcPts val="0"/>
              </a:spcBef>
              <a:buNone/>
            </a:pPr>
            <a:endParaRPr lang="de-DE" sz="2400"/>
          </a:p>
          <a:p>
            <a:pPr marL="0" indent="0">
              <a:lnSpc>
                <a:spcPct val="110000"/>
              </a:lnSpc>
              <a:spcBef>
                <a:spcPts val="0"/>
              </a:spcBef>
              <a:buNone/>
            </a:pPr>
            <a:r>
              <a:rPr lang="de-DE" sz="2400"/>
              <a:t>Welche relevanten Informationen hast du gefunden?</a:t>
            </a:r>
            <a:br>
              <a:rPr lang="de-DE" sz="2400"/>
            </a:br>
            <a:r>
              <a:rPr lang="de-DE" sz="2400" i="1"/>
              <a:t>Einige der Informationen sind wesentlich für die Beschreibung des Stoffes, jedoch geben keine direkten Hinweise auf mögliche Gefahren (z.B. Brom ist ein Halogen, Brom ist flüssig und kann daher verschüttet werden). Brom ist nicht radioaktiv – Achtung: auch falsche oder nur in einem bestimmten Kontext richtige Informationen können vorhanden sein</a:t>
            </a:r>
            <a:endParaRPr lang="de-DE" sz="2400"/>
          </a:p>
          <a:p>
            <a:pPr marL="0" indent="0">
              <a:lnSpc>
                <a:spcPct val="110000"/>
              </a:lnSpc>
              <a:spcBef>
                <a:spcPts val="0"/>
              </a:spcBef>
              <a:buNone/>
            </a:pPr>
            <a:endParaRPr lang="de-DE" sz="2400"/>
          </a:p>
          <a:p>
            <a:pPr marL="0" indent="0">
              <a:lnSpc>
                <a:spcPct val="110000"/>
              </a:lnSpc>
              <a:spcBef>
                <a:spcPts val="0"/>
              </a:spcBef>
              <a:buNone/>
            </a:pPr>
            <a:r>
              <a:rPr lang="de-DE" sz="2400"/>
              <a:t>Welche Gefahren bestehen im Umgang mit Brom?</a:t>
            </a:r>
          </a:p>
          <a:p>
            <a:pPr marL="0" indent="0">
              <a:lnSpc>
                <a:spcPct val="110000"/>
              </a:lnSpc>
              <a:spcBef>
                <a:spcPts val="0"/>
              </a:spcBef>
              <a:buNone/>
            </a:pPr>
            <a:r>
              <a:rPr lang="de-DE" sz="2400" i="1"/>
              <a:t>Akute Toxizität: Lebensgefahr bei Einatmen; Verursacht schwere Verätzungen der Haut und schwere Augenschäden</a:t>
            </a:r>
          </a:p>
          <a:p>
            <a:pPr marL="0" indent="0">
              <a:lnSpc>
                <a:spcPct val="110000"/>
              </a:lnSpc>
              <a:spcBef>
                <a:spcPts val="0"/>
              </a:spcBef>
              <a:buNone/>
            </a:pPr>
            <a:endParaRPr lang="de-DE" sz="2400"/>
          </a:p>
          <a:p>
            <a:pPr marL="0" indent="0">
              <a:lnSpc>
                <a:spcPct val="110000"/>
              </a:lnSpc>
              <a:spcBef>
                <a:spcPts val="0"/>
              </a:spcBef>
              <a:buNone/>
            </a:pPr>
            <a:r>
              <a:rPr lang="de-DE" sz="2400"/>
              <a:t>Wie beurteilst du mit den gesammelten Gefahren nun die Frage ein, ob du die Flasche mit Brom untersuchen kannst?</a:t>
            </a:r>
          </a:p>
          <a:p>
            <a:pPr marL="0" indent="0">
              <a:spcBef>
                <a:spcPts val="0"/>
              </a:spcBef>
              <a:buNone/>
            </a:pPr>
            <a:r>
              <a:rPr lang="de-DE" sz="2400" i="1"/>
              <a:t>- mit Handschuhen und Brille kann die Flasche geöffnet werden</a:t>
            </a:r>
          </a:p>
          <a:p>
            <a:pPr marL="0" indent="0">
              <a:spcBef>
                <a:spcPts val="0"/>
              </a:spcBef>
              <a:buNone/>
            </a:pPr>
            <a:r>
              <a:rPr lang="de-DE" sz="2400" i="1"/>
              <a:t>- Man muss darauf achten, dass Brom nicht eingeatmet wird</a:t>
            </a:r>
          </a:p>
          <a:p>
            <a:pPr marL="0" indent="0">
              <a:spcBef>
                <a:spcPts val="0"/>
              </a:spcBef>
              <a:buNone/>
            </a:pPr>
            <a:r>
              <a:rPr lang="de-DE" sz="2400" i="1"/>
              <a:t>- Die Flasche darf nicht geöffnet werden</a:t>
            </a:r>
          </a:p>
          <a:p>
            <a:pPr marL="0" indent="0">
              <a:buNone/>
            </a:pPr>
            <a:endParaRPr lang="de-DE" sz="2400"/>
          </a:p>
        </p:txBody>
      </p:sp>
      <p:sp>
        <p:nvSpPr>
          <p:cNvPr id="7" name="Textfeld 6">
            <a:extLst>
              <a:ext uri="{FF2B5EF4-FFF2-40B4-BE49-F238E27FC236}">
                <a16:creationId xmlns:a16="http://schemas.microsoft.com/office/drawing/2014/main" id="{95933028-E14C-245F-5635-1C9207BA34E6}"/>
              </a:ext>
            </a:extLst>
          </p:cNvPr>
          <p:cNvSpPr txBox="1"/>
          <p:nvPr/>
        </p:nvSpPr>
        <p:spPr>
          <a:xfrm>
            <a:off x="9549199" y="6228791"/>
            <a:ext cx="224245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DE"/>
              <a:t>Information für </a:t>
            </a:r>
            <a:r>
              <a:rPr lang="de-DE" err="1"/>
              <a:t>LuL</a:t>
            </a:r>
            <a:endParaRPr lang="de-AT"/>
          </a:p>
        </p:txBody>
      </p:sp>
    </p:spTree>
    <p:extLst>
      <p:ext uri="{BB962C8B-B14F-4D97-AF65-F5344CB8AC3E}">
        <p14:creationId xmlns:p14="http://schemas.microsoft.com/office/powerpoint/2010/main" val="297091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5B6F1-C114-5853-3C4E-172F7D1EA5DE}"/>
              </a:ext>
            </a:extLst>
          </p:cNvPr>
          <p:cNvSpPr>
            <a:spLocks noGrp="1"/>
          </p:cNvSpPr>
          <p:nvPr>
            <p:ph type="title"/>
          </p:nvPr>
        </p:nvSpPr>
        <p:spPr/>
        <p:txBody>
          <a:bodyPr/>
          <a:lstStyle/>
          <a:p>
            <a:r>
              <a:rPr lang="de-DE"/>
              <a:t>Sicherheitsdatenblatt</a:t>
            </a:r>
          </a:p>
        </p:txBody>
      </p:sp>
      <p:sp>
        <p:nvSpPr>
          <p:cNvPr id="3" name="Vertikaler Textplatzhalter 2">
            <a:extLst>
              <a:ext uri="{FF2B5EF4-FFF2-40B4-BE49-F238E27FC236}">
                <a16:creationId xmlns:a16="http://schemas.microsoft.com/office/drawing/2014/main" id="{7449EA90-94BE-B929-2BC9-332755ED6FE1}"/>
              </a:ext>
            </a:extLst>
          </p:cNvPr>
          <p:cNvSpPr>
            <a:spLocks noGrp="1"/>
          </p:cNvSpPr>
          <p:nvPr>
            <p:ph type="body" orient="vert" idx="1"/>
          </p:nvPr>
        </p:nvSpPr>
        <p:spPr>
          <a:xfrm>
            <a:off x="838200" y="1500027"/>
            <a:ext cx="10515600" cy="5191229"/>
          </a:xfrm>
        </p:spPr>
        <p:txBody>
          <a:bodyPr vert="horz">
            <a:normAutofit lnSpcReduction="10000"/>
          </a:bodyPr>
          <a:lstStyle/>
          <a:p>
            <a:pPr marL="0" indent="0">
              <a:spcBef>
                <a:spcPts val="0"/>
              </a:spcBef>
              <a:buNone/>
            </a:pPr>
            <a:r>
              <a:rPr lang="de-DE" sz="2400" b="1"/>
              <a:t>Textsorten-Merkmale eines Sicherheitsdatenblatts (5 Min.)</a:t>
            </a:r>
          </a:p>
          <a:p>
            <a:pPr marL="0" indent="0">
              <a:spcBef>
                <a:spcPts val="0"/>
              </a:spcBef>
              <a:buNone/>
            </a:pPr>
            <a:r>
              <a:rPr lang="de-DE" sz="2400"/>
              <a:t>Input Lehrperson: Einblendung Sicherheitsdatenblatt zu Brom.</a:t>
            </a:r>
          </a:p>
          <a:p>
            <a:pPr marL="0" indent="0">
              <a:spcBef>
                <a:spcPts val="0"/>
              </a:spcBef>
              <a:buNone/>
            </a:pPr>
            <a:endParaRPr lang="de-DE" sz="2400"/>
          </a:p>
          <a:p>
            <a:pPr marL="0" indent="0">
              <a:spcBef>
                <a:spcPts val="0"/>
              </a:spcBef>
              <a:buNone/>
            </a:pPr>
            <a:r>
              <a:rPr lang="de-DE" sz="2400" b="1"/>
              <a:t>Strukturelemente</a:t>
            </a:r>
            <a:r>
              <a:rPr lang="de-DE" sz="2400"/>
              <a:t> </a:t>
            </a:r>
          </a:p>
          <a:p>
            <a:pPr marL="0" indent="0">
              <a:spcBef>
                <a:spcPts val="0"/>
              </a:spcBef>
              <a:buNone/>
            </a:pPr>
            <a:r>
              <a:rPr lang="de-DE" sz="2400"/>
              <a:t>-Typographisch: Fettdruck für Titel.</a:t>
            </a:r>
          </a:p>
          <a:p>
            <a:pPr marL="0" indent="0">
              <a:spcBef>
                <a:spcPts val="0"/>
              </a:spcBef>
              <a:buNone/>
            </a:pPr>
            <a:r>
              <a:rPr lang="de-DE" sz="2400"/>
              <a:t>-Abschnittsgliederung: numerisch auf zwei Ebenen; identische Gliederung für alle Sicherheitsdatenblätter in Europa. (Einblendung eines anderen Sicherheitsdatenblattes)</a:t>
            </a:r>
          </a:p>
          <a:p>
            <a:pPr marL="0" indent="0">
              <a:spcBef>
                <a:spcPts val="0"/>
              </a:spcBef>
              <a:buNone/>
            </a:pPr>
            <a:endParaRPr lang="de-DE" sz="2400"/>
          </a:p>
          <a:p>
            <a:pPr marL="0" indent="0">
              <a:spcBef>
                <a:spcPts val="0"/>
              </a:spcBef>
              <a:buNone/>
            </a:pPr>
            <a:r>
              <a:rPr lang="de-DE" sz="2400" b="1"/>
              <a:t>Darstellungsweisen</a:t>
            </a:r>
          </a:p>
          <a:p>
            <a:pPr marL="0" indent="0">
              <a:spcBef>
                <a:spcPts val="0"/>
              </a:spcBef>
              <a:buNone/>
            </a:pPr>
            <a:r>
              <a:rPr lang="de-DE" sz="2400"/>
              <a:t>Piktogramme (2.2), Signalwort (2.2), Codes (2.2), Satzkonstruktionen ohne (finites) Verb (z.B. 5.2; 5.3), Tabellen (z.B. 8.1), Aufzählungen (9.1, 10.3).</a:t>
            </a:r>
          </a:p>
          <a:p>
            <a:pPr marL="0" indent="0">
              <a:spcBef>
                <a:spcPts val="0"/>
              </a:spcBef>
              <a:buNone/>
            </a:pPr>
            <a:r>
              <a:rPr lang="de-DE" sz="2400"/>
              <a:t>Dadurch: Unterschiedliche Ausführlichkeit der Abschnitte und Redundanzen zwischen einzelnen Abschnitten (z.B. 2.2, 4 und 8.2).</a:t>
            </a:r>
          </a:p>
          <a:p>
            <a:pPr marL="0" indent="0">
              <a:spcBef>
                <a:spcPts val="0"/>
              </a:spcBef>
              <a:buNone/>
            </a:pPr>
            <a:endParaRPr lang="de-DE" sz="2400"/>
          </a:p>
          <a:p>
            <a:pPr marL="0" indent="0">
              <a:spcBef>
                <a:spcPts val="0"/>
              </a:spcBef>
              <a:buNone/>
            </a:pPr>
            <a:r>
              <a:rPr lang="de-DE" sz="2400" b="1"/>
              <a:t>Weitere Merkmale</a:t>
            </a:r>
          </a:p>
          <a:p>
            <a:pPr marL="0" indent="0">
              <a:spcBef>
                <a:spcPts val="0"/>
              </a:spcBef>
              <a:buNone/>
            </a:pPr>
            <a:r>
              <a:rPr lang="de-DE" sz="2400"/>
              <a:t>Versionengeschichte, Copyright (16); kein Inhaltsverzeichnis.</a:t>
            </a:r>
          </a:p>
          <a:p>
            <a:pPr marL="0" indent="0">
              <a:buNone/>
            </a:pPr>
            <a:endParaRPr lang="de-DE" sz="2400"/>
          </a:p>
          <a:p>
            <a:pPr marL="0" indent="0">
              <a:buNone/>
            </a:pPr>
            <a:endParaRPr lang="de-DE" sz="2400"/>
          </a:p>
          <a:p>
            <a:pPr marL="0" indent="0">
              <a:buNone/>
            </a:pPr>
            <a:endParaRPr lang="de-DE" sz="2400"/>
          </a:p>
        </p:txBody>
      </p:sp>
      <p:sp>
        <p:nvSpPr>
          <p:cNvPr id="4" name="Textfeld 3">
            <a:extLst>
              <a:ext uri="{FF2B5EF4-FFF2-40B4-BE49-F238E27FC236}">
                <a16:creationId xmlns:a16="http://schemas.microsoft.com/office/drawing/2014/main" id="{3F9C120B-FE94-4D11-C1A3-99F533E89762}"/>
              </a:ext>
            </a:extLst>
          </p:cNvPr>
          <p:cNvSpPr txBox="1"/>
          <p:nvPr/>
        </p:nvSpPr>
        <p:spPr>
          <a:xfrm>
            <a:off x="9549199" y="6228791"/>
            <a:ext cx="224245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DE"/>
              <a:t>Information für </a:t>
            </a:r>
            <a:r>
              <a:rPr lang="de-DE" err="1"/>
              <a:t>LuL</a:t>
            </a:r>
            <a:endParaRPr lang="de-AT"/>
          </a:p>
        </p:txBody>
      </p:sp>
    </p:spTree>
    <p:extLst>
      <p:ext uri="{BB962C8B-B14F-4D97-AF65-F5344CB8AC3E}">
        <p14:creationId xmlns:p14="http://schemas.microsoft.com/office/powerpoint/2010/main" val="38692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BEF040D-B864-FDA8-1F1A-90179E7F7259}"/>
              </a:ext>
            </a:extLst>
          </p:cNvPr>
          <p:cNvSpPr txBox="1"/>
          <p:nvPr/>
        </p:nvSpPr>
        <p:spPr>
          <a:xfrm>
            <a:off x="5583824" y="1508022"/>
            <a:ext cx="5009858" cy="3953945"/>
          </a:xfrm>
          <a:prstGeom prst="rect">
            <a:avLst/>
          </a:prstGeom>
          <a:noFill/>
          <a:ln w="38100">
            <a:solidFill>
              <a:srgbClr val="7030A0"/>
            </a:solidFill>
          </a:ln>
        </p:spPr>
        <p:txBody>
          <a:bodyPr wrap="square" rtlCol="0">
            <a:noAutofit/>
          </a:bodyPr>
          <a:lstStyle/>
          <a:p>
            <a:endParaRPr lang="de-DE">
              <a:solidFill>
                <a:srgbClr val="7030A0"/>
              </a:solidFill>
            </a:endParaRPr>
          </a:p>
        </p:txBody>
      </p:sp>
      <p:sp>
        <p:nvSpPr>
          <p:cNvPr id="2" name="Titel 1">
            <a:extLst>
              <a:ext uri="{FF2B5EF4-FFF2-40B4-BE49-F238E27FC236}">
                <a16:creationId xmlns:a16="http://schemas.microsoft.com/office/drawing/2014/main" id="{6223A048-E801-2231-6168-5DDB9C4B78FA}"/>
              </a:ext>
            </a:extLst>
          </p:cNvPr>
          <p:cNvSpPr txBox="1">
            <a:spLocks/>
          </p:cNvSpPr>
          <p:nvPr/>
        </p:nvSpPr>
        <p:spPr>
          <a:xfrm>
            <a:off x="838200" y="365125"/>
            <a:ext cx="5195217"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a:t>Richtlinien für die Sicherheit</a:t>
            </a:r>
            <a:endParaRPr lang="de-DE" sz="2400"/>
          </a:p>
          <a:p>
            <a:r>
              <a:rPr lang="de-DE" sz="2400" b="1"/>
              <a:t>im Unterricht (</a:t>
            </a:r>
            <a:r>
              <a:rPr lang="de-DE" sz="2400" b="1" err="1"/>
              <a:t>RiSU</a:t>
            </a:r>
            <a:r>
              <a:rPr lang="de-DE" sz="2400" b="1"/>
              <a:t>) </a:t>
            </a:r>
            <a:endParaRPr lang="de-DE" sz="2400">
              <a:cs typeface="Calibri Light"/>
            </a:endParaRPr>
          </a:p>
        </p:txBody>
      </p:sp>
      <p:sp>
        <p:nvSpPr>
          <p:cNvPr id="3" name="Textfeld 2">
            <a:extLst>
              <a:ext uri="{FF2B5EF4-FFF2-40B4-BE49-F238E27FC236}">
                <a16:creationId xmlns:a16="http://schemas.microsoft.com/office/drawing/2014/main" id="{5D2A0A48-566A-FFB7-6E91-F2639745550C}"/>
              </a:ext>
            </a:extLst>
          </p:cNvPr>
          <p:cNvSpPr txBox="1"/>
          <p:nvPr/>
        </p:nvSpPr>
        <p:spPr>
          <a:xfrm>
            <a:off x="1038235" y="1583262"/>
            <a:ext cx="4444497" cy="646331"/>
          </a:xfrm>
          <a:prstGeom prst="rect">
            <a:avLst/>
          </a:prstGeom>
          <a:noFill/>
          <a:ln>
            <a:solidFill>
              <a:schemeClr val="tx1"/>
            </a:solidFill>
          </a:ln>
        </p:spPr>
        <p:txBody>
          <a:bodyPr wrap="square" rtlCol="0">
            <a:spAutoFit/>
          </a:bodyPr>
          <a:lstStyle/>
          <a:p>
            <a:pPr algn="ctr"/>
            <a:r>
              <a:rPr lang="de-DE"/>
              <a:t>Gefährdung durch </a:t>
            </a:r>
            <a:br>
              <a:rPr lang="de-DE"/>
            </a:br>
            <a:r>
              <a:rPr lang="de-DE" b="1"/>
              <a:t>Einatmen</a:t>
            </a:r>
            <a:r>
              <a:rPr lang="de-DE"/>
              <a:t> oder </a:t>
            </a:r>
            <a:r>
              <a:rPr lang="de-DE" b="1"/>
              <a:t>Hautkontakt?</a:t>
            </a:r>
          </a:p>
        </p:txBody>
      </p:sp>
      <p:sp>
        <p:nvSpPr>
          <p:cNvPr id="4" name="Textfeld 3">
            <a:extLst>
              <a:ext uri="{FF2B5EF4-FFF2-40B4-BE49-F238E27FC236}">
                <a16:creationId xmlns:a16="http://schemas.microsoft.com/office/drawing/2014/main" id="{66263A5A-C3A8-E157-2551-E17BB3771474}"/>
              </a:ext>
            </a:extLst>
          </p:cNvPr>
          <p:cNvSpPr txBox="1"/>
          <p:nvPr/>
        </p:nvSpPr>
        <p:spPr>
          <a:xfrm>
            <a:off x="1037640" y="3005298"/>
            <a:ext cx="4445092" cy="646331"/>
          </a:xfrm>
          <a:prstGeom prst="rect">
            <a:avLst/>
          </a:prstGeom>
          <a:noFill/>
          <a:ln>
            <a:solidFill>
              <a:schemeClr val="tx1"/>
            </a:solidFill>
          </a:ln>
        </p:spPr>
        <p:txBody>
          <a:bodyPr wrap="square" rtlCol="0">
            <a:spAutoFit/>
          </a:bodyPr>
          <a:lstStyle/>
          <a:p>
            <a:pPr algn="ctr"/>
            <a:r>
              <a:rPr lang="de-DE"/>
              <a:t>Gefährdung durch </a:t>
            </a:r>
            <a:br>
              <a:rPr lang="de-DE"/>
            </a:br>
            <a:r>
              <a:rPr lang="de-DE" b="1"/>
              <a:t>Brand-</a:t>
            </a:r>
            <a:r>
              <a:rPr lang="de-DE"/>
              <a:t> oder </a:t>
            </a:r>
            <a:r>
              <a:rPr lang="de-DE" b="1"/>
              <a:t>Explosionsgefahr? </a:t>
            </a:r>
          </a:p>
        </p:txBody>
      </p:sp>
      <p:sp>
        <p:nvSpPr>
          <p:cNvPr id="5" name="Textfeld 4">
            <a:extLst>
              <a:ext uri="{FF2B5EF4-FFF2-40B4-BE49-F238E27FC236}">
                <a16:creationId xmlns:a16="http://schemas.microsoft.com/office/drawing/2014/main" id="{F27F4C89-04B9-B462-FE7A-60204A6A9B9F}"/>
              </a:ext>
            </a:extLst>
          </p:cNvPr>
          <p:cNvSpPr txBox="1"/>
          <p:nvPr/>
        </p:nvSpPr>
        <p:spPr>
          <a:xfrm>
            <a:off x="1059408" y="4457049"/>
            <a:ext cx="4445092" cy="369332"/>
          </a:xfrm>
          <a:prstGeom prst="rect">
            <a:avLst/>
          </a:prstGeom>
          <a:noFill/>
          <a:ln>
            <a:solidFill>
              <a:schemeClr val="tx1"/>
            </a:solidFill>
          </a:ln>
        </p:spPr>
        <p:txBody>
          <a:bodyPr wrap="square" rtlCol="0">
            <a:spAutoFit/>
          </a:bodyPr>
          <a:lstStyle/>
          <a:p>
            <a:pPr algn="ctr"/>
            <a:r>
              <a:rPr lang="de-DE" b="1"/>
              <a:t>Sonstige Gefährdungen</a:t>
            </a:r>
          </a:p>
        </p:txBody>
      </p:sp>
      <p:sp>
        <p:nvSpPr>
          <p:cNvPr id="6" name="Textfeld 5">
            <a:extLst>
              <a:ext uri="{FF2B5EF4-FFF2-40B4-BE49-F238E27FC236}">
                <a16:creationId xmlns:a16="http://schemas.microsoft.com/office/drawing/2014/main" id="{B1A74437-D517-E21A-2B1E-0DBA468E6DF4}"/>
              </a:ext>
            </a:extLst>
          </p:cNvPr>
          <p:cNvSpPr txBox="1"/>
          <p:nvPr/>
        </p:nvSpPr>
        <p:spPr>
          <a:xfrm>
            <a:off x="6080500" y="6111446"/>
            <a:ext cx="4445092" cy="540000"/>
          </a:xfrm>
          <a:prstGeom prst="rect">
            <a:avLst/>
          </a:prstGeom>
          <a:noFill/>
          <a:ln w="38100">
            <a:solidFill>
              <a:srgbClr val="7030A0"/>
            </a:solidFill>
          </a:ln>
        </p:spPr>
        <p:txBody>
          <a:bodyPr wrap="square" rtlCol="0" anchor="ctr" anchorCtr="0">
            <a:noAutofit/>
          </a:bodyPr>
          <a:lstStyle/>
          <a:p>
            <a:pPr algn="ctr"/>
            <a:r>
              <a:rPr lang="de-DE" b="1">
                <a:solidFill>
                  <a:srgbClr val="C00000"/>
                </a:solidFill>
              </a:rPr>
              <a:t>Ergebnis </a:t>
            </a:r>
            <a:r>
              <a:rPr lang="de-DE">
                <a:solidFill>
                  <a:srgbClr val="C00000"/>
                </a:solidFill>
              </a:rPr>
              <a:t>der </a:t>
            </a:r>
            <a:r>
              <a:rPr lang="de-DE">
                <a:solidFill>
                  <a:srgbClr val="7030A0"/>
                </a:solidFill>
              </a:rPr>
              <a:t>Gefährdungsbeurteilung</a:t>
            </a:r>
          </a:p>
        </p:txBody>
      </p:sp>
      <p:cxnSp>
        <p:nvCxnSpPr>
          <p:cNvPr id="8" name="Gerade Verbindung mit Pfeil 7">
            <a:extLst>
              <a:ext uri="{FF2B5EF4-FFF2-40B4-BE49-F238E27FC236}">
                <a16:creationId xmlns:a16="http://schemas.microsoft.com/office/drawing/2014/main" id="{A2BB200E-C725-2C7B-EE53-9C381B269D62}"/>
              </a:ext>
            </a:extLst>
          </p:cNvPr>
          <p:cNvCxnSpPr>
            <a:cxnSpLocks/>
          </p:cNvCxnSpPr>
          <p:nvPr/>
        </p:nvCxnSpPr>
        <p:spPr>
          <a:xfrm>
            <a:off x="3145850" y="3656746"/>
            <a:ext cx="0" cy="8003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00A6AD5B-755C-703C-834A-20E595E89181}"/>
              </a:ext>
            </a:extLst>
          </p:cNvPr>
          <p:cNvCxnSpPr>
            <a:cxnSpLocks/>
          </p:cNvCxnSpPr>
          <p:nvPr/>
        </p:nvCxnSpPr>
        <p:spPr>
          <a:xfrm flipH="1">
            <a:off x="3152647" y="2227888"/>
            <a:ext cx="298" cy="775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FE732A3-E0EA-F562-CE65-0C9926B56334}"/>
              </a:ext>
            </a:extLst>
          </p:cNvPr>
          <p:cNvSpPr txBox="1"/>
          <p:nvPr/>
        </p:nvSpPr>
        <p:spPr>
          <a:xfrm>
            <a:off x="2530433" y="2467983"/>
            <a:ext cx="488593" cy="276999"/>
          </a:xfrm>
          <a:prstGeom prst="rect">
            <a:avLst/>
          </a:prstGeom>
          <a:noFill/>
        </p:spPr>
        <p:txBody>
          <a:bodyPr wrap="square" lIns="0" tIns="0" rIns="0" bIns="0" rtlCol="0">
            <a:spAutoFit/>
          </a:bodyPr>
          <a:lstStyle/>
          <a:p>
            <a:pPr algn="ctr"/>
            <a:r>
              <a:rPr lang="de-DE"/>
              <a:t>nein</a:t>
            </a:r>
          </a:p>
        </p:txBody>
      </p:sp>
      <p:sp>
        <p:nvSpPr>
          <p:cNvPr id="11" name="Textfeld 10">
            <a:extLst>
              <a:ext uri="{FF2B5EF4-FFF2-40B4-BE49-F238E27FC236}">
                <a16:creationId xmlns:a16="http://schemas.microsoft.com/office/drawing/2014/main" id="{809981A1-03FB-F4B5-A324-3E39384DEE76}"/>
              </a:ext>
            </a:extLst>
          </p:cNvPr>
          <p:cNvSpPr txBox="1"/>
          <p:nvPr/>
        </p:nvSpPr>
        <p:spPr>
          <a:xfrm>
            <a:off x="2530433" y="3922906"/>
            <a:ext cx="488593" cy="276999"/>
          </a:xfrm>
          <a:prstGeom prst="rect">
            <a:avLst/>
          </a:prstGeom>
          <a:noFill/>
        </p:spPr>
        <p:txBody>
          <a:bodyPr wrap="square" lIns="0" tIns="0" rIns="0" bIns="0" rtlCol="0">
            <a:spAutoFit/>
          </a:bodyPr>
          <a:lstStyle/>
          <a:p>
            <a:pPr algn="ctr"/>
            <a:r>
              <a:rPr lang="de-DE"/>
              <a:t>nein</a:t>
            </a:r>
          </a:p>
        </p:txBody>
      </p:sp>
      <p:sp>
        <p:nvSpPr>
          <p:cNvPr id="12" name="Textfeld 11">
            <a:extLst>
              <a:ext uri="{FF2B5EF4-FFF2-40B4-BE49-F238E27FC236}">
                <a16:creationId xmlns:a16="http://schemas.microsoft.com/office/drawing/2014/main" id="{3D68A4AD-0267-1CB8-3E4D-E21A27A24525}"/>
              </a:ext>
            </a:extLst>
          </p:cNvPr>
          <p:cNvSpPr txBox="1"/>
          <p:nvPr/>
        </p:nvSpPr>
        <p:spPr>
          <a:xfrm>
            <a:off x="2530432" y="5136238"/>
            <a:ext cx="488593" cy="276999"/>
          </a:xfrm>
          <a:prstGeom prst="rect">
            <a:avLst/>
          </a:prstGeom>
          <a:noFill/>
        </p:spPr>
        <p:txBody>
          <a:bodyPr wrap="square" lIns="0" tIns="0" rIns="0" bIns="0" rtlCol="0">
            <a:spAutoFit/>
          </a:bodyPr>
          <a:lstStyle/>
          <a:p>
            <a:pPr algn="ctr"/>
            <a:r>
              <a:rPr lang="de-DE"/>
              <a:t>nein</a:t>
            </a:r>
          </a:p>
        </p:txBody>
      </p:sp>
      <p:sp>
        <p:nvSpPr>
          <p:cNvPr id="14" name="Textfeld 13">
            <a:extLst>
              <a:ext uri="{FF2B5EF4-FFF2-40B4-BE49-F238E27FC236}">
                <a16:creationId xmlns:a16="http://schemas.microsoft.com/office/drawing/2014/main" id="{A0EA13E3-9A8C-862E-198C-E63D3255469E}"/>
              </a:ext>
            </a:extLst>
          </p:cNvPr>
          <p:cNvSpPr txBox="1"/>
          <p:nvPr/>
        </p:nvSpPr>
        <p:spPr>
          <a:xfrm>
            <a:off x="6096000" y="1629000"/>
            <a:ext cx="4367842" cy="923330"/>
          </a:xfrm>
          <a:prstGeom prst="rect">
            <a:avLst/>
          </a:prstGeom>
          <a:noFill/>
          <a:ln w="38100">
            <a:solidFill>
              <a:srgbClr val="C00000"/>
            </a:solidFill>
          </a:ln>
        </p:spPr>
        <p:txBody>
          <a:bodyPr wrap="square" rtlCol="0">
            <a:spAutoFit/>
          </a:bodyPr>
          <a:lstStyle/>
          <a:p>
            <a:r>
              <a:rPr lang="de-DE"/>
              <a:t>- Gefährdung</a:t>
            </a:r>
            <a:br>
              <a:rPr lang="de-DE"/>
            </a:br>
            <a:r>
              <a:rPr lang="de-DE"/>
              <a:t>- </a:t>
            </a:r>
            <a:r>
              <a:rPr lang="de-DE" err="1"/>
              <a:t>Maẞnahme</a:t>
            </a:r>
            <a:r>
              <a:rPr lang="de-DE"/>
              <a:t> im Ereignisfall</a:t>
            </a:r>
          </a:p>
          <a:p>
            <a:r>
              <a:rPr lang="de-DE"/>
              <a:t>- Vorsichtsmaßnahmen</a:t>
            </a:r>
          </a:p>
        </p:txBody>
      </p:sp>
      <p:cxnSp>
        <p:nvCxnSpPr>
          <p:cNvPr id="19" name="Gerade Verbindung mit Pfeil 18">
            <a:extLst>
              <a:ext uri="{FF2B5EF4-FFF2-40B4-BE49-F238E27FC236}">
                <a16:creationId xmlns:a16="http://schemas.microsoft.com/office/drawing/2014/main" id="{D59D2C88-FEAA-7E24-BCF2-87BF4878EB86}"/>
              </a:ext>
            </a:extLst>
          </p:cNvPr>
          <p:cNvCxnSpPr>
            <a:cxnSpLocks/>
          </p:cNvCxnSpPr>
          <p:nvPr/>
        </p:nvCxnSpPr>
        <p:spPr>
          <a:xfrm>
            <a:off x="5504500" y="1916949"/>
            <a:ext cx="576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89A9B5F-77D6-59D5-699E-A4EE3BE5FE70}"/>
              </a:ext>
            </a:extLst>
          </p:cNvPr>
          <p:cNvSpPr txBox="1"/>
          <p:nvPr/>
        </p:nvSpPr>
        <p:spPr>
          <a:xfrm>
            <a:off x="5544824" y="1583262"/>
            <a:ext cx="488593" cy="276999"/>
          </a:xfrm>
          <a:prstGeom prst="rect">
            <a:avLst/>
          </a:prstGeom>
          <a:noFill/>
        </p:spPr>
        <p:txBody>
          <a:bodyPr wrap="square" lIns="0" tIns="0" rIns="0" bIns="0" rtlCol="0">
            <a:spAutoFit/>
          </a:bodyPr>
          <a:lstStyle/>
          <a:p>
            <a:pPr algn="ctr"/>
            <a:r>
              <a:rPr lang="de-DE">
                <a:solidFill>
                  <a:srgbClr val="C00000"/>
                </a:solidFill>
              </a:rPr>
              <a:t>ja</a:t>
            </a:r>
          </a:p>
        </p:txBody>
      </p:sp>
      <p:sp>
        <p:nvSpPr>
          <p:cNvPr id="29" name="Textfeld 28">
            <a:extLst>
              <a:ext uri="{FF2B5EF4-FFF2-40B4-BE49-F238E27FC236}">
                <a16:creationId xmlns:a16="http://schemas.microsoft.com/office/drawing/2014/main" id="{0829317C-F713-3E31-67CB-4E12E42E05A7}"/>
              </a:ext>
            </a:extLst>
          </p:cNvPr>
          <p:cNvSpPr txBox="1"/>
          <p:nvPr/>
        </p:nvSpPr>
        <p:spPr>
          <a:xfrm>
            <a:off x="6096000" y="3014501"/>
            <a:ext cx="4367842" cy="923330"/>
          </a:xfrm>
          <a:prstGeom prst="rect">
            <a:avLst/>
          </a:prstGeom>
          <a:noFill/>
          <a:ln w="38100">
            <a:solidFill>
              <a:srgbClr val="C00000"/>
            </a:solidFill>
          </a:ln>
        </p:spPr>
        <p:txBody>
          <a:bodyPr wrap="square" rtlCol="0">
            <a:spAutoFit/>
          </a:bodyPr>
          <a:lstStyle/>
          <a:p>
            <a:r>
              <a:rPr lang="de-DE"/>
              <a:t>- Gefährdung</a:t>
            </a:r>
            <a:br>
              <a:rPr lang="de-DE"/>
            </a:br>
            <a:r>
              <a:rPr lang="de-DE"/>
              <a:t>- </a:t>
            </a:r>
            <a:r>
              <a:rPr lang="de-DE" err="1"/>
              <a:t>Maẞnahme</a:t>
            </a:r>
            <a:r>
              <a:rPr lang="de-DE"/>
              <a:t> im Ereignisfall</a:t>
            </a:r>
          </a:p>
          <a:p>
            <a:r>
              <a:rPr lang="de-DE"/>
              <a:t>- </a:t>
            </a:r>
            <a:r>
              <a:rPr lang="de-DE" err="1"/>
              <a:t>Vorsichtsmaẞnahmen</a:t>
            </a:r>
            <a:endParaRPr lang="de-DE"/>
          </a:p>
        </p:txBody>
      </p:sp>
      <p:cxnSp>
        <p:nvCxnSpPr>
          <p:cNvPr id="30" name="Gerade Verbindung mit Pfeil 29">
            <a:extLst>
              <a:ext uri="{FF2B5EF4-FFF2-40B4-BE49-F238E27FC236}">
                <a16:creationId xmlns:a16="http://schemas.microsoft.com/office/drawing/2014/main" id="{54B88F09-F57D-6F17-4341-A416C1BB6E5A}"/>
              </a:ext>
            </a:extLst>
          </p:cNvPr>
          <p:cNvCxnSpPr>
            <a:cxnSpLocks/>
          </p:cNvCxnSpPr>
          <p:nvPr/>
        </p:nvCxnSpPr>
        <p:spPr>
          <a:xfrm>
            <a:off x="5504500" y="3378652"/>
            <a:ext cx="576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CDAB73D7-F8BF-2102-1A9A-8791A5854C55}"/>
              </a:ext>
            </a:extLst>
          </p:cNvPr>
          <p:cNvSpPr txBox="1"/>
          <p:nvPr/>
        </p:nvSpPr>
        <p:spPr>
          <a:xfrm>
            <a:off x="5544824" y="3044965"/>
            <a:ext cx="488593" cy="276999"/>
          </a:xfrm>
          <a:prstGeom prst="rect">
            <a:avLst/>
          </a:prstGeom>
          <a:noFill/>
        </p:spPr>
        <p:txBody>
          <a:bodyPr wrap="square" lIns="0" tIns="0" rIns="0" bIns="0" rtlCol="0">
            <a:spAutoFit/>
          </a:bodyPr>
          <a:lstStyle/>
          <a:p>
            <a:pPr algn="ctr"/>
            <a:r>
              <a:rPr lang="de-DE">
                <a:solidFill>
                  <a:srgbClr val="C00000"/>
                </a:solidFill>
              </a:rPr>
              <a:t>ja</a:t>
            </a:r>
          </a:p>
        </p:txBody>
      </p:sp>
      <p:sp>
        <p:nvSpPr>
          <p:cNvPr id="33" name="Textfeld 32">
            <a:extLst>
              <a:ext uri="{FF2B5EF4-FFF2-40B4-BE49-F238E27FC236}">
                <a16:creationId xmlns:a16="http://schemas.microsoft.com/office/drawing/2014/main" id="{9ED1D95B-3C79-731C-D4DC-61EB1501E481}"/>
              </a:ext>
            </a:extLst>
          </p:cNvPr>
          <p:cNvSpPr txBox="1"/>
          <p:nvPr/>
        </p:nvSpPr>
        <p:spPr>
          <a:xfrm>
            <a:off x="6096000" y="4449979"/>
            <a:ext cx="4367842" cy="923330"/>
          </a:xfrm>
          <a:prstGeom prst="rect">
            <a:avLst/>
          </a:prstGeom>
          <a:noFill/>
          <a:ln w="38100">
            <a:solidFill>
              <a:srgbClr val="C00000"/>
            </a:solidFill>
          </a:ln>
        </p:spPr>
        <p:txBody>
          <a:bodyPr wrap="square" rtlCol="0">
            <a:spAutoFit/>
          </a:bodyPr>
          <a:lstStyle/>
          <a:p>
            <a:r>
              <a:rPr lang="de-DE"/>
              <a:t>- Gefährdung</a:t>
            </a:r>
            <a:br>
              <a:rPr lang="de-DE"/>
            </a:br>
            <a:r>
              <a:rPr lang="de-DE"/>
              <a:t>- </a:t>
            </a:r>
            <a:r>
              <a:rPr lang="de-DE" err="1"/>
              <a:t>Maẞnahme</a:t>
            </a:r>
            <a:r>
              <a:rPr lang="de-DE"/>
              <a:t> im Ereignisfall</a:t>
            </a:r>
          </a:p>
          <a:p>
            <a:r>
              <a:rPr lang="de-DE"/>
              <a:t>- </a:t>
            </a:r>
            <a:r>
              <a:rPr lang="de-DE" err="1"/>
              <a:t>Vorsichtsmaẞnahmen</a:t>
            </a:r>
            <a:endParaRPr lang="de-DE"/>
          </a:p>
        </p:txBody>
      </p:sp>
      <p:cxnSp>
        <p:nvCxnSpPr>
          <p:cNvPr id="34" name="Gerade Verbindung mit Pfeil 33">
            <a:extLst>
              <a:ext uri="{FF2B5EF4-FFF2-40B4-BE49-F238E27FC236}">
                <a16:creationId xmlns:a16="http://schemas.microsoft.com/office/drawing/2014/main" id="{DE9748F4-8B11-94D5-A6E2-6E65151C3389}"/>
              </a:ext>
            </a:extLst>
          </p:cNvPr>
          <p:cNvCxnSpPr>
            <a:cxnSpLocks/>
          </p:cNvCxnSpPr>
          <p:nvPr/>
        </p:nvCxnSpPr>
        <p:spPr>
          <a:xfrm>
            <a:off x="5504500" y="4737928"/>
            <a:ext cx="576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52E082E6-F4E4-FAEF-F053-AD6BDBD675FC}"/>
              </a:ext>
            </a:extLst>
          </p:cNvPr>
          <p:cNvSpPr txBox="1"/>
          <p:nvPr/>
        </p:nvSpPr>
        <p:spPr>
          <a:xfrm>
            <a:off x="5544824" y="4404241"/>
            <a:ext cx="488593" cy="276999"/>
          </a:xfrm>
          <a:prstGeom prst="rect">
            <a:avLst/>
          </a:prstGeom>
          <a:noFill/>
        </p:spPr>
        <p:txBody>
          <a:bodyPr wrap="square" lIns="0" tIns="0" rIns="0" bIns="0" rtlCol="0">
            <a:spAutoFit/>
          </a:bodyPr>
          <a:lstStyle/>
          <a:p>
            <a:pPr algn="ctr"/>
            <a:r>
              <a:rPr lang="de-DE">
                <a:solidFill>
                  <a:srgbClr val="C00000"/>
                </a:solidFill>
              </a:rPr>
              <a:t>ja</a:t>
            </a:r>
          </a:p>
        </p:txBody>
      </p:sp>
      <p:cxnSp>
        <p:nvCxnSpPr>
          <p:cNvPr id="41" name="Gewinkelte Verbindung 40">
            <a:extLst>
              <a:ext uri="{FF2B5EF4-FFF2-40B4-BE49-F238E27FC236}">
                <a16:creationId xmlns:a16="http://schemas.microsoft.com/office/drawing/2014/main" id="{072A95F7-F622-883D-46B1-CDF190F682D9}"/>
              </a:ext>
            </a:extLst>
          </p:cNvPr>
          <p:cNvCxnSpPr>
            <a:cxnSpLocks/>
            <a:stCxn id="14" idx="2"/>
            <a:endCxn id="4" idx="0"/>
          </p:cNvCxnSpPr>
          <p:nvPr/>
        </p:nvCxnSpPr>
        <p:spPr>
          <a:xfrm rot="5400000">
            <a:off x="5543570" y="268947"/>
            <a:ext cx="452968" cy="5019735"/>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winkelte Verbindung 14">
            <a:extLst>
              <a:ext uri="{FF2B5EF4-FFF2-40B4-BE49-F238E27FC236}">
                <a16:creationId xmlns:a16="http://schemas.microsoft.com/office/drawing/2014/main" id="{31414D40-1A64-7EFE-F7DF-DB521867DA81}"/>
              </a:ext>
            </a:extLst>
          </p:cNvPr>
          <p:cNvCxnSpPr>
            <a:cxnSpLocks/>
          </p:cNvCxnSpPr>
          <p:nvPr/>
        </p:nvCxnSpPr>
        <p:spPr>
          <a:xfrm rot="5400000">
            <a:off x="5509664" y="1686792"/>
            <a:ext cx="542548" cy="4997967"/>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winkelte Verbindung 17">
            <a:extLst>
              <a:ext uri="{FF2B5EF4-FFF2-40B4-BE49-F238E27FC236}">
                <a16:creationId xmlns:a16="http://schemas.microsoft.com/office/drawing/2014/main" id="{B11EB572-3C98-6197-2519-F58DDC60440B}"/>
              </a:ext>
            </a:extLst>
          </p:cNvPr>
          <p:cNvCxnSpPr>
            <a:cxnSpLocks/>
          </p:cNvCxnSpPr>
          <p:nvPr/>
        </p:nvCxnSpPr>
        <p:spPr>
          <a:xfrm rot="5400000">
            <a:off x="8125416" y="5779759"/>
            <a:ext cx="635584" cy="3"/>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winkelte Verbindung 23">
            <a:extLst>
              <a:ext uri="{FF2B5EF4-FFF2-40B4-BE49-F238E27FC236}">
                <a16:creationId xmlns:a16="http://schemas.microsoft.com/office/drawing/2014/main" id="{495E88EF-03FC-1A05-3331-BB37F31B788D}"/>
              </a:ext>
            </a:extLst>
          </p:cNvPr>
          <p:cNvCxnSpPr>
            <a:cxnSpLocks/>
            <a:stCxn id="5" idx="2"/>
            <a:endCxn id="6" idx="0"/>
          </p:cNvCxnSpPr>
          <p:nvPr/>
        </p:nvCxnSpPr>
        <p:spPr>
          <a:xfrm rot="16200000" flipH="1">
            <a:off x="5149968" y="2958367"/>
            <a:ext cx="1285065" cy="5021092"/>
          </a:xfrm>
          <a:prstGeom prst="bentConnector3">
            <a:avLst>
              <a:gd name="adj1" fmla="val 7779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204A0054-F772-F3EB-B1C1-14CDA8951A3D}"/>
              </a:ext>
            </a:extLst>
          </p:cNvPr>
          <p:cNvCxnSpPr>
            <a:cxnSpLocks/>
          </p:cNvCxnSpPr>
          <p:nvPr/>
        </p:nvCxnSpPr>
        <p:spPr>
          <a:xfrm flipH="1">
            <a:off x="3152646" y="2227888"/>
            <a:ext cx="298" cy="775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52F637D-837A-5523-3334-BE3F77413721}"/>
              </a:ext>
            </a:extLst>
          </p:cNvPr>
          <p:cNvSpPr txBox="1"/>
          <p:nvPr/>
        </p:nvSpPr>
        <p:spPr>
          <a:xfrm>
            <a:off x="2530432" y="2467983"/>
            <a:ext cx="488593" cy="276999"/>
          </a:xfrm>
          <a:prstGeom prst="rect">
            <a:avLst/>
          </a:prstGeom>
          <a:noFill/>
        </p:spPr>
        <p:txBody>
          <a:bodyPr wrap="square" lIns="0" tIns="0" rIns="0" bIns="0" rtlCol="0">
            <a:spAutoFit/>
          </a:bodyPr>
          <a:lstStyle/>
          <a:p>
            <a:pPr algn="ctr"/>
            <a:r>
              <a:rPr lang="de-DE"/>
              <a:t>nein</a:t>
            </a:r>
          </a:p>
        </p:txBody>
      </p:sp>
      <p:cxnSp>
        <p:nvCxnSpPr>
          <p:cNvPr id="17" name="Gerade Verbindung mit Pfeil 16">
            <a:extLst>
              <a:ext uri="{FF2B5EF4-FFF2-40B4-BE49-F238E27FC236}">
                <a16:creationId xmlns:a16="http://schemas.microsoft.com/office/drawing/2014/main" id="{68A96991-A289-99C9-7275-D8A37C21B76B}"/>
              </a:ext>
            </a:extLst>
          </p:cNvPr>
          <p:cNvCxnSpPr>
            <a:cxnSpLocks/>
          </p:cNvCxnSpPr>
          <p:nvPr/>
        </p:nvCxnSpPr>
        <p:spPr>
          <a:xfrm>
            <a:off x="5504499" y="1916949"/>
            <a:ext cx="576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winkelte Verbindung 40">
            <a:extLst>
              <a:ext uri="{FF2B5EF4-FFF2-40B4-BE49-F238E27FC236}">
                <a16:creationId xmlns:a16="http://schemas.microsoft.com/office/drawing/2014/main" id="{2749B693-BB8A-AE52-D0B6-CABB61EB4911}"/>
              </a:ext>
            </a:extLst>
          </p:cNvPr>
          <p:cNvCxnSpPr>
            <a:cxnSpLocks/>
          </p:cNvCxnSpPr>
          <p:nvPr/>
        </p:nvCxnSpPr>
        <p:spPr>
          <a:xfrm rot="5400000">
            <a:off x="5531905" y="257283"/>
            <a:ext cx="476298" cy="5019735"/>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D5B742B-8622-C072-8B43-145AC7C0FCEB}"/>
              </a:ext>
            </a:extLst>
          </p:cNvPr>
          <p:cNvCxnSpPr>
            <a:cxnSpLocks/>
          </p:cNvCxnSpPr>
          <p:nvPr/>
        </p:nvCxnSpPr>
        <p:spPr>
          <a:xfrm flipH="1">
            <a:off x="3152646" y="2227889"/>
            <a:ext cx="298" cy="775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562D36DD-23EB-41E3-1F7E-744D07897E2D}"/>
              </a:ext>
            </a:extLst>
          </p:cNvPr>
          <p:cNvSpPr txBox="1"/>
          <p:nvPr/>
        </p:nvSpPr>
        <p:spPr>
          <a:xfrm>
            <a:off x="2530432" y="2467984"/>
            <a:ext cx="488593" cy="276999"/>
          </a:xfrm>
          <a:prstGeom prst="rect">
            <a:avLst/>
          </a:prstGeom>
          <a:noFill/>
        </p:spPr>
        <p:txBody>
          <a:bodyPr wrap="square" lIns="0" tIns="0" rIns="0" bIns="0" rtlCol="0">
            <a:spAutoFit/>
          </a:bodyPr>
          <a:lstStyle/>
          <a:p>
            <a:pPr algn="ctr"/>
            <a:r>
              <a:rPr lang="de-DE"/>
              <a:t>nein</a:t>
            </a:r>
          </a:p>
        </p:txBody>
      </p:sp>
      <p:cxnSp>
        <p:nvCxnSpPr>
          <p:cNvPr id="27" name="Gerade Verbindung mit Pfeil 26">
            <a:extLst>
              <a:ext uri="{FF2B5EF4-FFF2-40B4-BE49-F238E27FC236}">
                <a16:creationId xmlns:a16="http://schemas.microsoft.com/office/drawing/2014/main" id="{D7304D06-4CC8-F72B-D105-7694E3F66175}"/>
              </a:ext>
            </a:extLst>
          </p:cNvPr>
          <p:cNvCxnSpPr>
            <a:cxnSpLocks/>
          </p:cNvCxnSpPr>
          <p:nvPr/>
        </p:nvCxnSpPr>
        <p:spPr>
          <a:xfrm>
            <a:off x="5504499" y="1916950"/>
            <a:ext cx="576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3FC3D670-5573-EA3C-B556-3EC2BF159B31}"/>
              </a:ext>
            </a:extLst>
          </p:cNvPr>
          <p:cNvSpPr txBox="1"/>
          <p:nvPr/>
        </p:nvSpPr>
        <p:spPr>
          <a:xfrm>
            <a:off x="492705" y="6143017"/>
            <a:ext cx="1774330" cy="369332"/>
          </a:xfrm>
          <a:prstGeom prst="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DE"/>
              <a:t>Präsentation </a:t>
            </a:r>
            <a:r>
              <a:rPr lang="de-DE" err="1"/>
              <a:t>SuS</a:t>
            </a:r>
            <a:endParaRPr lang="de-AT"/>
          </a:p>
        </p:txBody>
      </p:sp>
      <p:pic>
        <p:nvPicPr>
          <p:cNvPr id="7" name="Grafik 9">
            <a:extLst>
              <a:ext uri="{FF2B5EF4-FFF2-40B4-BE49-F238E27FC236}">
                <a16:creationId xmlns:a16="http://schemas.microsoft.com/office/drawing/2014/main" id="{6DE16DF2-29B6-B3CF-99BE-43E2CB6B34E7}"/>
              </a:ext>
            </a:extLst>
          </p:cNvPr>
          <p:cNvPicPr>
            <a:picLocks noChangeAspect="1"/>
          </p:cNvPicPr>
          <p:nvPr/>
        </p:nvPicPr>
        <p:blipFill>
          <a:blip r:embed="rId2"/>
          <a:stretch>
            <a:fillRect/>
          </a:stretch>
        </p:blipFill>
        <p:spPr>
          <a:xfrm>
            <a:off x="10372823" y="215745"/>
            <a:ext cx="1261773" cy="1103226"/>
          </a:xfrm>
          <a:prstGeom prst="rect">
            <a:avLst/>
          </a:prstGeom>
        </p:spPr>
      </p:pic>
      <p:sp>
        <p:nvSpPr>
          <p:cNvPr id="23" name="Sprechblase: rechteckig mit abgerundeten Ecken 22">
            <a:extLst>
              <a:ext uri="{FF2B5EF4-FFF2-40B4-BE49-F238E27FC236}">
                <a16:creationId xmlns:a16="http://schemas.microsoft.com/office/drawing/2014/main" id="{AEF7F23D-19FD-1180-53C7-F731270FAA1A}"/>
              </a:ext>
            </a:extLst>
          </p:cNvPr>
          <p:cNvSpPr/>
          <p:nvPr/>
        </p:nvSpPr>
        <p:spPr>
          <a:xfrm>
            <a:off x="5014475" y="215745"/>
            <a:ext cx="5153556" cy="1103226"/>
          </a:xfrm>
          <a:prstGeom prst="wedgeRoundRectCallout">
            <a:avLst>
              <a:gd name="adj1" fmla="val 56311"/>
              <a:gd name="adj2" fmla="val -11833"/>
              <a:gd name="adj3" fmla="val 16667"/>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de-DE"/>
              <a:t>Die Richtlinien für die Sicherheit im Unterricht (</a:t>
            </a:r>
            <a:r>
              <a:rPr lang="de-DE" err="1"/>
              <a:t>RiSU</a:t>
            </a:r>
            <a:r>
              <a:rPr lang="de-DE"/>
              <a:t>) helfen bei der Gefährdungsbeurteilung von Stoffen. </a:t>
            </a:r>
            <a:r>
              <a:rPr lang="de-DE" b="1"/>
              <a:t>Welche Informationen aus dem Sicherheitsdatenblatt sind relevant?</a:t>
            </a:r>
            <a:endParaRPr lang="de-AT" b="1"/>
          </a:p>
        </p:txBody>
      </p:sp>
    </p:spTree>
    <p:extLst>
      <p:ext uri="{BB962C8B-B14F-4D97-AF65-F5344CB8AC3E}">
        <p14:creationId xmlns:p14="http://schemas.microsoft.com/office/powerpoint/2010/main" val="10026674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72df712-2aa3-4210-9adc-1892eb12471a">
      <Terms xmlns="http://schemas.microsoft.com/office/infopath/2007/PartnerControls"/>
    </lcf76f155ced4ddcb4097134ff3c332f>
    <Zielgruppen xmlns="c72df712-2aa3-4210-9adc-1892eb12471a" xsi:nil="true"/>
    <_ModernAudienceTargetUserField xmlns="c72df712-2aa3-4210-9adc-1892eb12471a">
      <UserInfo>
        <DisplayName/>
        <AccountId xsi:nil="true"/>
        <AccountType/>
      </UserInfo>
    </_ModernAudienceTargetUserField>
    <TaxCatchAll xmlns="3b7bdf44-c9f6-4e8a-b11e-38f1350b0e6e" xsi:nil="true"/>
    <_dlc_DocId xmlns="3b7bdf44-c9f6-4e8a-b11e-38f1350b0e6e">ZYSZ63PCDK7H-702998913-9029</_dlc_DocId>
    <_dlc_DocIdUrl xmlns="3b7bdf44-c9f6-4e8a-b11e-38f1350b0e6e">
      <Url>https://eduneteurope.sharepoint.com/sites/sensiMINT-OneDrive/_layouts/15/DocIdRedir.aspx?ID=ZYSZ63PCDK7H-702998913-9029</Url>
      <Description>ZYSZ63PCDK7H-702998913-9029</Description>
    </_dlc_DocIdUrl>
  </documentManagement>
</p:properties>
</file>

<file path=customXml/itemProps1.xml><?xml version="1.0" encoding="utf-8"?>
<ds:datastoreItem xmlns:ds="http://schemas.openxmlformats.org/officeDocument/2006/customXml" ds:itemID="{34FF5BF6-4E4A-4D15-8340-DCEACFF63966}">
  <ds:schemaRefs>
    <ds:schemaRef ds:uri="http://schemas.microsoft.com/sharepoint/v3/contenttype/forms"/>
  </ds:schemaRefs>
</ds:datastoreItem>
</file>

<file path=customXml/itemProps2.xml><?xml version="1.0" encoding="utf-8"?>
<ds:datastoreItem xmlns:ds="http://schemas.openxmlformats.org/officeDocument/2006/customXml" ds:itemID="{5DD97F1A-AFE4-4EA8-9D2A-92FFEC76013E}">
  <ds:schemaRefs>
    <ds:schemaRef ds:uri="http://schemas.microsoft.com/sharepoint/events"/>
  </ds:schemaRefs>
</ds:datastoreItem>
</file>

<file path=customXml/itemProps3.xml><?xml version="1.0" encoding="utf-8"?>
<ds:datastoreItem xmlns:ds="http://schemas.openxmlformats.org/officeDocument/2006/customXml" ds:itemID="{B59C38D2-2E11-4B8F-8627-602B3927E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df44-c9f6-4e8a-b11e-38f1350b0e6e"/>
    <ds:schemaRef ds:uri="c72df712-2aa3-4210-9adc-1892eb12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D3F0DC9-CE74-43C3-A3BC-0A4AEB2B9EB2}">
  <ds:schemaRefs>
    <ds:schemaRef ds:uri="http://schemas.microsoft.com/office/2006/documentManagement/types"/>
    <ds:schemaRef ds:uri="3b7bdf44-c9f6-4e8a-b11e-38f1350b0e6e"/>
    <ds:schemaRef ds:uri="http://purl.org/dc/dcmitype/"/>
    <ds:schemaRef ds:uri="c72df712-2aa3-4210-9adc-1892eb12471a"/>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1225</Words>
  <Application>Microsoft Office PowerPoint</Application>
  <PresentationFormat>Breitbild</PresentationFormat>
  <Paragraphs>139</Paragraphs>
  <Slides>8</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8</vt:i4>
      </vt:variant>
    </vt:vector>
  </HeadingPairs>
  <TitlesOfParts>
    <vt:vector size="15" baseType="lpstr">
      <vt:lpstr>Arial</vt:lpstr>
      <vt:lpstr>Calibri</vt:lpstr>
      <vt:lpstr>Calibri Light</vt:lpstr>
      <vt:lpstr>Heebo Light</vt:lpstr>
      <vt:lpstr>Segoe UI</vt:lpstr>
      <vt:lpstr>Office</vt:lpstr>
      <vt:lpstr>1_Office</vt:lpstr>
      <vt:lpstr>PowerPoint-Präsentation</vt:lpstr>
      <vt:lpstr>PowerPoint-Präsentation</vt:lpstr>
      <vt:lpstr>PowerPoint-Präsentation</vt:lpstr>
      <vt:lpstr>Einstieg</vt:lpstr>
      <vt:lpstr>Einstieg</vt:lpstr>
      <vt:lpstr>Einstieg</vt:lpstr>
      <vt:lpstr>Sicherheitsdatenblatt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Sicherheit und Arbeitstechnik</dc:title>
  <dc:creator>Philipp Baschinger</dc:creator>
  <cp:lastModifiedBy>Maria Steger</cp:lastModifiedBy>
  <cp:revision>6</cp:revision>
  <dcterms:created xsi:type="dcterms:W3CDTF">2022-02-09T13:48:16Z</dcterms:created>
  <dcterms:modified xsi:type="dcterms:W3CDTF">2023-11-27T20:25:40Z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0x010100ADD64186320F034D96DF7923188D52B4</vt:lpwstr>
  </property>
  <property fmtid="{D5CDD505-2E9C-101B-9397-08002B2CF9AE}" pid="3" name="MediaServiceImageTags">
    <vt:lpwstr/>
  </property>
  <property fmtid="{D5CDD505-2E9C-101B-9397-08002B2CF9AE}" pid="4" name="_dlc_DocIdItemGuid">
    <vt:lpwstr>37db9690-4233-4f1e-8634-2a2c696041bc</vt:lpwstr>
  </property>
</Properties>
</file>