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484" r:id="rId6"/>
    <p:sldId id="459" r:id="rId7"/>
    <p:sldId id="256" r:id="rId8"/>
    <p:sldId id="460" r:id="rId9"/>
    <p:sldId id="468" r:id="rId10"/>
    <p:sldId id="268" r:id="rId11"/>
    <p:sldId id="269" r:id="rId12"/>
    <p:sldId id="442" r:id="rId13"/>
    <p:sldId id="469" r:id="rId14"/>
    <p:sldId id="436" r:id="rId15"/>
    <p:sldId id="437" r:id="rId16"/>
    <p:sldId id="275" r:id="rId17"/>
    <p:sldId id="481" r:id="rId18"/>
    <p:sldId id="276" r:id="rId19"/>
    <p:sldId id="449" r:id="rId20"/>
    <p:sldId id="444" r:id="rId21"/>
    <p:sldId id="482" r:id="rId22"/>
    <p:sldId id="478" r:id="rId23"/>
    <p:sldId id="479" r:id="rId24"/>
    <p:sldId id="474" r:id="rId25"/>
    <p:sldId id="475" r:id="rId26"/>
    <p:sldId id="467" r:id="rId27"/>
    <p:sldId id="476" r:id="rId28"/>
    <p:sldId id="480" r:id="rId29"/>
    <p:sldId id="471" r:id="rId30"/>
    <p:sldId id="472" r:id="rId31"/>
    <p:sldId id="473"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ADF8FC-460C-6C48-8333-DE7A8EE43C89}">
          <p14:sldIdLst>
            <p14:sldId id="484"/>
            <p14:sldId id="459"/>
            <p14:sldId id="256"/>
            <p14:sldId id="460"/>
          </p14:sldIdLst>
        </p14:section>
        <p14:section name="Teil 3: Sicherung" id="{E5FEDFCA-3C24-4F93-BA49-002C57AD0B06}">
          <p14:sldIdLst>
            <p14:sldId id="468"/>
            <p14:sldId id="268"/>
            <p14:sldId id="269"/>
            <p14:sldId id="442"/>
            <p14:sldId id="469"/>
            <p14:sldId id="436"/>
          </p14:sldIdLst>
        </p14:section>
        <p14:section name="Lernzielkontrolle" id="{0216F287-2808-46DE-9DDF-5C5232A1314A}">
          <p14:sldIdLst>
            <p14:sldId id="437"/>
            <p14:sldId id="275"/>
            <p14:sldId id="481"/>
            <p14:sldId id="276"/>
          </p14:sldIdLst>
        </p14:section>
        <p14:section name="Kopiervorlagen" id="{C16AC842-911F-4B5E-B5EA-A6317B91F715}">
          <p14:sldIdLst>
            <p14:sldId id="449"/>
            <p14:sldId id="444"/>
            <p14:sldId id="482"/>
            <p14:sldId id="478"/>
            <p14:sldId id="479"/>
            <p14:sldId id="474"/>
            <p14:sldId id="475"/>
            <p14:sldId id="467"/>
            <p14:sldId id="476"/>
          </p14:sldIdLst>
        </p14:section>
        <p14:section name="Methoden-Infos" id="{D2C1352A-A282-4513-BC69-F9383A98036C}">
          <p14:sldIdLst>
            <p14:sldId id="480"/>
            <p14:sldId id="471"/>
            <p14:sldId id="472"/>
            <p14:sldId id="4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CC21A-0A6A-744A-8E3D-00A3355492EF}" name="Daniel Müller" initials="DM" userId="S::daniel.mueller@sensiMINT.eu::ea3b229d-54d5-4806-9cf1-6c030b663f7b" providerId="AD"/>
  <p188:author id="{27CC3B6B-9C12-A360-A8A8-6065FF96F908}" name="Maria Steger" initials="MS" userId="Maria Steg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819"/>
    <a:srgbClr val="349937"/>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7D992-F406-4AEB-B66D-37EB6ADE623D}" v="1" dt="2023-11-27T15:35:00.32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46"/>
    <p:restoredTop sz="84372"/>
  </p:normalViewPr>
  <p:slideViewPr>
    <p:cSldViewPr snapToGrid="0">
      <p:cViewPr varScale="1">
        <p:scale>
          <a:sx n="101" d="100"/>
          <a:sy n="101" d="100"/>
        </p:scale>
        <p:origin x="138" y="3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33A7D992-F406-4AEB-B66D-37EB6ADE623D}"/>
    <pc:docChg chg="undo custSel addSld modSld sldOrd">
      <pc:chgData name="Maria Steger" userId="51a6a4c3-b2e6-443d-a3d5-b3509b4cf6d9" providerId="ADAL" clId="{33A7D992-F406-4AEB-B66D-37EB6ADE623D}" dt="2023-11-27T20:25:28.041" v="7" actId="20577"/>
      <pc:docMkLst>
        <pc:docMk/>
      </pc:docMkLst>
      <pc:sldChg chg="addSp delSp mod">
        <pc:chgData name="Maria Steger" userId="51a6a4c3-b2e6-443d-a3d5-b3509b4cf6d9" providerId="ADAL" clId="{33A7D992-F406-4AEB-B66D-37EB6ADE623D}" dt="2023-11-27T15:34:39.236" v="1" actId="22"/>
        <pc:sldMkLst>
          <pc:docMk/>
          <pc:sldMk cId="2110854716" sldId="459"/>
        </pc:sldMkLst>
        <pc:spChg chg="add del">
          <ac:chgData name="Maria Steger" userId="51a6a4c3-b2e6-443d-a3d5-b3509b4cf6d9" providerId="ADAL" clId="{33A7D992-F406-4AEB-B66D-37EB6ADE623D}" dt="2023-11-27T15:34:39.236" v="1" actId="22"/>
          <ac:spMkLst>
            <pc:docMk/>
            <pc:sldMk cId="2110854716" sldId="459"/>
            <ac:spMk id="4" creationId="{A3B0A2FD-B536-B29A-3A64-AE35365D2136}"/>
          </ac:spMkLst>
        </pc:spChg>
      </pc:sldChg>
      <pc:sldChg chg="modSp add mod ord">
        <pc:chgData name="Maria Steger" userId="51a6a4c3-b2e6-443d-a3d5-b3509b4cf6d9" providerId="ADAL" clId="{33A7D992-F406-4AEB-B66D-37EB6ADE623D}" dt="2023-11-27T20:25:28.041" v="7" actId="20577"/>
        <pc:sldMkLst>
          <pc:docMk/>
          <pc:sldMk cId="3003778954" sldId="484"/>
        </pc:sldMkLst>
        <pc:spChg chg="mod">
          <ac:chgData name="Maria Steger" userId="51a6a4c3-b2e6-443d-a3d5-b3509b4cf6d9" providerId="ADAL" clId="{33A7D992-F406-4AEB-B66D-37EB6ADE623D}" dt="2023-11-27T15:35:20.424" v="6" actId="255"/>
          <ac:spMkLst>
            <pc:docMk/>
            <pc:sldMk cId="3003778954" sldId="484"/>
            <ac:spMk id="11" creationId="{FF7896D5-1631-10C4-6D5E-1F341F279BC6}"/>
          </ac:spMkLst>
        </pc:spChg>
        <pc:spChg chg="mod">
          <ac:chgData name="Maria Steger" userId="51a6a4c3-b2e6-443d-a3d5-b3509b4cf6d9" providerId="ADAL" clId="{33A7D992-F406-4AEB-B66D-37EB6ADE623D}" dt="2023-11-27T20:25:28.041" v="7" actId="20577"/>
          <ac:spMkLst>
            <pc:docMk/>
            <pc:sldMk cId="3003778954" sldId="484"/>
            <ac:spMk id="21" creationId="{74937DCF-D8E4-8994-C6A1-0B726AA034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63623-B46C-4F56-9A55-77B592DB55AC}" type="datetimeFigureOut">
              <a:rPr lang="de-AT" smtClean="0"/>
              <a:t>27.11.2023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56725-F603-48D0-B6F2-4100AC3D75BD}" type="slidenum">
              <a:rPr lang="de-AT" smtClean="0"/>
              <a:t>‹Nr.›</a:t>
            </a:fld>
            <a:endParaRPr lang="de-AT"/>
          </a:p>
        </p:txBody>
      </p:sp>
    </p:spTree>
    <p:extLst>
      <p:ext uri="{BB962C8B-B14F-4D97-AF65-F5344CB8AC3E}">
        <p14:creationId xmlns:p14="http://schemas.microsoft.com/office/powerpoint/2010/main" val="115643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Präsentation</a:t>
            </a:r>
          </a:p>
        </p:txBody>
      </p:sp>
      <p:sp>
        <p:nvSpPr>
          <p:cNvPr id="4" name="Foliennummernplatzhalter 3"/>
          <p:cNvSpPr>
            <a:spLocks noGrp="1"/>
          </p:cNvSpPr>
          <p:nvPr>
            <p:ph type="sldNum" sz="quarter" idx="5"/>
          </p:nvPr>
        </p:nvSpPr>
        <p:spPr/>
        <p:txBody>
          <a:bodyPr/>
          <a:lstStyle/>
          <a:p>
            <a:fld id="{0F656725-F603-48D0-B6F2-4100AC3D75BD}" type="slidenum">
              <a:rPr lang="de-AT" smtClean="0"/>
              <a:t>2</a:t>
            </a:fld>
            <a:endParaRPr lang="de-AT"/>
          </a:p>
        </p:txBody>
      </p:sp>
    </p:spTree>
    <p:extLst>
      <p:ext uri="{BB962C8B-B14F-4D97-AF65-F5344CB8AC3E}">
        <p14:creationId xmlns:p14="http://schemas.microsoft.com/office/powerpoint/2010/main" val="349466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Präsentation</a:t>
            </a:r>
          </a:p>
        </p:txBody>
      </p:sp>
      <p:sp>
        <p:nvSpPr>
          <p:cNvPr id="4" name="Foliennummernplatzhalter 3"/>
          <p:cNvSpPr>
            <a:spLocks noGrp="1"/>
          </p:cNvSpPr>
          <p:nvPr>
            <p:ph type="sldNum" sz="quarter" idx="5"/>
          </p:nvPr>
        </p:nvSpPr>
        <p:spPr/>
        <p:txBody>
          <a:bodyPr/>
          <a:lstStyle/>
          <a:p>
            <a:fld id="{0F656725-F603-48D0-B6F2-4100AC3D75BD}" type="slidenum">
              <a:rPr lang="de-AT" smtClean="0"/>
              <a:t>3</a:t>
            </a:fld>
            <a:endParaRPr lang="de-AT"/>
          </a:p>
        </p:txBody>
      </p:sp>
    </p:spTree>
    <p:extLst>
      <p:ext uri="{BB962C8B-B14F-4D97-AF65-F5344CB8AC3E}">
        <p14:creationId xmlns:p14="http://schemas.microsoft.com/office/powerpoint/2010/main" val="349466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Statt der kollaborativen Formulierung eines Lexikoneintrages, wäre auch das Anlegen / die Erweiterung eines persönlicen Wörterbuches denkbar (https://methodenpoolapp.de//pdfs/PersoenlichesWoerterbuchKor.pdf)</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5</a:t>
            </a:fld>
            <a:endParaRPr lang="de-AT"/>
          </a:p>
        </p:txBody>
      </p:sp>
    </p:spTree>
    <p:extLst>
      <p:ext uri="{BB962C8B-B14F-4D97-AF65-F5344CB8AC3E}">
        <p14:creationId xmlns:p14="http://schemas.microsoft.com/office/powerpoint/2010/main" val="18251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Leider fehlt auch in den Einträgen vieler Internet-Lexika, wie z.B. Wikipedia hier noch eine saubere Unterscheidung zwischen Stoff- und Teilchenebene. Der Alltagsbegriff „Säure“ im Sinne von „saurer Lösung“ wird häufig gleichzeitig im Sinne von Protonendonator verwendet. Dadurch wird das Verständnis chemischer Vorgänge massiv behindert.</a:t>
            </a:r>
          </a:p>
        </p:txBody>
      </p:sp>
      <p:sp>
        <p:nvSpPr>
          <p:cNvPr id="4" name="Foliennummernplatzhalter 3"/>
          <p:cNvSpPr>
            <a:spLocks noGrp="1"/>
          </p:cNvSpPr>
          <p:nvPr>
            <p:ph type="sldNum" sz="quarter" idx="5"/>
          </p:nvPr>
        </p:nvSpPr>
        <p:spPr/>
        <p:txBody>
          <a:bodyPr/>
          <a:lstStyle/>
          <a:p>
            <a:fld id="{0F656725-F603-48D0-B6F2-4100AC3D75BD}" type="slidenum">
              <a:rPr lang="de-AT" smtClean="0"/>
              <a:t>10</a:t>
            </a:fld>
            <a:endParaRPr lang="de-AT"/>
          </a:p>
        </p:txBody>
      </p:sp>
    </p:spTree>
    <p:extLst>
      <p:ext uri="{BB962C8B-B14F-4D97-AF65-F5344CB8AC3E}">
        <p14:creationId xmlns:p14="http://schemas.microsoft.com/office/powerpoint/2010/main" val="97652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Mit dem Methodenwerkzeug „Faltblatt“ lässt sich an dieser Stelle des Unterrichts die Problematik aufzeigen, dass z.B. der Begriff „lösen“ im Chemieunterricht nicht immer eindeutig gebraucht wird. Er wird sowohl im Sinne des physikalischen Lösens, als homogenes Verteilen einer Teilchensorte zwischen einer anderen, als auch im chemischen Sinne als „auflösen“ im Sinne von miteinander reagieren von Teilchen unter Bildung neuer Teilchenarten und damit auch neuer Stoffe verstanden.</a:t>
            </a:r>
          </a:p>
          <a:p>
            <a:r>
              <a:rPr lang="de-DE"/>
              <a:t>Ähnlich verhält es sich mit dem Begriff „Säure“. Säuren wird im Alltag normalerweise die Eigenschaft sauer zu schmecken und ätzend zu wirken zugeschrieben. Über diese Eigenschaften „verfügen“ aber nur saure Lösungen. Den Lernenden muss deshalb die Doppeldeutigkeit des Begriffs Säure – im Alltagsgebrauch im  Sinne von saurer Lösung = Säure-Lösung und im Chemieunterricht als Begriff der Teilchenebene als Teilchen das Protonen abgibt deutlich gemacht werden. Durch die Verwendung des Begriffs Säure im Chemieunterricht im Brönstedtschen Sinn ergibt sich das Dilemma, das auch Wasser-Moleküle als Säure (=Protonendonator) fungieren können, aber dies nicht mit den Eigenschaften der sauren Lösung korreliert. Deshalb muss eine klare kategoriale Unterscheidung von Stoff- und Teilchenebene bei der Besprechung von Säure-Base-Reaktionen angestrebt werden.</a:t>
            </a:r>
          </a:p>
          <a:p>
            <a:r>
              <a:rPr lang="de-DE"/>
              <a:t>Auf Stoffebene existieren hauptsächlich saure und basischen Lösungen, mit den zugehörigen Eigenschaften, deren charakteristische Teilchen sind Oxonium- bzw. Hydroxid-Ionen. Säuren sind zuallererst Teilchen, die Protonen abgeben können. Nur wenn viele dieser Teilchen in einem Reinstoff als sichtbares Teilchenaggregat auftreten z.B. bei kristalliner Zitronensäure kann man auch von einer Säure als Stoff sprechen. Diese zeigt nicht die Eigenschaften saurer Lösungen.</a:t>
            </a:r>
          </a:p>
        </p:txBody>
      </p:sp>
      <p:sp>
        <p:nvSpPr>
          <p:cNvPr id="4" name="Foliennummernplatzhalter 3"/>
          <p:cNvSpPr>
            <a:spLocks noGrp="1"/>
          </p:cNvSpPr>
          <p:nvPr>
            <p:ph type="sldNum" sz="quarter" idx="5"/>
          </p:nvPr>
        </p:nvSpPr>
        <p:spPr/>
        <p:txBody>
          <a:bodyPr/>
          <a:lstStyle/>
          <a:p>
            <a:fld id="{0F656725-F603-48D0-B6F2-4100AC3D75BD}" type="slidenum">
              <a:rPr lang="de-AT" smtClean="0"/>
              <a:t>13</a:t>
            </a:fld>
            <a:endParaRPr lang="de-AT"/>
          </a:p>
        </p:txBody>
      </p:sp>
    </p:spTree>
    <p:extLst>
      <p:ext uri="{BB962C8B-B14F-4D97-AF65-F5344CB8AC3E}">
        <p14:creationId xmlns:p14="http://schemas.microsoft.com/office/powerpoint/2010/main" val="90482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Mit dem Methodenwerkzeug „Faltblatt“ lässt sich an dieser Stelle des Unterrichts die Problematik aufzeigen, dass z.B. der Begriff „lösen“ im Chemieunterricht nicht immer eindeutig gebraucht wird. Er wird sowohl im Sinne des physikalischen Lösens, als homogenes Verteilen einer Teilchensorte zwischen einer anderen, als auch im chemischen Sinne als „auflösen“ im Sinne von miteinander reagieren von Teilchen unter Bildung neuer Teilchenarten und damit auch neuer Stoffe verstanden.</a:t>
            </a:r>
          </a:p>
          <a:p>
            <a:r>
              <a:rPr lang="de-DE"/>
              <a:t>Ähnlich verhält es sich mit dem Begriff „Säure“. Säuren wird im Alltag normalerweise die Eigenschaft sauer zu schmecken und ätzend zu wirken zugeschrieben. Über diese Eigenschaften „verfügen“ aber nur saure Lösungen. Den Lernenden muss deshalb die Doppeldeutigkeit des Begriffs Säure – im Alltagsgebrauch im  Sinne von saurer Lösung = Säure-Lösung und im Chemieunterricht als Begriff der Teilchenebene als Teilchen das Protonen abgibt deutlich gemacht werden. Durch die Verwendung des Begriffs Säure im Chemieunterricht im Brönstedtschen Sinn ergibt sich das Dilemma, das auch Wasser-Moleküle als Säure (=Protonendonator) fungieren können, aber dies nicht mit den Eigenschaften der sauren Lösung korreliert. Deshalb muss eine klare kategoriale Unterscheidung von Stoff- und Teilchenebene bei der Besprechung von Säure-Base-Reaktionen angestrebt werden.</a:t>
            </a:r>
          </a:p>
          <a:p>
            <a:r>
              <a:rPr lang="de-DE"/>
              <a:t>Auf Stoffebene existieren hauptsächlich saure und basischen Lösungen, mit den zugehörigen Eigenschaften, deren charakteristische Teilchen sind Oxonium- bzw. Hydroxid-Ionen. Säuren sind zuallererst Teilchen, die Protonen abgeben können. Nur wenn viele dieser Teilchen in einem Reinstoff als sichtbares Teilchenaggregat auftreten z.B. bei kristalliner Zitronensäure kann man auch von einer Säure als Stoff sprechen. Diese zeigt nicht die Eigenschaften saurer Lösungen.</a:t>
            </a:r>
          </a:p>
        </p:txBody>
      </p:sp>
      <p:sp>
        <p:nvSpPr>
          <p:cNvPr id="4" name="Foliennummernplatzhalter 3"/>
          <p:cNvSpPr>
            <a:spLocks noGrp="1"/>
          </p:cNvSpPr>
          <p:nvPr>
            <p:ph type="sldNum" sz="quarter" idx="5"/>
          </p:nvPr>
        </p:nvSpPr>
        <p:spPr/>
        <p:txBody>
          <a:bodyPr/>
          <a:lstStyle/>
          <a:p>
            <a:fld id="{0F656725-F603-48D0-B6F2-4100AC3D75BD}" type="slidenum">
              <a:rPr lang="de-AT" smtClean="0"/>
              <a:t>14</a:t>
            </a:fld>
            <a:endParaRPr lang="de-AT"/>
          </a:p>
        </p:txBody>
      </p:sp>
    </p:spTree>
    <p:extLst>
      <p:ext uri="{BB962C8B-B14F-4D97-AF65-F5344CB8AC3E}">
        <p14:creationId xmlns:p14="http://schemas.microsoft.com/office/powerpoint/2010/main" val="144990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F656725-F603-48D0-B6F2-4100AC3D75BD}" type="slidenum">
              <a:rPr lang="de-AT" smtClean="0"/>
              <a:t>16</a:t>
            </a:fld>
            <a:endParaRPr lang="de-AT"/>
          </a:p>
        </p:txBody>
      </p:sp>
    </p:spTree>
    <p:extLst>
      <p:ext uri="{BB962C8B-B14F-4D97-AF65-F5344CB8AC3E}">
        <p14:creationId xmlns:p14="http://schemas.microsoft.com/office/powerpoint/2010/main" val="200441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Mit dem Methodenwerkzeug „Faltblatt“ lässt sich an dieser Stelle des Unterrichts die Problematik aufzeigen, dass z.B. der Begriff „lösen“ im Chemieunterricht nicht immer eindeutig gebraucht wird. Er wird sowohl im Sinne des physikalischen Lösens, als homogenes Verteilen einer Teilchensorte zwischen einer anderen, als auch im chemischen Sinne als „auflösen“ im Sinne von miteinander reagieren von Teilchen unter Bildung neuer Teilchenarten und damit auch neuer Stoffe verstanden.</a:t>
            </a:r>
          </a:p>
          <a:p>
            <a:r>
              <a:rPr lang="de-DE"/>
              <a:t>Ähnlich verhält es sich mit dem Begriff „Säure“. Säuren wird im Alltag normalerweise die Eigenschaft sauer zu schmecken und ätzend zu wirken zugeschrieben. Über diese Eigenschaften „verfügen“ aber nur saure Lösungen. Den Lernenden muss deshalb die Doppeldeutigkeit des Begriffs Säure – im Alltagsgebrauch im  Sinne von saurer Lösung = Säure-Lösung und im Chemieunterricht als Begriff der Teilchenebene als Teilchen das Protonen abgibt deutlich gemacht werden. Durch die Verwendung des Begriffs Säure im Chemieunterricht im Brönstedtschen Sinn ergibt sich das Dilemma, das auch Wasser-Moleküle als Säure (=Protonendonator) fungieren können, aber dies nicht mit den Eigenschaften der sauren Lösung korreliert. Deshalb muss eine klare kategoriale Unterscheidung von Stoff- und Teilchenebene bei der Besprechung von Säure-Base-Reaktionen angestrebt werden.</a:t>
            </a:r>
          </a:p>
          <a:p>
            <a:r>
              <a:rPr lang="de-DE"/>
              <a:t>Auf Stoffebene existieren hauptsächlich saure und basischen Lösungen, mit den zugehörigen Eigenschaften, deren charakteristische Teilchen sind Oxonium- bzw. Hydroxid-Ionen. Säuren sind zuallererst Teilchen, die Protonen abgeben können. Nur wenn viele dieser Teilchen in einem Reinstoff als sichtbares Teilchenaggregat auftreten z.B. bei kristalliner Zitronensäure kann man auch von einer Säure als Stoff sprechen. Diese zeigt nicht die Eigenschaften saurer Lösungen.</a:t>
            </a:r>
          </a:p>
        </p:txBody>
      </p:sp>
      <p:sp>
        <p:nvSpPr>
          <p:cNvPr id="4" name="Foliennummernplatzhalter 3"/>
          <p:cNvSpPr>
            <a:spLocks noGrp="1"/>
          </p:cNvSpPr>
          <p:nvPr>
            <p:ph type="sldNum" sz="quarter" idx="5"/>
          </p:nvPr>
        </p:nvSpPr>
        <p:spPr/>
        <p:txBody>
          <a:bodyPr/>
          <a:lstStyle/>
          <a:p>
            <a:fld id="{0F656725-F603-48D0-B6F2-4100AC3D75BD}" type="slidenum">
              <a:rPr lang="de-AT" smtClean="0"/>
              <a:t>17</a:t>
            </a:fld>
            <a:endParaRPr lang="de-AT"/>
          </a:p>
        </p:txBody>
      </p:sp>
    </p:spTree>
    <p:extLst>
      <p:ext uri="{BB962C8B-B14F-4D97-AF65-F5344CB8AC3E}">
        <p14:creationId xmlns:p14="http://schemas.microsoft.com/office/powerpoint/2010/main" val="41769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Im Mercator-Methodenpool finden sich umfangreichere Hinweise zur Methode „Think-Pair-Share“: chrome-extension://efaidnbmnnnibpcajpcglclefindmkaj/https://methodenpoolapp.de//pdfs/ThinkPairShareKor.pdf</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25</a:t>
            </a:fld>
            <a:endParaRPr lang="de-AT"/>
          </a:p>
        </p:txBody>
      </p:sp>
    </p:spTree>
    <p:extLst>
      <p:ext uri="{BB962C8B-B14F-4D97-AF65-F5344CB8AC3E}">
        <p14:creationId xmlns:p14="http://schemas.microsoft.com/office/powerpoint/2010/main" val="2903622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12A34-8249-410F-8B18-4F240461082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78DA139-E526-4056-BE7B-5FB9E4DA9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C2A7D8C-A992-4892-91CE-41DF99D8ABF0}"/>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D54D6DB5-970B-4F6F-86A2-021840A660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453EB85-BD59-4D84-B74F-A98493CB470A}"/>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62343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22031-2373-42EF-A671-BB4DFE9281D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0B9076FE-E34A-458C-82AE-622BB237BAC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FA40C2A-2B61-4B1D-84B6-E553424845D3}"/>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582CB0AC-2A9C-464D-A13A-03D07B049A1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18CEE16-30CA-4DA6-AA61-4446DFB6D4B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97023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AA85965-4808-4FEA-9573-2D657EC9EE4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E35C5F9E-2195-4AA5-A60E-D2A1C3A9FE1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47E7A72-8DF2-4D6E-B847-67D8063A4BCB}"/>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3D3A94C3-93BD-4194-81B0-8F88510294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1D81053-0561-4C21-BF27-43A12B6BB170}"/>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403608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87D8C-4BBF-4BB7-8ABB-DBC14E96FEE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B51A421-1769-440F-A658-4CDA156CE8D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6F7B966-1723-4D69-9680-AC1122C7276A}"/>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583ED3B7-D25B-4378-B07D-E923778A0F0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FC0C95-A3C5-45E1-837A-8D800A70B99B}"/>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320421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B19FB-F8C2-47F1-8397-578F1C12533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28EAA271-0BC2-4A94-970A-071279F99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075662A-224D-4BF9-9E9E-69263FC89287}"/>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A0F82B9A-9719-460B-8496-B88D0773AC3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3A4C8B9-4980-4EBA-A4A9-D0B899601C2F}"/>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52070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A6849-8D3E-42CB-B276-DF72022C6C2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4752E71-0C12-42B4-BDF3-4C06CC7636A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B5AE5645-CB64-4417-A052-CF6495ADECE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7DB6FBB-6CF0-4C20-A80F-D86B393539C0}"/>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839B9967-5A06-4EC9-857D-C1D9521892F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5947A0D-7B04-4F9F-87B7-CE772DCE091D}"/>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55503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19F38-AA10-4DD4-AE91-D6E7E55B63D4}"/>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CAB17534-7B03-4305-8A19-794AFFCB3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59E797F-A208-488E-A4A3-0760A137264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B85D07A-45BC-401F-B666-7C9E7D23E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BC4AFFE-64BA-4138-9A05-6DD146DE1DC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C1FDBCF-9AFB-46C2-BC6B-2D46203DCA63}"/>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8" name="Fußzeilenplatzhalter 7">
            <a:extLst>
              <a:ext uri="{FF2B5EF4-FFF2-40B4-BE49-F238E27FC236}">
                <a16:creationId xmlns:a16="http://schemas.microsoft.com/office/drawing/2014/main" id="{CBA19DAE-C571-40B2-8B7F-2528F313594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42ABEA2B-8A85-4FD9-8985-D26293A36A99}"/>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71663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ED8FC-FA6E-49ED-89E8-BE2FB968D80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1D413C8D-8D21-48BC-816A-724D2FBA7C1E}"/>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4" name="Fußzeilenplatzhalter 3">
            <a:extLst>
              <a:ext uri="{FF2B5EF4-FFF2-40B4-BE49-F238E27FC236}">
                <a16:creationId xmlns:a16="http://schemas.microsoft.com/office/drawing/2014/main" id="{E6574E9B-1207-4B39-B63D-6EC27104E490}"/>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B8C5F1E-ADEC-481C-9112-3E1E33D1B0F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81335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46340-26B2-4B66-8F67-2A993FA3EBDE}"/>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3" name="Fußzeilenplatzhalter 2">
            <a:extLst>
              <a:ext uri="{FF2B5EF4-FFF2-40B4-BE49-F238E27FC236}">
                <a16:creationId xmlns:a16="http://schemas.microsoft.com/office/drawing/2014/main" id="{21C3057A-A711-4965-89BD-429993D43DE2}"/>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B2A5D6F-5244-45C9-A4F6-C1B57483AAA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99619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879FD-99C6-41CA-94E0-17DBD5B6AC4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0790488-48B8-429F-8564-B3DC0076A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9D878EB-EA22-435F-B9D2-9C6A80AF4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2B7237-5124-43C8-A051-6DDE897C0EA9}"/>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BEB40674-6280-4095-9F8F-3995F36C10D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34FADA1-D190-40F4-97A4-927BF9815A74}"/>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18544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209BF-4BAB-4931-A59B-5AFDE594852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588EDDD8-D121-4131-AA74-0EB46F8A2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205EF623-4DEC-4258-B393-1D9F5BC4C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46C689-8419-4DAB-BB19-CF5252D29C1D}"/>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672573AF-747B-49A6-A359-15AC7E3B510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1BD525A-C661-40FF-B731-FBEC25B78676}"/>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49894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75907B2-5ED8-4DA7-8709-BA02C9B87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7FD585EE-451D-415E-BF29-75C31A668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14F32EC-DFEA-46DE-AF32-3384BA7E4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8962CA5F-A762-4A15-8DDD-5C5F7AC2A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6B63659-163B-4201-9B8E-098DF99AA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7ACF4-E3F0-4D68-9EF0-878E33E8A0A4}" type="slidenum">
              <a:rPr lang="de-AT" smtClean="0"/>
              <a:t>‹Nr.›</a:t>
            </a:fld>
            <a:endParaRPr lang="de-AT"/>
          </a:p>
        </p:txBody>
      </p:sp>
    </p:spTree>
    <p:extLst>
      <p:ext uri="{BB962C8B-B14F-4D97-AF65-F5344CB8AC3E}">
        <p14:creationId xmlns:p14="http://schemas.microsoft.com/office/powerpoint/2010/main" val="89369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hyperlink" Target="https://learningapps.org/view21020521" TargetMode="External"/><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learningapps.org/display?v=ptq4pbbvk21" TargetMode="External"/><Relationship Id="rId7" Type="http://schemas.openxmlformats.org/officeDocument/2006/relationships/hyperlink" Target="https://learningapps.org/display?v=p39ytkjzt21" TargetMode="Externa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learningapps.org/display?v=pkcz1iiya21" TargetMode="External"/><Relationship Id="rId4" Type="http://schemas.openxmlformats.org/officeDocument/2006/relationships/image" Target="../media/image24.png"/><Relationship Id="rId9" Type="http://schemas.openxmlformats.org/officeDocument/2006/relationships/hyperlink" Target="https://learningapps.org/display?v=p8khwyezn2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qr-lernhilfen.de/mobileUrl?url=c5d0e97b58d9746a"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methodenpoolapp.de/pdfs/ThinkPairShareKor.pdf"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ethodenpoolapp.de/pdfs/PlatzdeckchenIH.pdf" TargetMode="Externa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https://miro.com/welcomeonboard/ZkxlMmxBdEVMd1hwYjFEcUNXWlNYZ3hlbEtiQlJjYTF3UEFPS05Kd28zb2ZIemhuemVJTVp5RE1YTW5FeGVCc3wzMDc0NDU3MzU2Mjg2NzI2MDAw?share_link_id=57222406834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thodenpoolapp.de/pdfs/WortPhrasensammlungKorr.pdf" TargetMode="External"/><Relationship Id="rId2" Type="http://schemas.openxmlformats.org/officeDocument/2006/relationships/hyperlink" Target="https://methodenpoolapp.de/pdfs/Peer_Review.pdf" TargetMode="External"/><Relationship Id="rId1" Type="http://schemas.openxmlformats.org/officeDocument/2006/relationships/slideLayout" Target="../slideLayouts/slideLayout6.xml"/><Relationship Id="rId4" Type="http://schemas.openxmlformats.org/officeDocument/2006/relationships/hyperlink" Target="https://methodenpoolapp.de/pdfs/Lueckentex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Wo steckt die Säure in der Salzsäure?</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Teilchenebene und Stoffebene verbinden, um Erkenntnisse bezüglich der Herstellung von Salzsäure zu diskutieren und zu sichern</a:t>
            </a: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Waltraud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Habelitz-Tkotz</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Anja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Lembens</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Anita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Früchtl</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Stefan Dolder,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Daniel Müller, Adrian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Mettauer</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Philipp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Baschinger</a:t>
            </a:r>
            <a:endPar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A2CDB50-7C0E-4258-8601-A3E266B61451}"/>
              </a:ext>
            </a:extLst>
          </p:cNvPr>
          <p:cNvSpPr txBox="1"/>
          <p:nvPr/>
        </p:nvSpPr>
        <p:spPr>
          <a:xfrm>
            <a:off x="632607" y="1101333"/>
            <a:ext cx="11117525" cy="1661993"/>
          </a:xfrm>
          <a:prstGeom prst="rect">
            <a:avLst/>
          </a:prstGeom>
          <a:noFill/>
        </p:spPr>
        <p:txBody>
          <a:bodyPr wrap="square" rtlCol="0">
            <a:spAutoFit/>
          </a:bodyPr>
          <a:lstStyle/>
          <a:p>
            <a:r>
              <a:rPr lang="de-DE" b="1"/>
              <a:t>Salzsäure</a:t>
            </a:r>
            <a:r>
              <a:rPr lang="de-DE"/>
              <a:t> </a:t>
            </a:r>
            <a:r>
              <a:rPr lang="de-DE" sz="1400"/>
              <a:t>ist eine saure Lösung, die durch Einleiten /„Lösen“ von gasförmigem Wasserstoffchlorid in Wasser hergestellt wird. Dabei reagieren die Wasserstoffchlorid-Moleküle vollständig mit Wasser-Molekülen zu Oxonium-Ionen und Chlorid-Ionen. Die Wasserstoffchlorid-Moleküle geben dabei ihre Protonen / Wasserstoff-Kationen an die Wasser-Moleküle ab. Wasserstoffchlorid-Moleküle werden deshalb als (</a:t>
            </a:r>
            <a:r>
              <a:rPr lang="de-DE" sz="1400" err="1"/>
              <a:t>Brönstedt</a:t>
            </a:r>
            <a:r>
              <a:rPr lang="de-DE" sz="1400"/>
              <a:t>-) Säuren / Protonendonatoren / Protonenspender bezeichnet. Die Wasser-Moleküle binden die Protonen der Wasserstoffchlorid-Moleküle an eines ihre freien Elektronenpaare und reagieren somit als (</a:t>
            </a:r>
            <a:r>
              <a:rPr lang="de-DE" sz="1400" err="1"/>
              <a:t>Brönstedt</a:t>
            </a:r>
            <a:r>
              <a:rPr lang="de-DE" sz="1400"/>
              <a:t>-)Basen / Protonenakzeptoren / Protonenempfänger. Die gebildeten Oxonium-Ionen sind für die sauren Eigenschaften der „Wasserstoffchlorid-Lösung“, die Salzsäure genannt wird, verantwortlich. Salzsäure müsste deshalb eigentlich treffender salzsaure Lösung genannt werden, denn sie ist ein Stoffgemisch, den Reinstoff „Salzsäure“ gibt es nicht. </a:t>
            </a:r>
          </a:p>
        </p:txBody>
      </p:sp>
      <p:sp>
        <p:nvSpPr>
          <p:cNvPr id="6" name="Textfeld 5">
            <a:extLst>
              <a:ext uri="{FF2B5EF4-FFF2-40B4-BE49-F238E27FC236}">
                <a16:creationId xmlns:a16="http://schemas.microsoft.com/office/drawing/2014/main" id="{BCF31AD9-3F4A-4125-87BD-89AF7D4CB471}"/>
              </a:ext>
            </a:extLst>
          </p:cNvPr>
          <p:cNvSpPr txBox="1"/>
          <p:nvPr/>
        </p:nvSpPr>
        <p:spPr>
          <a:xfrm>
            <a:off x="627689" y="2763326"/>
            <a:ext cx="11117525" cy="1231106"/>
          </a:xfrm>
          <a:prstGeom prst="rect">
            <a:avLst/>
          </a:prstGeom>
          <a:noFill/>
        </p:spPr>
        <p:txBody>
          <a:bodyPr wrap="square" rtlCol="0">
            <a:spAutoFit/>
          </a:bodyPr>
          <a:lstStyle/>
          <a:p>
            <a:r>
              <a:rPr lang="de-DE"/>
              <a:t>(</a:t>
            </a:r>
            <a:r>
              <a:rPr lang="de-DE" err="1"/>
              <a:t>Brönstedt</a:t>
            </a:r>
            <a:r>
              <a:rPr lang="de-DE"/>
              <a:t>-)</a:t>
            </a:r>
            <a:r>
              <a:rPr lang="de-DE" b="1"/>
              <a:t>Säuren</a:t>
            </a:r>
            <a:r>
              <a:rPr lang="de-DE" sz="1400" b="1"/>
              <a:t> </a:t>
            </a:r>
            <a:r>
              <a:rPr lang="de-DE" sz="1400"/>
              <a:t>sind </a:t>
            </a:r>
            <a:r>
              <a:rPr lang="de-DE" sz="1400" u="sng"/>
              <a:t>Teilchen</a:t>
            </a:r>
            <a:r>
              <a:rPr lang="de-DE" sz="1400"/>
              <a:t>, die als Protonenspender, Protonendonatoren fungieren. Voraussetzung dafür ist, dass sie </a:t>
            </a:r>
            <a:r>
              <a:rPr lang="de-DE" sz="1400" u="sng"/>
              <a:t>positiv polarisierte Wasserstoff</a:t>
            </a:r>
            <a:r>
              <a:rPr lang="de-DE" sz="1400"/>
              <a:t>-Atome besitzen, die sie an andere Teilchen abgeben können. Nur in seltenen Fällen führt die Anreicherung einer großen Anzahl von Säure-Teilchen dazu, dass eine beobachtbare Stoffportion entsteht, die nur aus einer Sorte von Säure-Teilchen gebildet wird, z. B. kristalline Zitronensäure. Reine, kristalline Zitronensäure weist genau so wie trockenes, wasserfreies Wasserstoffchlorid-Gas keine sauren Eigenschaften auf. Die Mehrzahl der im Alltag als Säure bezeichneten Stoffe sind saure Lösungen und keine Säuren.</a:t>
            </a:r>
          </a:p>
        </p:txBody>
      </p:sp>
      <p:sp>
        <p:nvSpPr>
          <p:cNvPr id="7" name="Textfeld 6">
            <a:extLst>
              <a:ext uri="{FF2B5EF4-FFF2-40B4-BE49-F238E27FC236}">
                <a16:creationId xmlns:a16="http://schemas.microsoft.com/office/drawing/2014/main" id="{4C66C871-1439-48A6-9DDC-776E8274880E}"/>
              </a:ext>
            </a:extLst>
          </p:cNvPr>
          <p:cNvSpPr txBox="1"/>
          <p:nvPr/>
        </p:nvSpPr>
        <p:spPr>
          <a:xfrm>
            <a:off x="627688" y="4069156"/>
            <a:ext cx="11117525" cy="800219"/>
          </a:xfrm>
          <a:prstGeom prst="rect">
            <a:avLst/>
          </a:prstGeom>
          <a:noFill/>
        </p:spPr>
        <p:txBody>
          <a:bodyPr wrap="square" rtlCol="0">
            <a:spAutoFit/>
          </a:bodyPr>
          <a:lstStyle/>
          <a:p>
            <a:r>
              <a:rPr lang="de-DE"/>
              <a:t>(</a:t>
            </a:r>
            <a:r>
              <a:rPr lang="de-DE" err="1"/>
              <a:t>Brönstedt</a:t>
            </a:r>
            <a:r>
              <a:rPr lang="de-DE"/>
              <a:t>-)</a:t>
            </a:r>
            <a:r>
              <a:rPr lang="de-DE" b="1"/>
              <a:t>Basen </a:t>
            </a:r>
            <a:r>
              <a:rPr lang="de-DE" sz="1400"/>
              <a:t>sind </a:t>
            </a:r>
            <a:r>
              <a:rPr lang="de-DE" sz="1400" u="sng"/>
              <a:t>Teilchen</a:t>
            </a:r>
            <a:r>
              <a:rPr lang="de-DE" sz="1400"/>
              <a:t>, die als: </a:t>
            </a:r>
            <a:r>
              <a:rPr lang="de-DE" sz="1400" u="sng"/>
              <a:t>Protonenräuber</a:t>
            </a:r>
            <a:r>
              <a:rPr lang="de-DE" sz="1400"/>
              <a:t>, </a:t>
            </a:r>
            <a:r>
              <a:rPr lang="de-DE" sz="1400" u="sng"/>
              <a:t>Protonenempfänger, Protonenakzeptoren</a:t>
            </a:r>
            <a:r>
              <a:rPr lang="de-DE" sz="1400"/>
              <a:t> fungieren. Voraussetzung dafür ist, dass sie freie Elektronenpaare besitzen, an die Wasserstoff-Kationen / Protonen gebunden werden können. Außer Ammoniak gibt es kaum Reinstoffe, die aus Basen-Teilchen aufgebaut sind. D. h. Basen sind in der Chemie Teilchen und keine Stoffe.</a:t>
            </a:r>
          </a:p>
        </p:txBody>
      </p:sp>
      <p:sp>
        <p:nvSpPr>
          <p:cNvPr id="8" name="Textfeld 7">
            <a:extLst>
              <a:ext uri="{FF2B5EF4-FFF2-40B4-BE49-F238E27FC236}">
                <a16:creationId xmlns:a16="http://schemas.microsoft.com/office/drawing/2014/main" id="{7938C2B9-99DA-4359-9764-DCCE929E0D39}"/>
              </a:ext>
            </a:extLst>
          </p:cNvPr>
          <p:cNvSpPr txBox="1"/>
          <p:nvPr/>
        </p:nvSpPr>
        <p:spPr>
          <a:xfrm>
            <a:off x="627687" y="5357102"/>
            <a:ext cx="11117525" cy="1446550"/>
          </a:xfrm>
          <a:prstGeom prst="rect">
            <a:avLst/>
          </a:prstGeom>
          <a:noFill/>
        </p:spPr>
        <p:txBody>
          <a:bodyPr wrap="square" rtlCol="0">
            <a:spAutoFit/>
          </a:bodyPr>
          <a:lstStyle/>
          <a:p>
            <a:r>
              <a:rPr lang="de-DE" sz="1400"/>
              <a:t>Bei einer </a:t>
            </a:r>
            <a:r>
              <a:rPr lang="de-DE" b="1"/>
              <a:t>Säure-Base-Reaktion </a:t>
            </a:r>
            <a:r>
              <a:rPr lang="de-DE" sz="1400"/>
              <a:t>reagieren auf Teilchenebene stets Säuren und Basen miteinander, indem Protonen vom Säure-Teilchen auf Basen-Teilchen übertragen werden = Protonenübertragung = Protolyse. Durch den Protonenübergang entsteht aus dem Säure-Teilchen, das als starker Protonendonator fungiert hat, ein Base-Teilchen, mit einem freien Elektronenpaar, das im Vergleich zu dem Base-Teilchen mit dem das Säure-Teilchen reagiert hat, eine schwächere Fähigkeit besitzt, ein Proton zu binden. D. h. bei jeder Säure-Base-Reaktion übernimmt das freie Elektronenpaar eines starken Protonenakzeptors (= Base) ein Proton von einem starken Protonendonator (Säure) und es entsteht jeweils eine schwächere korrespondierende Säure und Base. Säure-Base-Reaktionen sind deshalb häufig auch umkehrbar, reversibel.  </a:t>
            </a:r>
          </a:p>
        </p:txBody>
      </p:sp>
      <p:sp>
        <p:nvSpPr>
          <p:cNvPr id="4" name="Textfeld 3">
            <a:extLst>
              <a:ext uri="{FF2B5EF4-FFF2-40B4-BE49-F238E27FC236}">
                <a16:creationId xmlns:a16="http://schemas.microsoft.com/office/drawing/2014/main" id="{2E088167-0929-4687-966C-7FEA046A776D}"/>
              </a:ext>
            </a:extLst>
          </p:cNvPr>
          <p:cNvSpPr txBox="1"/>
          <p:nvPr/>
        </p:nvSpPr>
        <p:spPr>
          <a:xfrm>
            <a:off x="627687" y="4959350"/>
            <a:ext cx="10802313" cy="307777"/>
          </a:xfrm>
          <a:prstGeom prst="rect">
            <a:avLst/>
          </a:prstGeom>
          <a:noFill/>
        </p:spPr>
        <p:txBody>
          <a:bodyPr wrap="square" rtlCol="0">
            <a:spAutoFit/>
          </a:bodyPr>
          <a:lstStyle/>
          <a:p>
            <a:r>
              <a:rPr lang="de-DE" sz="1400"/>
              <a:t>Die Begriffe „Säure“ und „Base“ werden in der Chemie nicht für Stoffe, sondern nur für Teilchen mit einer bestimmten Funktion verwendet.</a:t>
            </a:r>
          </a:p>
        </p:txBody>
      </p:sp>
      <p:sp>
        <p:nvSpPr>
          <p:cNvPr id="10" name="Titel 1">
            <a:extLst>
              <a:ext uri="{FF2B5EF4-FFF2-40B4-BE49-F238E27FC236}">
                <a16:creationId xmlns:a16="http://schemas.microsoft.com/office/drawing/2014/main" id="{9948A272-F6B6-F8AD-D627-4D97BEA86C56}"/>
              </a:ext>
            </a:extLst>
          </p:cNvPr>
          <p:cNvSpPr txBox="1">
            <a:spLocks/>
          </p:cNvSpPr>
          <p:nvPr/>
        </p:nvSpPr>
        <p:spPr>
          <a:xfrm>
            <a:off x="1686022" y="467290"/>
            <a:ext cx="10347227"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a:solidFill>
                  <a:srgbClr val="00B0F0"/>
                </a:solidFill>
              </a:rPr>
              <a:t>Lösungsvorschlag zu Aufgabe 8 </a:t>
            </a:r>
            <a:r>
              <a:rPr lang="de-DE" sz="3200"/>
              <a:t>- Placemat: Lexikoneintrag</a:t>
            </a:r>
            <a:endParaRPr lang="de-AT" sz="3200"/>
          </a:p>
        </p:txBody>
      </p:sp>
      <p:pic>
        <p:nvPicPr>
          <p:cNvPr id="11" name="Grafik 10">
            <a:extLst>
              <a:ext uri="{FF2B5EF4-FFF2-40B4-BE49-F238E27FC236}">
                <a16:creationId xmlns:a16="http://schemas.microsoft.com/office/drawing/2014/main" id="{622552D5-B27F-0A93-EC1A-6302BA03D8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4777" y="238372"/>
            <a:ext cx="932567" cy="750468"/>
          </a:xfrm>
          <a:prstGeom prst="rect">
            <a:avLst/>
          </a:prstGeom>
        </p:spPr>
      </p:pic>
    </p:spTree>
    <p:extLst>
      <p:ext uri="{BB962C8B-B14F-4D97-AF65-F5344CB8AC3E}">
        <p14:creationId xmlns:p14="http://schemas.microsoft.com/office/powerpoint/2010/main" val="112869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7AA57-5C4D-413F-A616-013850B202A9}"/>
              </a:ext>
            </a:extLst>
          </p:cNvPr>
          <p:cNvSpPr>
            <a:spLocks noGrp="1"/>
          </p:cNvSpPr>
          <p:nvPr>
            <p:ph type="title"/>
          </p:nvPr>
        </p:nvSpPr>
        <p:spPr>
          <a:xfrm>
            <a:off x="838200" y="3618"/>
            <a:ext cx="10515600" cy="878728"/>
          </a:xfrm>
        </p:spPr>
        <p:txBody>
          <a:bodyPr/>
          <a:lstStyle/>
          <a:p>
            <a:r>
              <a:rPr lang="de-DE"/>
              <a:t>Lernzielkontrolle „Chemische Fachsprache“</a:t>
            </a:r>
          </a:p>
        </p:txBody>
      </p:sp>
      <p:grpSp>
        <p:nvGrpSpPr>
          <p:cNvPr id="10" name="Gruppieren 9">
            <a:extLst>
              <a:ext uri="{FF2B5EF4-FFF2-40B4-BE49-F238E27FC236}">
                <a16:creationId xmlns:a16="http://schemas.microsoft.com/office/drawing/2014/main" id="{4DC06017-6E00-4302-B0E8-CC20248CEA30}"/>
              </a:ext>
            </a:extLst>
          </p:cNvPr>
          <p:cNvGrpSpPr/>
          <p:nvPr/>
        </p:nvGrpSpPr>
        <p:grpSpPr>
          <a:xfrm>
            <a:off x="2758722" y="3933334"/>
            <a:ext cx="4470400" cy="2011488"/>
            <a:chOff x="1238250" y="4548652"/>
            <a:chExt cx="4470400" cy="2011488"/>
          </a:xfrm>
        </p:grpSpPr>
        <p:sp>
          <p:nvSpPr>
            <p:cNvPr id="11" name="Flussdiagramm: Daten 10">
              <a:extLst>
                <a:ext uri="{FF2B5EF4-FFF2-40B4-BE49-F238E27FC236}">
                  <a16:creationId xmlns:a16="http://schemas.microsoft.com/office/drawing/2014/main" id="{2B5D0F89-3E67-466D-B866-7A7BB46B23FF}"/>
                </a:ext>
              </a:extLst>
            </p:cNvPr>
            <p:cNvSpPr/>
            <p:nvPr/>
          </p:nvSpPr>
          <p:spPr>
            <a:xfrm>
              <a:off x="1238250" y="4548652"/>
              <a:ext cx="4470400" cy="1825563"/>
            </a:xfrm>
            <a:prstGeom prst="flowChartInputOutput">
              <a:avLst/>
            </a:prstGeom>
            <a:solidFill>
              <a:schemeClr val="bg1">
                <a:lumMod val="65000"/>
              </a:schemeClr>
            </a:solidFill>
            <a:scene3d>
              <a:camera prst="orthographicFront">
                <a:rot lat="18600000" lon="0" rev="0"/>
              </a:camera>
              <a:lightRig rig="threePt" dir="t">
                <a:rot lat="0" lon="0" rev="4200000"/>
              </a:lightRig>
            </a:scene3d>
            <a:sp3d extrusionH="82550">
              <a:bevelT w="0" h="508000"/>
              <a:bevelB w="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50F08BC9-1C79-441F-AD18-1CEA4CF09CDD}"/>
                </a:ext>
              </a:extLst>
            </p:cNvPr>
            <p:cNvSpPr txBox="1"/>
            <p:nvPr/>
          </p:nvSpPr>
          <p:spPr>
            <a:xfrm>
              <a:off x="1523676" y="6098475"/>
              <a:ext cx="3175000" cy="461665"/>
            </a:xfrm>
            <a:prstGeom prst="rect">
              <a:avLst/>
            </a:prstGeom>
            <a:noFill/>
          </p:spPr>
          <p:txBody>
            <a:bodyPr wrap="square" rtlCol="0">
              <a:spAutoFit/>
            </a:bodyPr>
            <a:lstStyle/>
            <a:p>
              <a:pPr algn="ctr"/>
              <a:r>
                <a:rPr lang="de-DE" sz="2400" b="1">
                  <a:solidFill>
                    <a:schemeClr val="bg1"/>
                  </a:solidFill>
                </a:rPr>
                <a:t>TEILCHENEBENE</a:t>
              </a:r>
            </a:p>
          </p:txBody>
        </p:sp>
        <p:sp>
          <p:nvSpPr>
            <p:cNvPr id="13" name="Textfeld 12">
              <a:extLst>
                <a:ext uri="{FF2B5EF4-FFF2-40B4-BE49-F238E27FC236}">
                  <a16:creationId xmlns:a16="http://schemas.microsoft.com/office/drawing/2014/main" id="{659609F4-87D9-4910-8C5F-E87F74F03E57}"/>
                </a:ext>
              </a:extLst>
            </p:cNvPr>
            <p:cNvSpPr txBox="1"/>
            <p:nvPr/>
          </p:nvSpPr>
          <p:spPr>
            <a:xfrm>
              <a:off x="2559880" y="5520405"/>
              <a:ext cx="1810074" cy="523220"/>
            </a:xfrm>
            <a:prstGeom prst="rect">
              <a:avLst/>
            </a:prstGeom>
            <a:noFill/>
          </p:spPr>
          <p:txBody>
            <a:bodyPr wrap="square" rtlCol="0">
              <a:spAutoFit/>
            </a:bodyPr>
            <a:lstStyle/>
            <a:p>
              <a:r>
                <a:rPr lang="de-DE" sz="1400"/>
                <a:t>          </a:t>
              </a:r>
              <a:r>
                <a:rPr lang="de-DE" sz="1400" b="1"/>
                <a:t>Modellebene                  Deutungsebene</a:t>
              </a:r>
              <a:endParaRPr lang="de-DE" sz="1400" b="1">
                <a:solidFill>
                  <a:schemeClr val="bg1"/>
                </a:solidFill>
              </a:endParaRPr>
            </a:p>
          </p:txBody>
        </p:sp>
      </p:grpSp>
      <p:pic>
        <p:nvPicPr>
          <p:cNvPr id="41" name="Grafik 40">
            <a:extLst>
              <a:ext uri="{FF2B5EF4-FFF2-40B4-BE49-F238E27FC236}">
                <a16:creationId xmlns:a16="http://schemas.microsoft.com/office/drawing/2014/main" id="{26909417-C2E4-4E5F-8482-42E1BDDE6ECA}"/>
              </a:ext>
            </a:extLst>
          </p:cNvPr>
          <p:cNvPicPr>
            <a:picLocks noChangeAspect="1"/>
          </p:cNvPicPr>
          <p:nvPr/>
        </p:nvPicPr>
        <p:blipFill>
          <a:blip r:embed="rId2"/>
          <a:stretch>
            <a:fillRect/>
          </a:stretch>
        </p:blipFill>
        <p:spPr>
          <a:xfrm>
            <a:off x="4693281" y="4410469"/>
            <a:ext cx="606605" cy="286537"/>
          </a:xfrm>
          <a:prstGeom prst="rect">
            <a:avLst/>
          </a:prstGeom>
        </p:spPr>
      </p:pic>
      <p:pic>
        <p:nvPicPr>
          <p:cNvPr id="43" name="Grafik 42">
            <a:extLst>
              <a:ext uri="{FF2B5EF4-FFF2-40B4-BE49-F238E27FC236}">
                <a16:creationId xmlns:a16="http://schemas.microsoft.com/office/drawing/2014/main" id="{B2909E53-EFCA-4CC9-B55A-C8D732F47161}"/>
              </a:ext>
            </a:extLst>
          </p:cNvPr>
          <p:cNvPicPr>
            <a:picLocks noChangeAspect="1"/>
          </p:cNvPicPr>
          <p:nvPr/>
        </p:nvPicPr>
        <p:blipFill>
          <a:blip r:embed="rId3"/>
          <a:stretch>
            <a:fillRect/>
          </a:stretch>
        </p:blipFill>
        <p:spPr>
          <a:xfrm>
            <a:off x="3567094" y="4758722"/>
            <a:ext cx="333751" cy="465496"/>
          </a:xfrm>
          <a:prstGeom prst="rect">
            <a:avLst/>
          </a:prstGeom>
        </p:spPr>
      </p:pic>
      <p:pic>
        <p:nvPicPr>
          <p:cNvPr id="44" name="Grafik 43">
            <a:extLst>
              <a:ext uri="{FF2B5EF4-FFF2-40B4-BE49-F238E27FC236}">
                <a16:creationId xmlns:a16="http://schemas.microsoft.com/office/drawing/2014/main" id="{81C9A69B-E786-4A90-9D62-D94B279969EA}"/>
              </a:ext>
            </a:extLst>
          </p:cNvPr>
          <p:cNvPicPr>
            <a:picLocks noChangeAspect="1"/>
          </p:cNvPicPr>
          <p:nvPr/>
        </p:nvPicPr>
        <p:blipFill>
          <a:blip r:embed="rId4"/>
          <a:stretch>
            <a:fillRect/>
          </a:stretch>
        </p:blipFill>
        <p:spPr>
          <a:xfrm>
            <a:off x="5478807" y="4452382"/>
            <a:ext cx="371675" cy="392793"/>
          </a:xfrm>
          <a:prstGeom prst="rect">
            <a:avLst/>
          </a:prstGeom>
        </p:spPr>
      </p:pic>
      <p:sp>
        <p:nvSpPr>
          <p:cNvPr id="54" name="Textfeld 53">
            <a:extLst>
              <a:ext uri="{FF2B5EF4-FFF2-40B4-BE49-F238E27FC236}">
                <a16:creationId xmlns:a16="http://schemas.microsoft.com/office/drawing/2014/main" id="{946FAAD5-BB80-49BA-B3B8-D28DA66F40A0}"/>
              </a:ext>
            </a:extLst>
          </p:cNvPr>
          <p:cNvSpPr txBox="1"/>
          <p:nvPr/>
        </p:nvSpPr>
        <p:spPr>
          <a:xfrm>
            <a:off x="332736" y="695716"/>
            <a:ext cx="7561365" cy="584775"/>
          </a:xfrm>
          <a:prstGeom prst="rect">
            <a:avLst/>
          </a:prstGeom>
          <a:noFill/>
        </p:spPr>
        <p:txBody>
          <a:bodyPr wrap="square" rtlCol="0">
            <a:spAutoFit/>
          </a:bodyPr>
          <a:lstStyle/>
          <a:p>
            <a:r>
              <a:rPr lang="de-DE" sz="1600"/>
              <a:t>Chemie lässt sich nur verstehen, wenn man stets klar zwischen </a:t>
            </a:r>
            <a:r>
              <a:rPr lang="de-DE" sz="1600" b="1" u="sng"/>
              <a:t>zwei Ebenen</a:t>
            </a:r>
            <a:r>
              <a:rPr lang="de-DE" sz="1600"/>
              <a:t> unterscheidet:</a:t>
            </a:r>
          </a:p>
        </p:txBody>
      </p:sp>
      <p:sp>
        <p:nvSpPr>
          <p:cNvPr id="57" name="Textfeld 56">
            <a:extLst>
              <a:ext uri="{FF2B5EF4-FFF2-40B4-BE49-F238E27FC236}">
                <a16:creationId xmlns:a16="http://schemas.microsoft.com/office/drawing/2014/main" id="{2B85BC52-BBDB-46B1-B216-93A3F21E7E49}"/>
              </a:ext>
            </a:extLst>
          </p:cNvPr>
          <p:cNvSpPr txBox="1"/>
          <p:nvPr/>
        </p:nvSpPr>
        <p:spPr>
          <a:xfrm>
            <a:off x="350477" y="1280184"/>
            <a:ext cx="10663818" cy="369332"/>
          </a:xfrm>
          <a:prstGeom prst="rect">
            <a:avLst/>
          </a:prstGeom>
          <a:noFill/>
        </p:spPr>
        <p:txBody>
          <a:bodyPr wrap="square" rtlCol="0">
            <a:spAutoFit/>
          </a:bodyPr>
          <a:lstStyle/>
          <a:p>
            <a:r>
              <a:rPr lang="de-DE" b="1">
                <a:solidFill>
                  <a:srgbClr val="0070C0"/>
                </a:solidFill>
              </a:rPr>
              <a:t>a) Stoffebene:</a:t>
            </a:r>
            <a:r>
              <a:rPr lang="de-DE"/>
              <a:t> </a:t>
            </a:r>
            <a:r>
              <a:rPr lang="de-DE" sz="1600"/>
              <a:t>Beobachtungen an Stoffportionen und Reaktionen</a:t>
            </a:r>
          </a:p>
        </p:txBody>
      </p:sp>
      <p:sp>
        <p:nvSpPr>
          <p:cNvPr id="58" name="Textfeld 57">
            <a:extLst>
              <a:ext uri="{FF2B5EF4-FFF2-40B4-BE49-F238E27FC236}">
                <a16:creationId xmlns:a16="http://schemas.microsoft.com/office/drawing/2014/main" id="{CBD71409-7B9B-4FAA-AB23-7113CB036E27}"/>
              </a:ext>
            </a:extLst>
          </p:cNvPr>
          <p:cNvSpPr txBox="1"/>
          <p:nvPr/>
        </p:nvSpPr>
        <p:spPr>
          <a:xfrm>
            <a:off x="332736" y="3303005"/>
            <a:ext cx="5555314" cy="615553"/>
          </a:xfrm>
          <a:prstGeom prst="rect">
            <a:avLst/>
          </a:prstGeom>
          <a:noFill/>
        </p:spPr>
        <p:txBody>
          <a:bodyPr wrap="square" rtlCol="0">
            <a:spAutoFit/>
          </a:bodyPr>
          <a:lstStyle/>
          <a:p>
            <a:r>
              <a:rPr lang="de-DE" b="1"/>
              <a:t>b) Teilchenebene: </a:t>
            </a:r>
            <a:r>
              <a:rPr lang="de-DE" sz="1600"/>
              <a:t>Deutung der Fakten durch die Vorstellung von der Existenz kleinster Teilchen und Teilchenverbände</a:t>
            </a:r>
          </a:p>
        </p:txBody>
      </p:sp>
      <p:pic>
        <p:nvPicPr>
          <p:cNvPr id="62" name="Grafik 61" descr="Ein Bild, das Wirbellose enthält.&#10;&#10;Automatisch generierte Beschreibung">
            <a:extLst>
              <a:ext uri="{FF2B5EF4-FFF2-40B4-BE49-F238E27FC236}">
                <a16:creationId xmlns:a16="http://schemas.microsoft.com/office/drawing/2014/main" id="{F81417F2-8490-41E3-AD8E-57C8E1E95E9E}"/>
              </a:ext>
            </a:extLst>
          </p:cNvPr>
          <p:cNvPicPr>
            <a:picLocks noChangeAspect="1"/>
          </p:cNvPicPr>
          <p:nvPr/>
        </p:nvPicPr>
        <p:blipFill>
          <a:blip r:embed="rId5"/>
          <a:stretch>
            <a:fillRect/>
          </a:stretch>
        </p:blipFill>
        <p:spPr>
          <a:xfrm>
            <a:off x="1597383" y="1966666"/>
            <a:ext cx="1377140" cy="643003"/>
          </a:xfrm>
          <a:prstGeom prst="rect">
            <a:avLst/>
          </a:prstGeom>
        </p:spPr>
      </p:pic>
      <p:sp>
        <p:nvSpPr>
          <p:cNvPr id="63" name="Sprechblase: rechteckig mit abgerundeten Ecken 62">
            <a:extLst>
              <a:ext uri="{FF2B5EF4-FFF2-40B4-BE49-F238E27FC236}">
                <a16:creationId xmlns:a16="http://schemas.microsoft.com/office/drawing/2014/main" id="{C273ECF1-AC63-4134-9710-12421F651808}"/>
              </a:ext>
            </a:extLst>
          </p:cNvPr>
          <p:cNvSpPr/>
          <p:nvPr/>
        </p:nvSpPr>
        <p:spPr>
          <a:xfrm>
            <a:off x="399288" y="1730252"/>
            <a:ext cx="1377140" cy="643003"/>
          </a:xfrm>
          <a:prstGeom prst="wedgeRoundRectCallout">
            <a:avLst>
              <a:gd name="adj1" fmla="val 74226"/>
              <a:gd name="adj2" fmla="val 2157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rgbClr val="0070C0"/>
                </a:solidFill>
              </a:rPr>
              <a:t>Ich beobachte …</a:t>
            </a:r>
          </a:p>
        </p:txBody>
      </p:sp>
      <p:grpSp>
        <p:nvGrpSpPr>
          <p:cNvPr id="3" name="Gruppieren 2">
            <a:extLst>
              <a:ext uri="{FF2B5EF4-FFF2-40B4-BE49-F238E27FC236}">
                <a16:creationId xmlns:a16="http://schemas.microsoft.com/office/drawing/2014/main" id="{F75DDD5C-362E-49B4-A001-9DEA81EFACDB}"/>
              </a:ext>
            </a:extLst>
          </p:cNvPr>
          <p:cNvGrpSpPr/>
          <p:nvPr/>
        </p:nvGrpSpPr>
        <p:grpSpPr>
          <a:xfrm>
            <a:off x="2653588" y="1904982"/>
            <a:ext cx="4641526" cy="1231945"/>
            <a:chOff x="1403350" y="1880172"/>
            <a:chExt cx="4641526" cy="1231945"/>
          </a:xfrm>
        </p:grpSpPr>
        <p:sp>
          <p:nvSpPr>
            <p:cNvPr id="4" name="Flussdiagramm: Daten 3">
              <a:extLst>
                <a:ext uri="{FF2B5EF4-FFF2-40B4-BE49-F238E27FC236}">
                  <a16:creationId xmlns:a16="http://schemas.microsoft.com/office/drawing/2014/main" id="{7B356D43-8053-4286-A3B4-2EF0968FEB2C}"/>
                </a:ext>
              </a:extLst>
            </p:cNvPr>
            <p:cNvSpPr/>
            <p:nvPr/>
          </p:nvSpPr>
          <p:spPr>
            <a:xfrm>
              <a:off x="1574476" y="1880172"/>
              <a:ext cx="4470400" cy="903691"/>
            </a:xfrm>
            <a:prstGeom prst="flowChartInputOutput">
              <a:avLst/>
            </a:prstGeom>
            <a:scene3d>
              <a:camera prst="perspectiveRelaxedModerately" fov="1800000">
                <a:rot lat="19200000" lon="0" rev="0"/>
              </a:camera>
              <a:lightRig rig="threePt" dir="t"/>
            </a:scene3d>
            <a:sp3d extrusionH="501650" prstMaterial="plastic">
              <a:bevelT w="3175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F51BFCA-43F0-4BFA-8499-E973D7C35D07}"/>
                </a:ext>
              </a:extLst>
            </p:cNvPr>
            <p:cNvSpPr txBox="1"/>
            <p:nvPr/>
          </p:nvSpPr>
          <p:spPr>
            <a:xfrm>
              <a:off x="1403350" y="2650452"/>
              <a:ext cx="3175000" cy="461665"/>
            </a:xfrm>
            <a:prstGeom prst="rect">
              <a:avLst/>
            </a:prstGeom>
            <a:noFill/>
          </p:spPr>
          <p:txBody>
            <a:bodyPr wrap="square" rtlCol="0">
              <a:spAutoFit/>
            </a:bodyPr>
            <a:lstStyle/>
            <a:p>
              <a:pPr algn="ctr"/>
              <a:r>
                <a:rPr lang="de-DE" sz="2400" b="1"/>
                <a:t>STOFFEBENE</a:t>
              </a:r>
            </a:p>
          </p:txBody>
        </p:sp>
        <p:sp>
          <p:nvSpPr>
            <p:cNvPr id="6" name="Textfeld 5">
              <a:extLst>
                <a:ext uri="{FF2B5EF4-FFF2-40B4-BE49-F238E27FC236}">
                  <a16:creationId xmlns:a16="http://schemas.microsoft.com/office/drawing/2014/main" id="{13D9530C-F6B9-4BEB-AC90-F6CD4415170D}"/>
                </a:ext>
              </a:extLst>
            </p:cNvPr>
            <p:cNvSpPr txBox="1"/>
            <p:nvPr/>
          </p:nvSpPr>
          <p:spPr>
            <a:xfrm>
              <a:off x="1574476" y="2161552"/>
              <a:ext cx="3175000" cy="523220"/>
            </a:xfrm>
            <a:prstGeom prst="rect">
              <a:avLst/>
            </a:prstGeom>
            <a:noFill/>
          </p:spPr>
          <p:txBody>
            <a:bodyPr wrap="square" rtlCol="0">
              <a:spAutoFit/>
            </a:bodyPr>
            <a:lstStyle/>
            <a:p>
              <a:pPr algn="ctr"/>
              <a:r>
                <a:rPr lang="de-DE" sz="1400"/>
                <a:t>             Phänomenebene</a:t>
              </a:r>
            </a:p>
            <a:p>
              <a:pPr algn="ctr"/>
              <a:r>
                <a:rPr lang="de-DE" sz="1400"/>
                <a:t>Beobachtungsebene</a:t>
              </a:r>
            </a:p>
          </p:txBody>
        </p:sp>
      </p:grpSp>
      <p:pic>
        <p:nvPicPr>
          <p:cNvPr id="64" name="Grafik 63">
            <a:extLst>
              <a:ext uri="{FF2B5EF4-FFF2-40B4-BE49-F238E27FC236}">
                <a16:creationId xmlns:a16="http://schemas.microsoft.com/office/drawing/2014/main" id="{42C12D05-4BFB-448A-93E8-7D285FDBCB98}"/>
              </a:ext>
            </a:extLst>
          </p:cNvPr>
          <p:cNvPicPr>
            <a:picLocks noChangeAspect="1"/>
          </p:cNvPicPr>
          <p:nvPr/>
        </p:nvPicPr>
        <p:blipFill>
          <a:blip r:embed="rId6"/>
          <a:stretch>
            <a:fillRect/>
          </a:stretch>
        </p:blipFill>
        <p:spPr>
          <a:xfrm>
            <a:off x="5572508" y="1730252"/>
            <a:ext cx="972426" cy="733276"/>
          </a:xfrm>
          <a:prstGeom prst="rect">
            <a:avLst/>
          </a:prstGeom>
        </p:spPr>
      </p:pic>
      <p:pic>
        <p:nvPicPr>
          <p:cNvPr id="65" name="Grafik 64">
            <a:extLst>
              <a:ext uri="{FF2B5EF4-FFF2-40B4-BE49-F238E27FC236}">
                <a16:creationId xmlns:a16="http://schemas.microsoft.com/office/drawing/2014/main" id="{BF925355-5AFB-459A-A557-7243743EB909}"/>
              </a:ext>
            </a:extLst>
          </p:cNvPr>
          <p:cNvPicPr>
            <a:picLocks noChangeAspect="1"/>
          </p:cNvPicPr>
          <p:nvPr/>
        </p:nvPicPr>
        <p:blipFill>
          <a:blip r:embed="rId7"/>
          <a:stretch>
            <a:fillRect/>
          </a:stretch>
        </p:blipFill>
        <p:spPr>
          <a:xfrm>
            <a:off x="4079023" y="1598601"/>
            <a:ext cx="484984" cy="665052"/>
          </a:xfrm>
          <a:prstGeom prst="rect">
            <a:avLst/>
          </a:prstGeom>
          <a:solidFill>
            <a:schemeClr val="bg1"/>
          </a:solidFill>
        </p:spPr>
      </p:pic>
      <p:sp>
        <p:nvSpPr>
          <p:cNvPr id="66" name="Textfeld 65">
            <a:extLst>
              <a:ext uri="{FF2B5EF4-FFF2-40B4-BE49-F238E27FC236}">
                <a16:creationId xmlns:a16="http://schemas.microsoft.com/office/drawing/2014/main" id="{38D61997-0668-452A-AA7D-DFB6BDE99644}"/>
              </a:ext>
            </a:extLst>
          </p:cNvPr>
          <p:cNvSpPr txBox="1"/>
          <p:nvPr/>
        </p:nvSpPr>
        <p:spPr>
          <a:xfrm>
            <a:off x="3824322" y="4383576"/>
            <a:ext cx="758753" cy="369332"/>
          </a:xfrm>
          <a:prstGeom prst="rect">
            <a:avLst/>
          </a:prstGeom>
          <a:noFill/>
        </p:spPr>
        <p:txBody>
          <a:bodyPr wrap="square" rtlCol="0">
            <a:spAutoFit/>
          </a:bodyPr>
          <a:lstStyle/>
          <a:p>
            <a:r>
              <a:rPr lang="de-DE"/>
              <a:t>H</a:t>
            </a:r>
            <a:r>
              <a:rPr lang="de-DE" baseline="-25000"/>
              <a:t>2</a:t>
            </a:r>
            <a:r>
              <a:rPr lang="de-DE"/>
              <a:t>O</a:t>
            </a:r>
          </a:p>
        </p:txBody>
      </p:sp>
      <p:pic>
        <p:nvPicPr>
          <p:cNvPr id="70" name="Grafik 69" descr="Ein Bild, das Text, Vektorgrafiken enthält.&#10;&#10;Automatisch generierte Beschreibung">
            <a:extLst>
              <a:ext uri="{FF2B5EF4-FFF2-40B4-BE49-F238E27FC236}">
                <a16:creationId xmlns:a16="http://schemas.microsoft.com/office/drawing/2014/main" id="{5FD94383-D795-4E94-ABF8-F86D100DA5BA}"/>
              </a:ext>
            </a:extLst>
          </p:cNvPr>
          <p:cNvPicPr>
            <a:picLocks noChangeAspect="1"/>
          </p:cNvPicPr>
          <p:nvPr/>
        </p:nvPicPr>
        <p:blipFill>
          <a:blip r:embed="rId8"/>
          <a:stretch>
            <a:fillRect/>
          </a:stretch>
        </p:blipFill>
        <p:spPr>
          <a:xfrm>
            <a:off x="1652964" y="4526145"/>
            <a:ext cx="1054895" cy="1368477"/>
          </a:xfrm>
          <a:prstGeom prst="rect">
            <a:avLst/>
          </a:prstGeom>
        </p:spPr>
      </p:pic>
      <p:sp>
        <p:nvSpPr>
          <p:cNvPr id="67" name="Denkblase: wolkenförmig 66">
            <a:extLst>
              <a:ext uri="{FF2B5EF4-FFF2-40B4-BE49-F238E27FC236}">
                <a16:creationId xmlns:a16="http://schemas.microsoft.com/office/drawing/2014/main" id="{0D9BCCD7-59CB-41B2-ABF7-39284E42D3A1}"/>
              </a:ext>
            </a:extLst>
          </p:cNvPr>
          <p:cNvSpPr/>
          <p:nvPr/>
        </p:nvSpPr>
        <p:spPr>
          <a:xfrm>
            <a:off x="399288" y="3900065"/>
            <a:ext cx="1377140" cy="820049"/>
          </a:xfrm>
          <a:prstGeom prst="cloudCallout">
            <a:avLst>
              <a:gd name="adj1" fmla="val 63290"/>
              <a:gd name="adj2" fmla="val 542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a:extLst>
              <a:ext uri="{FF2B5EF4-FFF2-40B4-BE49-F238E27FC236}">
                <a16:creationId xmlns:a16="http://schemas.microsoft.com/office/drawing/2014/main" id="{5FF2746F-A31A-4879-A68C-D6DD4B6C7D41}"/>
              </a:ext>
            </a:extLst>
          </p:cNvPr>
          <p:cNvSpPr txBox="1"/>
          <p:nvPr/>
        </p:nvSpPr>
        <p:spPr>
          <a:xfrm>
            <a:off x="494678" y="4019284"/>
            <a:ext cx="1495299" cy="584775"/>
          </a:xfrm>
          <a:prstGeom prst="rect">
            <a:avLst/>
          </a:prstGeom>
          <a:noFill/>
        </p:spPr>
        <p:txBody>
          <a:bodyPr wrap="square" rtlCol="0">
            <a:spAutoFit/>
          </a:bodyPr>
          <a:lstStyle/>
          <a:p>
            <a:r>
              <a:rPr lang="de-DE" sz="1600"/>
              <a:t>Ich stelle mir vor …</a:t>
            </a:r>
          </a:p>
        </p:txBody>
      </p:sp>
      <p:pic>
        <p:nvPicPr>
          <p:cNvPr id="71" name="Grafik 70">
            <a:extLst>
              <a:ext uri="{FF2B5EF4-FFF2-40B4-BE49-F238E27FC236}">
                <a16:creationId xmlns:a16="http://schemas.microsoft.com/office/drawing/2014/main" id="{063CC0EC-C354-43F2-86A8-E825F02BE7BF}"/>
              </a:ext>
            </a:extLst>
          </p:cNvPr>
          <p:cNvPicPr>
            <a:picLocks noChangeAspect="1"/>
          </p:cNvPicPr>
          <p:nvPr/>
        </p:nvPicPr>
        <p:blipFill>
          <a:blip r:embed="rId9"/>
          <a:stretch>
            <a:fillRect/>
          </a:stretch>
        </p:blipFill>
        <p:spPr>
          <a:xfrm>
            <a:off x="6369440" y="4266065"/>
            <a:ext cx="463336" cy="384081"/>
          </a:xfrm>
          <a:prstGeom prst="rect">
            <a:avLst/>
          </a:prstGeom>
        </p:spPr>
      </p:pic>
      <p:pic>
        <p:nvPicPr>
          <p:cNvPr id="72" name="Grafik 71">
            <a:extLst>
              <a:ext uri="{FF2B5EF4-FFF2-40B4-BE49-F238E27FC236}">
                <a16:creationId xmlns:a16="http://schemas.microsoft.com/office/drawing/2014/main" id="{47DE4530-4A34-4E16-902F-D3D1FD7DCC96}"/>
              </a:ext>
            </a:extLst>
          </p:cNvPr>
          <p:cNvPicPr>
            <a:picLocks noChangeAspect="1"/>
          </p:cNvPicPr>
          <p:nvPr/>
        </p:nvPicPr>
        <p:blipFill>
          <a:blip r:embed="rId9"/>
          <a:stretch>
            <a:fillRect/>
          </a:stretch>
        </p:blipFill>
        <p:spPr>
          <a:xfrm rot="7777683">
            <a:off x="5971711" y="4412018"/>
            <a:ext cx="463336" cy="384081"/>
          </a:xfrm>
          <a:prstGeom prst="rect">
            <a:avLst/>
          </a:prstGeom>
        </p:spPr>
      </p:pic>
      <p:pic>
        <p:nvPicPr>
          <p:cNvPr id="73" name="Grafik 72">
            <a:extLst>
              <a:ext uri="{FF2B5EF4-FFF2-40B4-BE49-F238E27FC236}">
                <a16:creationId xmlns:a16="http://schemas.microsoft.com/office/drawing/2014/main" id="{9E4A9E50-96D4-49A5-8400-0224D990B915}"/>
              </a:ext>
            </a:extLst>
          </p:cNvPr>
          <p:cNvPicPr>
            <a:picLocks noChangeAspect="1"/>
          </p:cNvPicPr>
          <p:nvPr/>
        </p:nvPicPr>
        <p:blipFill>
          <a:blip r:embed="rId9"/>
          <a:stretch>
            <a:fillRect/>
          </a:stretch>
        </p:blipFill>
        <p:spPr>
          <a:xfrm rot="17340630">
            <a:off x="6157551" y="4720436"/>
            <a:ext cx="463336" cy="384081"/>
          </a:xfrm>
          <a:prstGeom prst="rect">
            <a:avLst/>
          </a:prstGeom>
        </p:spPr>
      </p:pic>
      <p:pic>
        <p:nvPicPr>
          <p:cNvPr id="74" name="Grafik 73">
            <a:extLst>
              <a:ext uri="{FF2B5EF4-FFF2-40B4-BE49-F238E27FC236}">
                <a16:creationId xmlns:a16="http://schemas.microsoft.com/office/drawing/2014/main" id="{141BCB3F-05CC-4C82-A580-884F11431B5C}"/>
              </a:ext>
            </a:extLst>
          </p:cNvPr>
          <p:cNvPicPr>
            <a:picLocks noChangeAspect="1"/>
          </p:cNvPicPr>
          <p:nvPr/>
        </p:nvPicPr>
        <p:blipFill>
          <a:blip r:embed="rId9"/>
          <a:stretch>
            <a:fillRect/>
          </a:stretch>
        </p:blipFill>
        <p:spPr>
          <a:xfrm rot="11729636">
            <a:off x="5772952" y="4857480"/>
            <a:ext cx="463336" cy="384081"/>
          </a:xfrm>
          <a:prstGeom prst="rect">
            <a:avLst/>
          </a:prstGeom>
        </p:spPr>
      </p:pic>
      <p:sp>
        <p:nvSpPr>
          <p:cNvPr id="75" name="Textfeld 74">
            <a:extLst>
              <a:ext uri="{FF2B5EF4-FFF2-40B4-BE49-F238E27FC236}">
                <a16:creationId xmlns:a16="http://schemas.microsoft.com/office/drawing/2014/main" id="{D31CD8C8-0F7B-4EFF-853F-CCFB374BAA66}"/>
              </a:ext>
            </a:extLst>
          </p:cNvPr>
          <p:cNvSpPr txBox="1"/>
          <p:nvPr/>
        </p:nvSpPr>
        <p:spPr>
          <a:xfrm>
            <a:off x="249823" y="6011444"/>
            <a:ext cx="7302044" cy="830997"/>
          </a:xfrm>
          <a:prstGeom prst="rect">
            <a:avLst/>
          </a:prstGeom>
          <a:noFill/>
        </p:spPr>
        <p:txBody>
          <a:bodyPr wrap="square" rtlCol="0">
            <a:spAutoFit/>
          </a:bodyPr>
          <a:lstStyle/>
          <a:p>
            <a:r>
              <a:rPr lang="de-DE" sz="1600"/>
              <a:t>Da sich die Eigenschaften der Stoffe und die der Teilchen voneinander unterscheiden, lassen sich auch die Beobachtungen niemals direkt auf die Teilcheneigenschaften übertragen. Wenn du das berücksichtigst, ist Chemie ganz leicht zu verstehen.</a:t>
            </a:r>
          </a:p>
        </p:txBody>
      </p:sp>
      <p:sp>
        <p:nvSpPr>
          <p:cNvPr id="76" name="Pfeil: nach unten 75">
            <a:extLst>
              <a:ext uri="{FF2B5EF4-FFF2-40B4-BE49-F238E27FC236}">
                <a16:creationId xmlns:a16="http://schemas.microsoft.com/office/drawing/2014/main" id="{BD7F836F-56AE-4FC4-A558-C4D7E31EA7A6}"/>
              </a:ext>
            </a:extLst>
          </p:cNvPr>
          <p:cNvSpPr/>
          <p:nvPr/>
        </p:nvSpPr>
        <p:spPr>
          <a:xfrm>
            <a:off x="5817895" y="3142948"/>
            <a:ext cx="311437" cy="1063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Pfeil: nach unten 76">
            <a:extLst>
              <a:ext uri="{FF2B5EF4-FFF2-40B4-BE49-F238E27FC236}">
                <a16:creationId xmlns:a16="http://schemas.microsoft.com/office/drawing/2014/main" id="{6BDE56A5-1A6B-4EDD-913C-D49D165C03A5}"/>
              </a:ext>
            </a:extLst>
          </p:cNvPr>
          <p:cNvSpPr/>
          <p:nvPr/>
        </p:nvSpPr>
        <p:spPr>
          <a:xfrm rot="10800000">
            <a:off x="6279170" y="3135228"/>
            <a:ext cx="311437" cy="1063812"/>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Textfeld 77">
            <a:extLst>
              <a:ext uri="{FF2B5EF4-FFF2-40B4-BE49-F238E27FC236}">
                <a16:creationId xmlns:a16="http://schemas.microsoft.com/office/drawing/2014/main" id="{74F2DFD1-4A7B-4DDB-B241-1755E8600738}"/>
              </a:ext>
            </a:extLst>
          </p:cNvPr>
          <p:cNvSpPr txBox="1"/>
          <p:nvPr/>
        </p:nvSpPr>
        <p:spPr>
          <a:xfrm>
            <a:off x="7964073" y="882346"/>
            <a:ext cx="3828639" cy="923330"/>
          </a:xfrm>
          <a:prstGeom prst="rect">
            <a:avLst/>
          </a:prstGeom>
          <a:noFill/>
        </p:spPr>
        <p:txBody>
          <a:bodyPr wrap="square" rtlCol="0">
            <a:spAutoFit/>
          </a:bodyPr>
          <a:lstStyle/>
          <a:p>
            <a:r>
              <a:rPr lang="de-DE">
                <a:solidFill>
                  <a:schemeClr val="accent6">
                    <a:lumMod val="75000"/>
                  </a:schemeClr>
                </a:solidFill>
              </a:rPr>
              <a:t>Teste mit der folgenden Learning-App wie gut du zwischen Stoff- und Teilchenebene unterscheiden kannst:</a:t>
            </a:r>
          </a:p>
        </p:txBody>
      </p:sp>
      <p:pic>
        <p:nvPicPr>
          <p:cNvPr id="79" name="Grafik 78">
            <a:extLst>
              <a:ext uri="{FF2B5EF4-FFF2-40B4-BE49-F238E27FC236}">
                <a16:creationId xmlns:a16="http://schemas.microsoft.com/office/drawing/2014/main" id="{1D592E6A-50F3-407B-84AB-44BB537DD41C}"/>
              </a:ext>
            </a:extLst>
          </p:cNvPr>
          <p:cNvPicPr>
            <a:picLocks noChangeAspect="1"/>
          </p:cNvPicPr>
          <p:nvPr/>
        </p:nvPicPr>
        <p:blipFill>
          <a:blip r:embed="rId10"/>
          <a:stretch>
            <a:fillRect/>
          </a:stretch>
        </p:blipFill>
        <p:spPr>
          <a:xfrm>
            <a:off x="7875094" y="1767850"/>
            <a:ext cx="3828639" cy="3828639"/>
          </a:xfrm>
          <a:prstGeom prst="rect">
            <a:avLst/>
          </a:prstGeom>
        </p:spPr>
      </p:pic>
      <p:sp>
        <p:nvSpPr>
          <p:cNvPr id="81" name="Textfeld 80">
            <a:extLst>
              <a:ext uri="{FF2B5EF4-FFF2-40B4-BE49-F238E27FC236}">
                <a16:creationId xmlns:a16="http://schemas.microsoft.com/office/drawing/2014/main" id="{B2FA2898-2284-441D-B679-3C7F6E087169}"/>
              </a:ext>
            </a:extLst>
          </p:cNvPr>
          <p:cNvSpPr txBox="1"/>
          <p:nvPr/>
        </p:nvSpPr>
        <p:spPr>
          <a:xfrm>
            <a:off x="7966844" y="5761716"/>
            <a:ext cx="3975333" cy="369332"/>
          </a:xfrm>
          <a:prstGeom prst="rect">
            <a:avLst/>
          </a:prstGeom>
          <a:noFill/>
        </p:spPr>
        <p:txBody>
          <a:bodyPr wrap="square">
            <a:spAutoFit/>
          </a:bodyPr>
          <a:lstStyle/>
          <a:p>
            <a:r>
              <a:rPr lang="de-DE">
                <a:hlinkClick r:id="rId11"/>
              </a:rPr>
              <a:t>https://learningapps.org/view21020521</a:t>
            </a:r>
            <a:r>
              <a:rPr lang="de-DE"/>
              <a:t> </a:t>
            </a:r>
          </a:p>
        </p:txBody>
      </p:sp>
    </p:spTree>
    <p:extLst>
      <p:ext uri="{BB962C8B-B14F-4D97-AF65-F5344CB8AC3E}">
        <p14:creationId xmlns:p14="http://schemas.microsoft.com/office/powerpoint/2010/main" val="157411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3" grpId="0" animBg="1"/>
      <p:bldP spid="66" grpId="0"/>
      <p:bldP spid="67" grpId="0" animBg="1"/>
      <p:bldP spid="68" grpId="0"/>
      <p:bldP spid="75" grpId="0"/>
      <p:bldP spid="76" grpId="0" animBg="1"/>
      <p:bldP spid="77" grpId="0" animBg="1"/>
      <p:bldP spid="78"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41E621C-ADD8-46FB-BB28-77B291EE3D94}"/>
              </a:ext>
            </a:extLst>
          </p:cNvPr>
          <p:cNvSpPr txBox="1"/>
          <p:nvPr/>
        </p:nvSpPr>
        <p:spPr>
          <a:xfrm>
            <a:off x="475852" y="55314"/>
            <a:ext cx="8558521" cy="584775"/>
          </a:xfrm>
          <a:prstGeom prst="rect">
            <a:avLst/>
          </a:prstGeom>
          <a:noFill/>
        </p:spPr>
        <p:txBody>
          <a:bodyPr wrap="square" rtlCol="0">
            <a:spAutoFit/>
          </a:bodyPr>
          <a:lstStyle/>
          <a:p>
            <a:r>
              <a:rPr lang="de-DE" sz="3200"/>
              <a:t>Diagnose: Fachsprache oder Alltagssprache?</a:t>
            </a:r>
          </a:p>
        </p:txBody>
      </p:sp>
      <p:sp>
        <p:nvSpPr>
          <p:cNvPr id="6" name="Textfeld 5">
            <a:extLst>
              <a:ext uri="{FF2B5EF4-FFF2-40B4-BE49-F238E27FC236}">
                <a16:creationId xmlns:a16="http://schemas.microsoft.com/office/drawing/2014/main" id="{5A48688E-B9F0-4992-9CDD-7C2B68CF4947}"/>
              </a:ext>
            </a:extLst>
          </p:cNvPr>
          <p:cNvSpPr txBox="1"/>
          <p:nvPr/>
        </p:nvSpPr>
        <p:spPr>
          <a:xfrm>
            <a:off x="547655" y="1739761"/>
            <a:ext cx="5603166" cy="5016758"/>
          </a:xfrm>
          <a:prstGeom prst="rect">
            <a:avLst/>
          </a:prstGeom>
          <a:noFill/>
        </p:spPr>
        <p:txBody>
          <a:bodyPr wrap="square">
            <a:spAutoFit/>
          </a:bodyPr>
          <a:lstStyle/>
          <a:p>
            <a:pPr marL="342900" indent="-342900" algn="just">
              <a:buFont typeface="+mj-lt"/>
              <a:buAutoNum type="arabicPeriod"/>
            </a:pPr>
            <a:r>
              <a:rPr lang="de-DE" sz="1600"/>
              <a:t>Wenn du als Erste(</a:t>
            </a:r>
            <a:r>
              <a:rPr lang="de-DE" sz="1600" err="1"/>
              <a:t>r</a:t>
            </a:r>
            <a:r>
              <a:rPr lang="de-DE" sz="1600"/>
              <a:t>) das abgebildete Blatt erhältst, dann kreuze in der </a:t>
            </a:r>
            <a:r>
              <a:rPr lang="de-DE" sz="1600" b="1" u="sng"/>
              <a:t>ganz rechten Spalte</a:t>
            </a:r>
            <a:r>
              <a:rPr lang="de-DE" sz="1600" b="1"/>
              <a:t> </a:t>
            </a:r>
            <a:r>
              <a:rPr lang="de-DE" sz="1600"/>
              <a:t>(O, Kreis) jeweils die Formulierungen an, die aus deiner Sicht genau für den beobachteten Versuch zutreffen. </a:t>
            </a:r>
          </a:p>
          <a:p>
            <a:pPr marL="342900" indent="-342900" algn="just">
              <a:buFont typeface="+mj-lt"/>
              <a:buAutoNum type="arabicPeriod"/>
            </a:pPr>
            <a:r>
              <a:rPr lang="de-DE" sz="1600"/>
              <a:t>Knicke dann das Blatt an den gestrichelten Linien nach hinten (erst 1., dann zur Sicherheit 2.). Gib es an deinen Gruppenpartner weiter.</a:t>
            </a:r>
          </a:p>
          <a:p>
            <a:pPr marL="342900" indent="-342900" algn="just">
              <a:buFont typeface="+mj-lt"/>
              <a:buAutoNum type="arabicPeriod"/>
            </a:pPr>
            <a:r>
              <a:rPr lang="de-DE" sz="1600"/>
              <a:t>Wenn du als Zweite(</a:t>
            </a:r>
            <a:r>
              <a:rPr lang="de-DE" sz="1600" err="1"/>
              <a:t>r</a:t>
            </a:r>
            <a:r>
              <a:rPr lang="de-DE" sz="1600"/>
              <a:t>) das Blatt erhältst, falten es nicht auf, sondern kreuze </a:t>
            </a:r>
            <a:r>
              <a:rPr lang="de-DE" sz="1600" b="1" u="sng"/>
              <a:t>in der Spalte direkt hinter der Textspalte</a:t>
            </a:r>
            <a:r>
              <a:rPr lang="de-DE" sz="1600" b="1"/>
              <a:t> </a:t>
            </a:r>
            <a:br>
              <a:rPr lang="de-DE" sz="1600" b="1"/>
            </a:br>
            <a:r>
              <a:rPr lang="de-DE" sz="1600"/>
              <a:t>(</a:t>
            </a:r>
            <a:r>
              <a:rPr lang="de-DE" sz="1600">
                <a:sym typeface="Webdings" panose="05030102010509060703" pitchFamily="18" charset="2"/>
              </a:rPr>
              <a:t>, Dreieck)</a:t>
            </a:r>
            <a:r>
              <a:rPr lang="de-DE" sz="1600"/>
              <a:t> diejenigen Formulierungen an, die aus deiner Sicht zutreffen.</a:t>
            </a:r>
          </a:p>
          <a:p>
            <a:pPr marL="342900" indent="-342900" algn="just">
              <a:buFont typeface="+mj-lt"/>
              <a:buAutoNum type="arabicPeriod"/>
            </a:pPr>
            <a:r>
              <a:rPr lang="de-DE" sz="1600"/>
              <a:t>Faltet dann das Blatt gemeinsam auf, diskutiert miteinander eure Ergebnisse und einigt euch dann jeweils auf eine genau treffende Formulierung. Kreuzt diese Formulierung in der </a:t>
            </a:r>
            <a:r>
              <a:rPr lang="de-DE" sz="1600" b="1" u="sng"/>
              <a:t>vorderen Spalte links vor dem Text </a:t>
            </a:r>
            <a:r>
              <a:rPr lang="de-DE" sz="1600"/>
              <a:t>( </a:t>
            </a:r>
            <a:r>
              <a:rPr lang="de-DE" sz="1600">
                <a:sym typeface="Webdings" panose="05030102010509060703" pitchFamily="18" charset="2"/>
              </a:rPr>
              <a:t> , Quadrat)</a:t>
            </a:r>
            <a:r>
              <a:rPr lang="de-DE" sz="1600"/>
              <a:t> an.</a:t>
            </a:r>
          </a:p>
          <a:p>
            <a:pPr marL="342900" indent="-342900" algn="just">
              <a:buFont typeface="+mj-lt"/>
              <a:buAutoNum type="arabicPeriod"/>
            </a:pPr>
            <a:r>
              <a:rPr lang="de-DE" sz="1600"/>
              <a:t>Beschreibt, welche sprachlichen Stolpersteine ihr feststellen konntet und überlegt, wie ihr sie vermeiden könnt, wenn ihr einer Person, die den Versuch „Einleiten von Wasserstoffchlorid in Wasser“ nicht beobachten konnte, die Beobachtungen und Folgerungen erklären sollt.</a:t>
            </a:r>
          </a:p>
        </p:txBody>
      </p:sp>
      <p:pic>
        <p:nvPicPr>
          <p:cNvPr id="8" name="Grafik 7" descr="Ein Bild, das Tisch enthält.&#10;&#10;Automatisch generierte Beschreibung">
            <a:extLst>
              <a:ext uri="{FF2B5EF4-FFF2-40B4-BE49-F238E27FC236}">
                <a16:creationId xmlns:a16="http://schemas.microsoft.com/office/drawing/2014/main" id="{DAFBA216-A4E5-4B63-B74D-F8277A9F2308}"/>
              </a:ext>
            </a:extLst>
          </p:cNvPr>
          <p:cNvPicPr>
            <a:picLocks noChangeAspect="1"/>
          </p:cNvPicPr>
          <p:nvPr/>
        </p:nvPicPr>
        <p:blipFill>
          <a:blip r:embed="rId2"/>
          <a:stretch>
            <a:fillRect/>
          </a:stretch>
        </p:blipFill>
        <p:spPr>
          <a:xfrm rot="20033051">
            <a:off x="6801187" y="928051"/>
            <a:ext cx="4264594" cy="3944053"/>
          </a:xfrm>
          <a:prstGeom prst="rect">
            <a:avLst/>
          </a:prstGeom>
        </p:spPr>
      </p:pic>
      <p:sp>
        <p:nvSpPr>
          <p:cNvPr id="4" name="Textfeld 3">
            <a:extLst>
              <a:ext uri="{FF2B5EF4-FFF2-40B4-BE49-F238E27FC236}">
                <a16:creationId xmlns:a16="http://schemas.microsoft.com/office/drawing/2014/main" id="{F7D55C99-D309-4A25-8886-8E244EDE3A80}"/>
              </a:ext>
            </a:extLst>
          </p:cNvPr>
          <p:cNvSpPr txBox="1"/>
          <p:nvPr/>
        </p:nvSpPr>
        <p:spPr>
          <a:xfrm>
            <a:off x="475853" y="1011493"/>
            <a:ext cx="5620148" cy="369332"/>
          </a:xfrm>
          <a:prstGeom prst="rect">
            <a:avLst/>
          </a:prstGeom>
          <a:solidFill>
            <a:schemeClr val="bg1"/>
          </a:solidFill>
        </p:spPr>
        <p:txBody>
          <a:bodyPr wrap="square" rtlCol="0">
            <a:spAutoFit/>
          </a:bodyPr>
          <a:lstStyle/>
          <a:p>
            <a:r>
              <a:rPr lang="de-DE" i="1">
                <a:solidFill>
                  <a:schemeClr val="accent6">
                    <a:lumMod val="75000"/>
                  </a:schemeClr>
                </a:solidFill>
              </a:rPr>
              <a:t>Die beiden Faltblätter helfen euch bei der Suche ...</a:t>
            </a:r>
          </a:p>
        </p:txBody>
      </p:sp>
      <p:pic>
        <p:nvPicPr>
          <p:cNvPr id="10" name="Grafik 9" descr="Ein Bild, das Tisch enthält.&#10;&#10;Automatisch generierte Beschreibung">
            <a:extLst>
              <a:ext uri="{FF2B5EF4-FFF2-40B4-BE49-F238E27FC236}">
                <a16:creationId xmlns:a16="http://schemas.microsoft.com/office/drawing/2014/main" id="{EE49878C-7442-43D3-A9E2-A941A3C4ED90}"/>
              </a:ext>
            </a:extLst>
          </p:cNvPr>
          <p:cNvPicPr>
            <a:picLocks noChangeAspect="1"/>
          </p:cNvPicPr>
          <p:nvPr/>
        </p:nvPicPr>
        <p:blipFill>
          <a:blip r:embed="rId3"/>
          <a:stretch>
            <a:fillRect/>
          </a:stretch>
        </p:blipFill>
        <p:spPr>
          <a:xfrm rot="1211477">
            <a:off x="6780130" y="2574593"/>
            <a:ext cx="4735802" cy="4560216"/>
          </a:xfrm>
          <a:prstGeom prst="rect">
            <a:avLst/>
          </a:prstGeom>
        </p:spPr>
      </p:pic>
      <p:grpSp>
        <p:nvGrpSpPr>
          <p:cNvPr id="14" name="Gruppieren 13">
            <a:extLst>
              <a:ext uri="{FF2B5EF4-FFF2-40B4-BE49-F238E27FC236}">
                <a16:creationId xmlns:a16="http://schemas.microsoft.com/office/drawing/2014/main" id="{AD6FE204-71CF-48FA-99E1-0B3C9906AF85}"/>
              </a:ext>
            </a:extLst>
          </p:cNvPr>
          <p:cNvGrpSpPr/>
          <p:nvPr/>
        </p:nvGrpSpPr>
        <p:grpSpPr>
          <a:xfrm>
            <a:off x="11170153" y="5098274"/>
            <a:ext cx="263137" cy="322342"/>
            <a:chOff x="11170153" y="5098274"/>
            <a:chExt cx="263137" cy="322342"/>
          </a:xfrm>
        </p:grpSpPr>
        <p:cxnSp>
          <p:nvCxnSpPr>
            <p:cNvPr id="7" name="Gerader Verbinder 6">
              <a:extLst>
                <a:ext uri="{FF2B5EF4-FFF2-40B4-BE49-F238E27FC236}">
                  <a16:creationId xmlns:a16="http://schemas.microsoft.com/office/drawing/2014/main" id="{0CDE1FCF-AF60-4516-8B12-A85B7C05CA3C}"/>
                </a:ext>
              </a:extLst>
            </p:cNvPr>
            <p:cNvCxnSpPr/>
            <p:nvPr/>
          </p:nvCxnSpPr>
          <p:spPr>
            <a:xfrm>
              <a:off x="11249094" y="5098274"/>
              <a:ext cx="124990" cy="32234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4FA0A831-7F67-4F96-9203-44D99CF55F0B}"/>
                </a:ext>
              </a:extLst>
            </p:cNvPr>
            <p:cNvCxnSpPr>
              <a:cxnSpLocks/>
            </p:cNvCxnSpPr>
            <p:nvPr/>
          </p:nvCxnSpPr>
          <p:spPr>
            <a:xfrm flipH="1">
              <a:off x="11170153" y="5164058"/>
              <a:ext cx="263137" cy="1907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Textfeld 14">
            <a:extLst>
              <a:ext uri="{FF2B5EF4-FFF2-40B4-BE49-F238E27FC236}">
                <a16:creationId xmlns:a16="http://schemas.microsoft.com/office/drawing/2014/main" id="{AAE046AD-05F6-4044-ACA6-052CBDA64F7C}"/>
              </a:ext>
            </a:extLst>
          </p:cNvPr>
          <p:cNvSpPr txBox="1"/>
          <p:nvPr/>
        </p:nvSpPr>
        <p:spPr>
          <a:xfrm>
            <a:off x="11018850" y="4670035"/>
            <a:ext cx="806940" cy="369332"/>
          </a:xfrm>
          <a:prstGeom prst="rect">
            <a:avLst/>
          </a:prstGeom>
          <a:noFill/>
        </p:spPr>
        <p:txBody>
          <a:bodyPr wrap="square" rtlCol="0">
            <a:spAutoFit/>
          </a:bodyPr>
          <a:lstStyle/>
          <a:p>
            <a:r>
              <a:rPr lang="de-DE">
                <a:solidFill>
                  <a:srgbClr val="C00000"/>
                </a:solidFill>
              </a:rPr>
              <a:t>Erster</a:t>
            </a:r>
          </a:p>
        </p:txBody>
      </p:sp>
      <p:grpSp>
        <p:nvGrpSpPr>
          <p:cNvPr id="16" name="Gruppieren 15">
            <a:extLst>
              <a:ext uri="{FF2B5EF4-FFF2-40B4-BE49-F238E27FC236}">
                <a16:creationId xmlns:a16="http://schemas.microsoft.com/office/drawing/2014/main" id="{34B2B5C2-EC3B-4632-85F2-0F21B65E093D}"/>
              </a:ext>
            </a:extLst>
          </p:cNvPr>
          <p:cNvGrpSpPr/>
          <p:nvPr/>
        </p:nvGrpSpPr>
        <p:grpSpPr>
          <a:xfrm>
            <a:off x="9920254" y="5063362"/>
            <a:ext cx="263137" cy="322342"/>
            <a:chOff x="11170153" y="5098274"/>
            <a:chExt cx="263137" cy="322342"/>
          </a:xfrm>
        </p:grpSpPr>
        <p:cxnSp>
          <p:nvCxnSpPr>
            <p:cNvPr id="17" name="Gerader Verbinder 16">
              <a:extLst>
                <a:ext uri="{FF2B5EF4-FFF2-40B4-BE49-F238E27FC236}">
                  <a16:creationId xmlns:a16="http://schemas.microsoft.com/office/drawing/2014/main" id="{0C4F23AF-F939-4AF3-86BD-7FEB702DF950}"/>
                </a:ext>
              </a:extLst>
            </p:cNvPr>
            <p:cNvCxnSpPr/>
            <p:nvPr/>
          </p:nvCxnSpPr>
          <p:spPr>
            <a:xfrm>
              <a:off x="11249094" y="5098274"/>
              <a:ext cx="124990" cy="32234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B389FDF5-6CEE-48D4-B898-1C719CB1CF2A}"/>
                </a:ext>
              </a:extLst>
            </p:cNvPr>
            <p:cNvCxnSpPr>
              <a:cxnSpLocks/>
            </p:cNvCxnSpPr>
            <p:nvPr/>
          </p:nvCxnSpPr>
          <p:spPr>
            <a:xfrm flipH="1">
              <a:off x="11170153" y="5164058"/>
              <a:ext cx="263137" cy="19077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42C20A2B-DFCE-4794-B3FB-6D2E3B8D1863}"/>
              </a:ext>
            </a:extLst>
          </p:cNvPr>
          <p:cNvSpPr txBox="1"/>
          <p:nvPr/>
        </p:nvSpPr>
        <p:spPr>
          <a:xfrm>
            <a:off x="9676859" y="5442433"/>
            <a:ext cx="1013063" cy="369332"/>
          </a:xfrm>
          <a:prstGeom prst="rect">
            <a:avLst/>
          </a:prstGeom>
          <a:solidFill>
            <a:schemeClr val="bg1"/>
          </a:solidFill>
        </p:spPr>
        <p:txBody>
          <a:bodyPr wrap="square" rtlCol="0">
            <a:spAutoFit/>
          </a:bodyPr>
          <a:lstStyle/>
          <a:p>
            <a:r>
              <a:rPr lang="de-DE">
                <a:solidFill>
                  <a:srgbClr val="0000FF"/>
                </a:solidFill>
              </a:rPr>
              <a:t>Zweiter</a:t>
            </a:r>
          </a:p>
        </p:txBody>
      </p:sp>
      <p:grpSp>
        <p:nvGrpSpPr>
          <p:cNvPr id="20" name="Gruppieren 19">
            <a:extLst>
              <a:ext uri="{FF2B5EF4-FFF2-40B4-BE49-F238E27FC236}">
                <a16:creationId xmlns:a16="http://schemas.microsoft.com/office/drawing/2014/main" id="{BA755825-ABE9-4423-92C6-F5802217DF83}"/>
              </a:ext>
            </a:extLst>
          </p:cNvPr>
          <p:cNvGrpSpPr/>
          <p:nvPr/>
        </p:nvGrpSpPr>
        <p:grpSpPr>
          <a:xfrm>
            <a:off x="6953388" y="3946949"/>
            <a:ext cx="263137" cy="322342"/>
            <a:chOff x="11170153" y="5098274"/>
            <a:chExt cx="263137" cy="322342"/>
          </a:xfrm>
        </p:grpSpPr>
        <p:cxnSp>
          <p:nvCxnSpPr>
            <p:cNvPr id="21" name="Gerader Verbinder 20">
              <a:extLst>
                <a:ext uri="{FF2B5EF4-FFF2-40B4-BE49-F238E27FC236}">
                  <a16:creationId xmlns:a16="http://schemas.microsoft.com/office/drawing/2014/main" id="{799856BA-2B78-45E3-9BC1-9FB0B584A4FC}"/>
                </a:ext>
              </a:extLst>
            </p:cNvPr>
            <p:cNvCxnSpPr/>
            <p:nvPr/>
          </p:nvCxnSpPr>
          <p:spPr>
            <a:xfrm>
              <a:off x="11249094" y="5098274"/>
              <a:ext cx="124990" cy="3223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FF3026B-D678-48B5-9270-A93431DBCAF7}"/>
                </a:ext>
              </a:extLst>
            </p:cNvPr>
            <p:cNvCxnSpPr>
              <a:cxnSpLocks/>
            </p:cNvCxnSpPr>
            <p:nvPr/>
          </p:nvCxnSpPr>
          <p:spPr>
            <a:xfrm flipH="1">
              <a:off x="11170153" y="5164058"/>
              <a:ext cx="263137" cy="19077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3" name="Textfeld 22">
            <a:extLst>
              <a:ext uri="{FF2B5EF4-FFF2-40B4-BE49-F238E27FC236}">
                <a16:creationId xmlns:a16="http://schemas.microsoft.com/office/drawing/2014/main" id="{FFC0883E-7A09-443D-8170-26AB9B235927}"/>
              </a:ext>
            </a:extLst>
          </p:cNvPr>
          <p:cNvSpPr txBox="1"/>
          <p:nvPr/>
        </p:nvSpPr>
        <p:spPr>
          <a:xfrm>
            <a:off x="6200532" y="3508642"/>
            <a:ext cx="1355140" cy="369332"/>
          </a:xfrm>
          <a:prstGeom prst="rect">
            <a:avLst/>
          </a:prstGeom>
          <a:solidFill>
            <a:schemeClr val="bg1"/>
          </a:solidFill>
          <a:ln>
            <a:noFill/>
          </a:ln>
        </p:spPr>
        <p:txBody>
          <a:bodyPr wrap="square" rtlCol="0">
            <a:spAutoFit/>
          </a:bodyPr>
          <a:lstStyle/>
          <a:p>
            <a:r>
              <a:rPr lang="de-DE">
                <a:solidFill>
                  <a:srgbClr val="7030A0"/>
                </a:solidFill>
              </a:rPr>
              <a:t>Gemeinsam</a:t>
            </a:r>
          </a:p>
        </p:txBody>
      </p:sp>
    </p:spTree>
    <p:extLst>
      <p:ext uri="{BB962C8B-B14F-4D97-AF65-F5344CB8AC3E}">
        <p14:creationId xmlns:p14="http://schemas.microsoft.com/office/powerpoint/2010/main" val="37154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a:extLst>
              <a:ext uri="{FF2B5EF4-FFF2-40B4-BE49-F238E27FC236}">
                <a16:creationId xmlns:a16="http://schemas.microsoft.com/office/drawing/2014/main" id="{F86EEAF8-5841-49D4-ACE2-4DAA20CA91FB}"/>
              </a:ext>
            </a:extLst>
          </p:cNvPr>
          <p:cNvCxnSpPr/>
          <p:nvPr/>
        </p:nvCxnSpPr>
        <p:spPr>
          <a:xfrm>
            <a:off x="6096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ECB39D2-5E0B-4D9F-8A0F-F3BB5068F7E6}"/>
              </a:ext>
            </a:extLst>
          </p:cNvPr>
          <p:cNvSpPr txBox="1"/>
          <p:nvPr/>
        </p:nvSpPr>
        <p:spPr>
          <a:xfrm rot="5400000">
            <a:off x="5836153" y="19735"/>
            <a:ext cx="519695" cy="369332"/>
          </a:xfrm>
          <a:prstGeom prst="rect">
            <a:avLst/>
          </a:prstGeom>
          <a:noFill/>
        </p:spPr>
        <p:txBody>
          <a:bodyPr wrap="square" rtlCol="0">
            <a:spAutoFit/>
          </a:bodyPr>
          <a:lstStyle/>
          <a:p>
            <a:r>
              <a:rPr lang="de-DE">
                <a:sym typeface="Wingdings" panose="05000000000000000000" pitchFamily="2" charset="2"/>
              </a:rPr>
              <a:t></a:t>
            </a:r>
            <a:endParaRPr lang="de-DE"/>
          </a:p>
        </p:txBody>
      </p:sp>
      <p:sp>
        <p:nvSpPr>
          <p:cNvPr id="5" name="Textfeld 4">
            <a:extLst>
              <a:ext uri="{FF2B5EF4-FFF2-40B4-BE49-F238E27FC236}">
                <a16:creationId xmlns:a16="http://schemas.microsoft.com/office/drawing/2014/main" id="{4B13DE35-8C63-4931-8614-016D26DD1171}"/>
              </a:ext>
            </a:extLst>
          </p:cNvPr>
          <p:cNvSpPr txBox="1"/>
          <p:nvPr/>
        </p:nvSpPr>
        <p:spPr>
          <a:xfrm>
            <a:off x="385934" y="94917"/>
            <a:ext cx="5710066" cy="369332"/>
          </a:xfrm>
          <a:prstGeom prst="rect">
            <a:avLst/>
          </a:prstGeom>
          <a:noFill/>
        </p:spPr>
        <p:txBody>
          <a:bodyPr wrap="square" rtlCol="0">
            <a:spAutoFit/>
          </a:bodyPr>
          <a:lstStyle/>
          <a:p>
            <a:r>
              <a:rPr lang="de-DE"/>
              <a:t>Kopiervorlage: Welche Aussage ist am genauesten? A</a:t>
            </a:r>
          </a:p>
        </p:txBody>
      </p:sp>
      <p:sp>
        <p:nvSpPr>
          <p:cNvPr id="6" name="Textfeld 5">
            <a:extLst>
              <a:ext uri="{FF2B5EF4-FFF2-40B4-BE49-F238E27FC236}">
                <a16:creationId xmlns:a16="http://schemas.microsoft.com/office/drawing/2014/main" id="{3AB70817-2DE0-4DB9-AF2B-99BE045C7FB3}"/>
              </a:ext>
            </a:extLst>
          </p:cNvPr>
          <p:cNvSpPr txBox="1"/>
          <p:nvPr/>
        </p:nvSpPr>
        <p:spPr>
          <a:xfrm>
            <a:off x="6424921" y="94917"/>
            <a:ext cx="5710066" cy="369332"/>
          </a:xfrm>
          <a:prstGeom prst="rect">
            <a:avLst/>
          </a:prstGeom>
          <a:noFill/>
        </p:spPr>
        <p:txBody>
          <a:bodyPr wrap="square" rtlCol="0">
            <a:spAutoFit/>
          </a:bodyPr>
          <a:lstStyle/>
          <a:p>
            <a:r>
              <a:rPr lang="de-DE"/>
              <a:t>Kopiervorlage: Welche Aussage ist am genauesten? B</a:t>
            </a:r>
          </a:p>
        </p:txBody>
      </p:sp>
      <p:sp>
        <p:nvSpPr>
          <p:cNvPr id="7" name="Textfeld 6">
            <a:extLst>
              <a:ext uri="{FF2B5EF4-FFF2-40B4-BE49-F238E27FC236}">
                <a16:creationId xmlns:a16="http://schemas.microsoft.com/office/drawing/2014/main" id="{8BA63F86-E3E8-4B39-8612-9B94A8CA86F2}"/>
              </a:ext>
            </a:extLst>
          </p:cNvPr>
          <p:cNvSpPr txBox="1"/>
          <p:nvPr/>
        </p:nvSpPr>
        <p:spPr>
          <a:xfrm>
            <a:off x="385934" y="46424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8" name="Tabelle 8">
            <a:extLst>
              <a:ext uri="{FF2B5EF4-FFF2-40B4-BE49-F238E27FC236}">
                <a16:creationId xmlns:a16="http://schemas.microsoft.com/office/drawing/2014/main" id="{BD3DA11D-B830-4D50-BC99-0FAB9250934D}"/>
              </a:ext>
            </a:extLst>
          </p:cNvPr>
          <p:cNvGraphicFramePr>
            <a:graphicFrameLocks noGrp="1"/>
          </p:cNvGraphicFramePr>
          <p:nvPr/>
        </p:nvGraphicFramePr>
        <p:xfrm>
          <a:off x="163773" y="2337198"/>
          <a:ext cx="5829166" cy="292608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Beim Lösen von Wasserstoffchlorid (g) in Wasser ändert sich die Farbe des Universalindikators von grün nach rot.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Lösen von Wasserstoffchlorid (g) in Wasser tritt eine chemische Reaktion zwischen den beiden Stoffen ein, die durch den Farbumschlag des Universalindikators von grün nach rot angezeigt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r>
                        <a:rPr lang="de-DE" sz="1200"/>
                        <a:t>Beim Einleiten von Wasserstoffchlorid (g) in Wasser reagieren die beiden Stoffe miteinander. Dies lässt sich an der Farbänderung des Universalindikators von grün nach rot erkennen.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tritt ein Farbumschlag beim Universalindikator von grün nach rot auf.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bl>
          </a:graphicData>
        </a:graphic>
      </p:graphicFrame>
      <p:sp>
        <p:nvSpPr>
          <p:cNvPr id="9" name="Textfeld 8">
            <a:extLst>
              <a:ext uri="{FF2B5EF4-FFF2-40B4-BE49-F238E27FC236}">
                <a16:creationId xmlns:a16="http://schemas.microsoft.com/office/drawing/2014/main" id="{E3F5809D-00AD-41C5-8BB2-74F0B35A578E}"/>
              </a:ext>
            </a:extLst>
          </p:cNvPr>
          <p:cNvSpPr txBox="1"/>
          <p:nvPr/>
        </p:nvSpPr>
        <p:spPr>
          <a:xfrm>
            <a:off x="97989" y="5263278"/>
            <a:ext cx="2329447" cy="307777"/>
          </a:xfrm>
          <a:prstGeom prst="rect">
            <a:avLst/>
          </a:prstGeom>
          <a:noFill/>
        </p:spPr>
        <p:txBody>
          <a:bodyPr wrap="square" rtlCol="0">
            <a:spAutoFit/>
          </a:bodyPr>
          <a:lstStyle/>
          <a:p>
            <a:r>
              <a:rPr lang="de-DE" sz="1400" i="1"/>
              <a:t>Unsere treffendste Aussage:</a:t>
            </a:r>
          </a:p>
        </p:txBody>
      </p:sp>
      <p:sp>
        <p:nvSpPr>
          <p:cNvPr id="10" name="Textfeld 9">
            <a:extLst>
              <a:ext uri="{FF2B5EF4-FFF2-40B4-BE49-F238E27FC236}">
                <a16:creationId xmlns:a16="http://schemas.microsoft.com/office/drawing/2014/main" id="{133C5AD0-C185-4896-A551-A9C347E2FAFA}"/>
              </a:ext>
            </a:extLst>
          </p:cNvPr>
          <p:cNvSpPr txBox="1"/>
          <p:nvPr/>
        </p:nvSpPr>
        <p:spPr>
          <a:xfrm rot="16200000">
            <a:off x="5024727" y="2472035"/>
            <a:ext cx="673024" cy="215444"/>
          </a:xfrm>
          <a:prstGeom prst="rect">
            <a:avLst/>
          </a:prstGeom>
          <a:noFill/>
        </p:spPr>
        <p:txBody>
          <a:bodyPr wrap="square" rtlCol="0">
            <a:spAutoFit/>
          </a:bodyPr>
          <a:lstStyle/>
          <a:p>
            <a:r>
              <a:rPr lang="de-DE" sz="800"/>
              <a:t>Faltlinie 1</a:t>
            </a:r>
          </a:p>
        </p:txBody>
      </p:sp>
      <p:sp>
        <p:nvSpPr>
          <p:cNvPr id="11" name="Textfeld 10">
            <a:extLst>
              <a:ext uri="{FF2B5EF4-FFF2-40B4-BE49-F238E27FC236}">
                <a16:creationId xmlns:a16="http://schemas.microsoft.com/office/drawing/2014/main" id="{FC19A1EA-993B-4B3A-B41B-58C1940E143F}"/>
              </a:ext>
            </a:extLst>
          </p:cNvPr>
          <p:cNvSpPr txBox="1"/>
          <p:nvPr/>
        </p:nvSpPr>
        <p:spPr>
          <a:xfrm rot="16200000">
            <a:off x="4426091" y="2472035"/>
            <a:ext cx="673025" cy="215444"/>
          </a:xfrm>
          <a:prstGeom prst="rect">
            <a:avLst/>
          </a:prstGeom>
          <a:noFill/>
        </p:spPr>
        <p:txBody>
          <a:bodyPr wrap="square" rtlCol="0">
            <a:spAutoFit/>
          </a:bodyPr>
          <a:lstStyle/>
          <a:p>
            <a:r>
              <a:rPr lang="de-DE" sz="800"/>
              <a:t>Faltlinie 2</a:t>
            </a:r>
          </a:p>
        </p:txBody>
      </p:sp>
      <p:sp>
        <p:nvSpPr>
          <p:cNvPr id="12" name="Textfeld 11">
            <a:extLst>
              <a:ext uri="{FF2B5EF4-FFF2-40B4-BE49-F238E27FC236}">
                <a16:creationId xmlns:a16="http://schemas.microsoft.com/office/drawing/2014/main" id="{C41C4836-0275-46D5-86FB-B837C8A937CC}"/>
              </a:ext>
            </a:extLst>
          </p:cNvPr>
          <p:cNvSpPr txBox="1"/>
          <p:nvPr/>
        </p:nvSpPr>
        <p:spPr>
          <a:xfrm>
            <a:off x="6280667" y="46800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13" name="Tabelle 8">
            <a:extLst>
              <a:ext uri="{FF2B5EF4-FFF2-40B4-BE49-F238E27FC236}">
                <a16:creationId xmlns:a16="http://schemas.microsoft.com/office/drawing/2014/main" id="{45E08BDA-4468-4F8D-9607-C8E015903BCC}"/>
              </a:ext>
            </a:extLst>
          </p:cNvPr>
          <p:cNvGraphicFramePr>
            <a:graphicFrameLocks noGrp="1"/>
          </p:cNvGraphicFramePr>
          <p:nvPr>
            <p:extLst>
              <p:ext uri="{D42A27DB-BD31-4B8C-83A1-F6EECF244321}">
                <p14:modId xmlns:p14="http://schemas.microsoft.com/office/powerpoint/2010/main" val="4223112393"/>
              </p:ext>
            </p:extLst>
          </p:nvPr>
        </p:nvGraphicFramePr>
        <p:xfrm>
          <a:off x="6213727" y="2337198"/>
          <a:ext cx="5829166" cy="320040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Wenn man Wasserstoffchlorid in Wasser löst, entsteht eine Säure, die man Salzsäure nennt.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eine saure Lösung. Diese Lösung wird Salzsäure genannt.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16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durch eine chemische Reaktion eine Säure, die Salzsäure genannt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einer sauren Lösung. Diese saure Lösung wird Salzsäure genannt und nicht salzsaure Lösung.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einem neuen Stoff, der Salzsäure genannt wird.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3103858155"/>
                  </a:ext>
                </a:extLst>
              </a:tr>
            </a:tbl>
          </a:graphicData>
        </a:graphic>
      </p:graphicFrame>
      <p:sp>
        <p:nvSpPr>
          <p:cNvPr id="14" name="Textfeld 13">
            <a:extLst>
              <a:ext uri="{FF2B5EF4-FFF2-40B4-BE49-F238E27FC236}">
                <a16:creationId xmlns:a16="http://schemas.microsoft.com/office/drawing/2014/main" id="{8BE9E11C-2AE0-4CC7-A94C-6A209A4CC8CB}"/>
              </a:ext>
            </a:extLst>
          </p:cNvPr>
          <p:cNvSpPr txBox="1"/>
          <p:nvPr/>
        </p:nvSpPr>
        <p:spPr>
          <a:xfrm>
            <a:off x="6147943" y="5537598"/>
            <a:ext cx="2329447" cy="307777"/>
          </a:xfrm>
          <a:prstGeom prst="rect">
            <a:avLst/>
          </a:prstGeom>
          <a:noFill/>
        </p:spPr>
        <p:txBody>
          <a:bodyPr wrap="square" rtlCol="0">
            <a:spAutoFit/>
          </a:bodyPr>
          <a:lstStyle/>
          <a:p>
            <a:r>
              <a:rPr lang="de-DE" sz="1400" i="1"/>
              <a:t>Unsere treffendste Aussage:</a:t>
            </a:r>
          </a:p>
        </p:txBody>
      </p:sp>
      <p:sp>
        <p:nvSpPr>
          <p:cNvPr id="15" name="Textfeld 14">
            <a:extLst>
              <a:ext uri="{FF2B5EF4-FFF2-40B4-BE49-F238E27FC236}">
                <a16:creationId xmlns:a16="http://schemas.microsoft.com/office/drawing/2014/main" id="{C2A22875-2B03-4449-9DA7-5F34A7BBA72F}"/>
              </a:ext>
            </a:extLst>
          </p:cNvPr>
          <p:cNvSpPr txBox="1"/>
          <p:nvPr/>
        </p:nvSpPr>
        <p:spPr>
          <a:xfrm rot="16200000">
            <a:off x="11074681" y="2472035"/>
            <a:ext cx="673024" cy="215444"/>
          </a:xfrm>
          <a:prstGeom prst="rect">
            <a:avLst/>
          </a:prstGeom>
          <a:noFill/>
        </p:spPr>
        <p:txBody>
          <a:bodyPr wrap="square" rtlCol="0">
            <a:spAutoFit/>
          </a:bodyPr>
          <a:lstStyle/>
          <a:p>
            <a:r>
              <a:rPr lang="de-DE" sz="800"/>
              <a:t>Faltlinie 1</a:t>
            </a:r>
          </a:p>
        </p:txBody>
      </p:sp>
      <p:sp>
        <p:nvSpPr>
          <p:cNvPr id="16" name="Textfeld 15">
            <a:extLst>
              <a:ext uri="{FF2B5EF4-FFF2-40B4-BE49-F238E27FC236}">
                <a16:creationId xmlns:a16="http://schemas.microsoft.com/office/drawing/2014/main" id="{B1C36468-84D3-43DE-B3D8-27739D47C84C}"/>
              </a:ext>
            </a:extLst>
          </p:cNvPr>
          <p:cNvSpPr txBox="1"/>
          <p:nvPr/>
        </p:nvSpPr>
        <p:spPr>
          <a:xfrm rot="16200000">
            <a:off x="10476045" y="2472035"/>
            <a:ext cx="673025" cy="215444"/>
          </a:xfrm>
          <a:prstGeom prst="rect">
            <a:avLst/>
          </a:prstGeom>
          <a:noFill/>
        </p:spPr>
        <p:txBody>
          <a:bodyPr wrap="square" rtlCol="0">
            <a:spAutoFit/>
          </a:bodyPr>
          <a:lstStyle/>
          <a:p>
            <a:r>
              <a:rPr lang="de-DE" sz="800"/>
              <a:t>Faltlinie 2</a:t>
            </a:r>
          </a:p>
        </p:txBody>
      </p:sp>
    </p:spTree>
    <p:extLst>
      <p:ext uri="{BB962C8B-B14F-4D97-AF65-F5344CB8AC3E}">
        <p14:creationId xmlns:p14="http://schemas.microsoft.com/office/powerpoint/2010/main" val="197649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a:extLst>
              <a:ext uri="{FF2B5EF4-FFF2-40B4-BE49-F238E27FC236}">
                <a16:creationId xmlns:a16="http://schemas.microsoft.com/office/drawing/2014/main" id="{F86EEAF8-5841-49D4-ACE2-4DAA20CA91FB}"/>
              </a:ext>
            </a:extLst>
          </p:cNvPr>
          <p:cNvCxnSpPr/>
          <p:nvPr/>
        </p:nvCxnSpPr>
        <p:spPr>
          <a:xfrm>
            <a:off x="6096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ECB39D2-5E0B-4D9F-8A0F-F3BB5068F7E6}"/>
              </a:ext>
            </a:extLst>
          </p:cNvPr>
          <p:cNvSpPr txBox="1"/>
          <p:nvPr/>
        </p:nvSpPr>
        <p:spPr>
          <a:xfrm rot="5400000">
            <a:off x="5836153" y="19735"/>
            <a:ext cx="519695" cy="369332"/>
          </a:xfrm>
          <a:prstGeom prst="rect">
            <a:avLst/>
          </a:prstGeom>
          <a:noFill/>
        </p:spPr>
        <p:txBody>
          <a:bodyPr wrap="square" rtlCol="0">
            <a:spAutoFit/>
          </a:bodyPr>
          <a:lstStyle/>
          <a:p>
            <a:r>
              <a:rPr lang="de-DE">
                <a:sym typeface="Wingdings" panose="05000000000000000000" pitchFamily="2" charset="2"/>
              </a:rPr>
              <a:t></a:t>
            </a:r>
            <a:endParaRPr lang="de-DE"/>
          </a:p>
        </p:txBody>
      </p:sp>
      <p:sp>
        <p:nvSpPr>
          <p:cNvPr id="5" name="Textfeld 4">
            <a:extLst>
              <a:ext uri="{FF2B5EF4-FFF2-40B4-BE49-F238E27FC236}">
                <a16:creationId xmlns:a16="http://schemas.microsoft.com/office/drawing/2014/main" id="{4B13DE35-8C63-4931-8614-016D26DD1171}"/>
              </a:ext>
            </a:extLst>
          </p:cNvPr>
          <p:cNvSpPr txBox="1"/>
          <p:nvPr/>
        </p:nvSpPr>
        <p:spPr>
          <a:xfrm>
            <a:off x="385934" y="94917"/>
            <a:ext cx="5710066" cy="369332"/>
          </a:xfrm>
          <a:prstGeom prst="rect">
            <a:avLst/>
          </a:prstGeom>
          <a:noFill/>
        </p:spPr>
        <p:txBody>
          <a:bodyPr wrap="square" rtlCol="0">
            <a:spAutoFit/>
          </a:bodyPr>
          <a:lstStyle/>
          <a:p>
            <a:r>
              <a:rPr lang="de-DE">
                <a:solidFill>
                  <a:srgbClr val="00B0F0"/>
                </a:solidFill>
              </a:rPr>
              <a:t>Lösungsvorschlag:</a:t>
            </a:r>
            <a:r>
              <a:rPr lang="de-DE"/>
              <a:t> Welche Aussage ist am genauesten? A</a:t>
            </a:r>
          </a:p>
        </p:txBody>
      </p:sp>
      <p:sp>
        <p:nvSpPr>
          <p:cNvPr id="6" name="Textfeld 5">
            <a:extLst>
              <a:ext uri="{FF2B5EF4-FFF2-40B4-BE49-F238E27FC236}">
                <a16:creationId xmlns:a16="http://schemas.microsoft.com/office/drawing/2014/main" id="{3AB70817-2DE0-4DB9-AF2B-99BE045C7FB3}"/>
              </a:ext>
            </a:extLst>
          </p:cNvPr>
          <p:cNvSpPr txBox="1"/>
          <p:nvPr/>
        </p:nvSpPr>
        <p:spPr>
          <a:xfrm>
            <a:off x="6424921" y="94917"/>
            <a:ext cx="5710066" cy="369332"/>
          </a:xfrm>
          <a:prstGeom prst="rect">
            <a:avLst/>
          </a:prstGeom>
          <a:noFill/>
        </p:spPr>
        <p:txBody>
          <a:bodyPr wrap="square" rtlCol="0">
            <a:spAutoFit/>
          </a:bodyPr>
          <a:lstStyle/>
          <a:p>
            <a:r>
              <a:rPr lang="de-DE">
                <a:solidFill>
                  <a:srgbClr val="00B0F0"/>
                </a:solidFill>
              </a:rPr>
              <a:t>Lösungsvorschlag</a:t>
            </a:r>
            <a:r>
              <a:rPr lang="de-DE"/>
              <a:t>: Welche Aussage ist am genauesten? B</a:t>
            </a:r>
          </a:p>
        </p:txBody>
      </p:sp>
      <p:sp>
        <p:nvSpPr>
          <p:cNvPr id="7" name="Textfeld 6">
            <a:extLst>
              <a:ext uri="{FF2B5EF4-FFF2-40B4-BE49-F238E27FC236}">
                <a16:creationId xmlns:a16="http://schemas.microsoft.com/office/drawing/2014/main" id="{8BA63F86-E3E8-4B39-8612-9B94A8CA86F2}"/>
              </a:ext>
            </a:extLst>
          </p:cNvPr>
          <p:cNvSpPr txBox="1"/>
          <p:nvPr/>
        </p:nvSpPr>
        <p:spPr>
          <a:xfrm>
            <a:off x="385934" y="46424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8" name="Tabelle 8">
            <a:extLst>
              <a:ext uri="{FF2B5EF4-FFF2-40B4-BE49-F238E27FC236}">
                <a16:creationId xmlns:a16="http://schemas.microsoft.com/office/drawing/2014/main" id="{BD3DA11D-B830-4D50-BC99-0FAB9250934D}"/>
              </a:ext>
            </a:extLst>
          </p:cNvPr>
          <p:cNvGraphicFramePr>
            <a:graphicFrameLocks noGrp="1"/>
          </p:cNvGraphicFramePr>
          <p:nvPr>
            <p:extLst>
              <p:ext uri="{D42A27DB-BD31-4B8C-83A1-F6EECF244321}">
                <p14:modId xmlns:p14="http://schemas.microsoft.com/office/powerpoint/2010/main" val="261892472"/>
              </p:ext>
            </p:extLst>
          </p:nvPr>
        </p:nvGraphicFramePr>
        <p:xfrm>
          <a:off x="163773" y="2337198"/>
          <a:ext cx="5829166" cy="292608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Beim </a:t>
                      </a:r>
                      <a:r>
                        <a:rPr lang="de-DE" sz="1200">
                          <a:highlight>
                            <a:srgbClr val="00FFFF"/>
                          </a:highlight>
                        </a:rPr>
                        <a:t>Lösen </a:t>
                      </a:r>
                      <a:r>
                        <a:rPr lang="de-DE" sz="1200"/>
                        <a:t>von Wasserstoffchlorid (g) in Wasser ändert sich die Farbe des Universalindikators von grün nach rot.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Lösen von Wasserstoffchlorid (g) in Wasser tritt eine chemische Reaktion zwischen den beiden Stoffen ein, die durch den </a:t>
                      </a:r>
                      <a:r>
                        <a:rPr lang="de-DE" sz="1200">
                          <a:highlight>
                            <a:srgbClr val="00FFFF"/>
                          </a:highlight>
                        </a:rPr>
                        <a:t>Farbumschlag</a:t>
                      </a:r>
                      <a:r>
                        <a:rPr lang="de-DE" sz="1200"/>
                        <a:t> des Universalindikators von grün nach rot angezeigt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r>
                        <a:rPr lang="de-DE" sz="1200"/>
                        <a:t>Beim </a:t>
                      </a:r>
                      <a:r>
                        <a:rPr lang="de-DE" sz="1200">
                          <a:highlight>
                            <a:srgbClr val="00FFFF"/>
                          </a:highlight>
                        </a:rPr>
                        <a:t>Einleiten</a:t>
                      </a:r>
                      <a:r>
                        <a:rPr lang="de-DE" sz="1200"/>
                        <a:t> von Wasserstoffchlorid (g) in Wasser </a:t>
                      </a:r>
                      <a:r>
                        <a:rPr lang="de-DE" sz="1200">
                          <a:highlight>
                            <a:srgbClr val="00FFFF"/>
                          </a:highlight>
                        </a:rPr>
                        <a:t>reagieren </a:t>
                      </a:r>
                      <a:r>
                        <a:rPr lang="de-DE" sz="1200"/>
                        <a:t>die beiden Stoffe miteinander. Dies lässt sich an der </a:t>
                      </a:r>
                      <a:r>
                        <a:rPr lang="de-DE" sz="1200">
                          <a:highlight>
                            <a:srgbClr val="00FFFF"/>
                          </a:highlight>
                        </a:rPr>
                        <a:t>Farbänderung </a:t>
                      </a:r>
                      <a:r>
                        <a:rPr lang="de-DE" sz="1200"/>
                        <a:t>des Universalindikators von grün nach rot erkennen.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tritt ein Farbumschlag beim Universalindikator von grün nach rot auf.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bl>
          </a:graphicData>
        </a:graphic>
      </p:graphicFrame>
      <p:sp>
        <p:nvSpPr>
          <p:cNvPr id="9" name="Textfeld 8">
            <a:extLst>
              <a:ext uri="{FF2B5EF4-FFF2-40B4-BE49-F238E27FC236}">
                <a16:creationId xmlns:a16="http://schemas.microsoft.com/office/drawing/2014/main" id="{E3F5809D-00AD-41C5-8BB2-74F0B35A578E}"/>
              </a:ext>
            </a:extLst>
          </p:cNvPr>
          <p:cNvSpPr txBox="1"/>
          <p:nvPr/>
        </p:nvSpPr>
        <p:spPr>
          <a:xfrm>
            <a:off x="97989" y="5263278"/>
            <a:ext cx="2329447" cy="307777"/>
          </a:xfrm>
          <a:prstGeom prst="rect">
            <a:avLst/>
          </a:prstGeom>
          <a:noFill/>
        </p:spPr>
        <p:txBody>
          <a:bodyPr wrap="square" rtlCol="0">
            <a:spAutoFit/>
          </a:bodyPr>
          <a:lstStyle/>
          <a:p>
            <a:r>
              <a:rPr lang="de-DE" sz="1400" i="1"/>
              <a:t>Unsere treffendste Aussage:</a:t>
            </a:r>
          </a:p>
        </p:txBody>
      </p:sp>
      <p:sp>
        <p:nvSpPr>
          <p:cNvPr id="10" name="Textfeld 9">
            <a:extLst>
              <a:ext uri="{FF2B5EF4-FFF2-40B4-BE49-F238E27FC236}">
                <a16:creationId xmlns:a16="http://schemas.microsoft.com/office/drawing/2014/main" id="{133C5AD0-C185-4896-A551-A9C347E2FAFA}"/>
              </a:ext>
            </a:extLst>
          </p:cNvPr>
          <p:cNvSpPr txBox="1"/>
          <p:nvPr/>
        </p:nvSpPr>
        <p:spPr>
          <a:xfrm rot="16200000">
            <a:off x="5024727" y="2472035"/>
            <a:ext cx="673024" cy="215444"/>
          </a:xfrm>
          <a:prstGeom prst="rect">
            <a:avLst/>
          </a:prstGeom>
          <a:noFill/>
        </p:spPr>
        <p:txBody>
          <a:bodyPr wrap="square" rtlCol="0">
            <a:spAutoFit/>
          </a:bodyPr>
          <a:lstStyle/>
          <a:p>
            <a:r>
              <a:rPr lang="de-DE" sz="800"/>
              <a:t>Faltlinie 1</a:t>
            </a:r>
          </a:p>
        </p:txBody>
      </p:sp>
      <p:sp>
        <p:nvSpPr>
          <p:cNvPr id="11" name="Textfeld 10">
            <a:extLst>
              <a:ext uri="{FF2B5EF4-FFF2-40B4-BE49-F238E27FC236}">
                <a16:creationId xmlns:a16="http://schemas.microsoft.com/office/drawing/2014/main" id="{FC19A1EA-993B-4B3A-B41B-58C1940E143F}"/>
              </a:ext>
            </a:extLst>
          </p:cNvPr>
          <p:cNvSpPr txBox="1"/>
          <p:nvPr/>
        </p:nvSpPr>
        <p:spPr>
          <a:xfrm rot="16200000">
            <a:off x="4426091" y="2472035"/>
            <a:ext cx="673025" cy="215444"/>
          </a:xfrm>
          <a:prstGeom prst="rect">
            <a:avLst/>
          </a:prstGeom>
          <a:noFill/>
        </p:spPr>
        <p:txBody>
          <a:bodyPr wrap="square" rtlCol="0">
            <a:spAutoFit/>
          </a:bodyPr>
          <a:lstStyle/>
          <a:p>
            <a:r>
              <a:rPr lang="de-DE" sz="800"/>
              <a:t>Faltlinie 2</a:t>
            </a:r>
          </a:p>
        </p:txBody>
      </p:sp>
      <p:sp>
        <p:nvSpPr>
          <p:cNvPr id="12" name="Textfeld 11">
            <a:extLst>
              <a:ext uri="{FF2B5EF4-FFF2-40B4-BE49-F238E27FC236}">
                <a16:creationId xmlns:a16="http://schemas.microsoft.com/office/drawing/2014/main" id="{C41C4836-0275-46D5-86FB-B837C8A937CC}"/>
              </a:ext>
            </a:extLst>
          </p:cNvPr>
          <p:cNvSpPr txBox="1"/>
          <p:nvPr/>
        </p:nvSpPr>
        <p:spPr>
          <a:xfrm>
            <a:off x="6280667" y="46800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13" name="Tabelle 8">
            <a:extLst>
              <a:ext uri="{FF2B5EF4-FFF2-40B4-BE49-F238E27FC236}">
                <a16:creationId xmlns:a16="http://schemas.microsoft.com/office/drawing/2014/main" id="{45E08BDA-4468-4F8D-9607-C8E015903BCC}"/>
              </a:ext>
            </a:extLst>
          </p:cNvPr>
          <p:cNvGraphicFramePr>
            <a:graphicFrameLocks noGrp="1"/>
          </p:cNvGraphicFramePr>
          <p:nvPr>
            <p:extLst>
              <p:ext uri="{D42A27DB-BD31-4B8C-83A1-F6EECF244321}">
                <p14:modId xmlns:p14="http://schemas.microsoft.com/office/powerpoint/2010/main" val="4028543499"/>
              </p:ext>
            </p:extLst>
          </p:nvPr>
        </p:nvGraphicFramePr>
        <p:xfrm>
          <a:off x="6213727" y="2337198"/>
          <a:ext cx="5829166" cy="320040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Wenn man Wasserstoffchlorid in Wasser löst, entsteht eine </a:t>
                      </a:r>
                      <a:r>
                        <a:rPr lang="de-DE" sz="1200">
                          <a:highlight>
                            <a:srgbClr val="00FFFF"/>
                          </a:highlight>
                        </a:rPr>
                        <a:t>Säure</a:t>
                      </a:r>
                      <a:r>
                        <a:rPr lang="de-DE" sz="1200"/>
                        <a:t>, die man </a:t>
                      </a:r>
                      <a:r>
                        <a:rPr lang="de-DE" sz="1200">
                          <a:highlight>
                            <a:srgbClr val="00FFFF"/>
                          </a:highlight>
                        </a:rPr>
                        <a:t>Salzsäure</a:t>
                      </a:r>
                      <a:r>
                        <a:rPr lang="de-DE" sz="1200"/>
                        <a:t> nennt.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eine </a:t>
                      </a:r>
                      <a:r>
                        <a:rPr lang="de-DE" sz="1200">
                          <a:highlight>
                            <a:srgbClr val="00FFFF"/>
                          </a:highlight>
                        </a:rPr>
                        <a:t>saure Lösung</a:t>
                      </a:r>
                      <a:r>
                        <a:rPr lang="de-DE" sz="1200"/>
                        <a:t>. Diese Lösung wird Salzsäure genannt.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16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durch eine chemische Reaktion eine Säure, die Salzsäure genannt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einer sauren Lösung. Diese saure Lösung wird Salzsäure genannt und nicht </a:t>
                      </a:r>
                      <a:r>
                        <a:rPr lang="de-DE" sz="1200">
                          <a:highlight>
                            <a:srgbClr val="00FFFF"/>
                          </a:highlight>
                        </a:rPr>
                        <a:t>salzsaure Lösung</a:t>
                      </a:r>
                      <a:r>
                        <a:rPr lang="de-DE" sz="120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einem neuen Stoff, der Salzsäure genannt wird.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3103858155"/>
                  </a:ext>
                </a:extLst>
              </a:tr>
            </a:tbl>
          </a:graphicData>
        </a:graphic>
      </p:graphicFrame>
      <p:sp>
        <p:nvSpPr>
          <p:cNvPr id="14" name="Textfeld 13">
            <a:extLst>
              <a:ext uri="{FF2B5EF4-FFF2-40B4-BE49-F238E27FC236}">
                <a16:creationId xmlns:a16="http://schemas.microsoft.com/office/drawing/2014/main" id="{8BE9E11C-2AE0-4CC7-A94C-6A209A4CC8CB}"/>
              </a:ext>
            </a:extLst>
          </p:cNvPr>
          <p:cNvSpPr txBox="1"/>
          <p:nvPr/>
        </p:nvSpPr>
        <p:spPr>
          <a:xfrm>
            <a:off x="6147943" y="5537598"/>
            <a:ext cx="2329447" cy="307777"/>
          </a:xfrm>
          <a:prstGeom prst="rect">
            <a:avLst/>
          </a:prstGeom>
          <a:noFill/>
        </p:spPr>
        <p:txBody>
          <a:bodyPr wrap="square" rtlCol="0">
            <a:spAutoFit/>
          </a:bodyPr>
          <a:lstStyle/>
          <a:p>
            <a:r>
              <a:rPr lang="de-DE" sz="1400" i="1"/>
              <a:t>Unsere treffendste Aussage:</a:t>
            </a:r>
          </a:p>
        </p:txBody>
      </p:sp>
      <p:sp>
        <p:nvSpPr>
          <p:cNvPr id="15" name="Textfeld 14">
            <a:extLst>
              <a:ext uri="{FF2B5EF4-FFF2-40B4-BE49-F238E27FC236}">
                <a16:creationId xmlns:a16="http://schemas.microsoft.com/office/drawing/2014/main" id="{C2A22875-2B03-4449-9DA7-5F34A7BBA72F}"/>
              </a:ext>
            </a:extLst>
          </p:cNvPr>
          <p:cNvSpPr txBox="1"/>
          <p:nvPr/>
        </p:nvSpPr>
        <p:spPr>
          <a:xfrm rot="16200000">
            <a:off x="11074681" y="2472035"/>
            <a:ext cx="673024" cy="215444"/>
          </a:xfrm>
          <a:prstGeom prst="rect">
            <a:avLst/>
          </a:prstGeom>
          <a:noFill/>
        </p:spPr>
        <p:txBody>
          <a:bodyPr wrap="square" rtlCol="0">
            <a:spAutoFit/>
          </a:bodyPr>
          <a:lstStyle/>
          <a:p>
            <a:r>
              <a:rPr lang="de-DE" sz="800"/>
              <a:t>Faltlinie 1</a:t>
            </a:r>
          </a:p>
        </p:txBody>
      </p:sp>
      <p:sp>
        <p:nvSpPr>
          <p:cNvPr id="16" name="Textfeld 15">
            <a:extLst>
              <a:ext uri="{FF2B5EF4-FFF2-40B4-BE49-F238E27FC236}">
                <a16:creationId xmlns:a16="http://schemas.microsoft.com/office/drawing/2014/main" id="{B1C36468-84D3-43DE-B3D8-27739D47C84C}"/>
              </a:ext>
            </a:extLst>
          </p:cNvPr>
          <p:cNvSpPr txBox="1"/>
          <p:nvPr/>
        </p:nvSpPr>
        <p:spPr>
          <a:xfrm rot="16200000">
            <a:off x="10476045" y="2472035"/>
            <a:ext cx="673025" cy="215444"/>
          </a:xfrm>
          <a:prstGeom prst="rect">
            <a:avLst/>
          </a:prstGeom>
          <a:noFill/>
        </p:spPr>
        <p:txBody>
          <a:bodyPr wrap="square" rtlCol="0">
            <a:spAutoFit/>
          </a:bodyPr>
          <a:lstStyle/>
          <a:p>
            <a:r>
              <a:rPr lang="de-DE" sz="800"/>
              <a:t>Faltlinie 2</a:t>
            </a:r>
          </a:p>
        </p:txBody>
      </p:sp>
      <p:sp>
        <p:nvSpPr>
          <p:cNvPr id="18" name="Textfeld 17">
            <a:extLst>
              <a:ext uri="{FF2B5EF4-FFF2-40B4-BE49-F238E27FC236}">
                <a16:creationId xmlns:a16="http://schemas.microsoft.com/office/drawing/2014/main" id="{753BE300-F872-6FB0-8CD8-87027C73E31A}"/>
              </a:ext>
            </a:extLst>
          </p:cNvPr>
          <p:cNvSpPr txBox="1"/>
          <p:nvPr/>
        </p:nvSpPr>
        <p:spPr>
          <a:xfrm>
            <a:off x="97989" y="5571055"/>
            <a:ext cx="5998011" cy="1169551"/>
          </a:xfrm>
          <a:prstGeom prst="rect">
            <a:avLst/>
          </a:prstGeom>
          <a:noFill/>
        </p:spPr>
        <p:txBody>
          <a:bodyPr wrap="square" rtlCol="0">
            <a:spAutoFit/>
          </a:bodyPr>
          <a:lstStyle/>
          <a:p>
            <a:r>
              <a:rPr lang="de-DE" sz="1400">
                <a:solidFill>
                  <a:srgbClr val="00B0F0"/>
                </a:solidFill>
              </a:rPr>
              <a:t>Beim Einleiten von Wasserstoffchlorid in Wasser, löst sich das Wasserstoffchlorid-Gas nicht nur physikalisch in Wasser, sondern es tritt eine chemische Reaktion zwischen den beiden Stoffen Wasserstoffchlorid und Wasser ein. Dies lässt sich an der Farbänderung (dem „Farbumschlag“) des Universalindikators von grün nach rot erkennen.</a:t>
            </a:r>
          </a:p>
        </p:txBody>
      </p:sp>
      <p:sp>
        <p:nvSpPr>
          <p:cNvPr id="19" name="Textfeld 18">
            <a:extLst>
              <a:ext uri="{FF2B5EF4-FFF2-40B4-BE49-F238E27FC236}">
                <a16:creationId xmlns:a16="http://schemas.microsoft.com/office/drawing/2014/main" id="{A8520A97-BB81-6D01-C0C7-670E9BFE9B32}"/>
              </a:ext>
            </a:extLst>
          </p:cNvPr>
          <p:cNvSpPr txBox="1"/>
          <p:nvPr/>
        </p:nvSpPr>
        <p:spPr>
          <a:xfrm>
            <a:off x="6136976" y="5722959"/>
            <a:ext cx="5998011" cy="1169551"/>
          </a:xfrm>
          <a:prstGeom prst="rect">
            <a:avLst/>
          </a:prstGeom>
          <a:noFill/>
        </p:spPr>
        <p:txBody>
          <a:bodyPr wrap="square" rtlCol="0">
            <a:spAutoFit/>
          </a:bodyPr>
          <a:lstStyle/>
          <a:p>
            <a:r>
              <a:rPr lang="de-DE" sz="1400">
                <a:solidFill>
                  <a:srgbClr val="00B0F0"/>
                </a:solidFill>
              </a:rPr>
              <a:t>Wenn Wasserstoffchlorid in Wasser eingeleitet wird, dann reagieren diese beiden Stoffe sofort miteinander zu einer sauren Lösung. Diese saure Lösung, wird irreführender Weise Salzsäure genannt, obwohl sie keine Salzsäure-Teilchen, sondern Oxonium-Ionen und Chlorid-Ionen enthält. Die Benennung „salzsaure Lösung“ statt „Salzsäure“ wäre eindeutiger.</a:t>
            </a:r>
          </a:p>
        </p:txBody>
      </p:sp>
    </p:spTree>
    <p:extLst>
      <p:ext uri="{BB962C8B-B14F-4D97-AF65-F5344CB8AC3E}">
        <p14:creationId xmlns:p14="http://schemas.microsoft.com/office/powerpoint/2010/main" val="124920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7CDD9DD-93C3-E2FF-4A9F-7F9AD460F264}"/>
              </a:ext>
            </a:extLst>
          </p:cNvPr>
          <p:cNvPicPr>
            <a:picLocks noChangeAspect="1"/>
          </p:cNvPicPr>
          <p:nvPr/>
        </p:nvPicPr>
        <p:blipFill>
          <a:blip r:embed="rId2"/>
          <a:stretch>
            <a:fillRect/>
          </a:stretch>
        </p:blipFill>
        <p:spPr>
          <a:xfrm>
            <a:off x="573705" y="2070497"/>
            <a:ext cx="2728716" cy="2491978"/>
          </a:xfrm>
          <a:prstGeom prst="rect">
            <a:avLst/>
          </a:prstGeom>
        </p:spPr>
      </p:pic>
      <p:sp>
        <p:nvSpPr>
          <p:cNvPr id="6" name="Sprechblase: rechteckig mit abgerundeten Ecken 5">
            <a:extLst>
              <a:ext uri="{FF2B5EF4-FFF2-40B4-BE49-F238E27FC236}">
                <a16:creationId xmlns:a16="http://schemas.microsoft.com/office/drawing/2014/main" id="{AEBC3DFD-2089-73A7-C94F-5EDF94A37B6D}"/>
              </a:ext>
            </a:extLst>
          </p:cNvPr>
          <p:cNvSpPr/>
          <p:nvPr/>
        </p:nvSpPr>
        <p:spPr>
          <a:xfrm>
            <a:off x="4844845" y="2580968"/>
            <a:ext cx="6773450" cy="2160638"/>
          </a:xfrm>
          <a:prstGeom prst="wedgeRoundRectCallout">
            <a:avLst>
              <a:gd name="adj1" fmla="val -70042"/>
              <a:gd name="adj2" fmla="val -12927"/>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6600">
                <a:solidFill>
                  <a:srgbClr val="F49819"/>
                </a:solidFill>
              </a:rPr>
              <a:t>Kopiervorlagen</a:t>
            </a:r>
          </a:p>
        </p:txBody>
      </p:sp>
    </p:spTree>
    <p:extLst>
      <p:ext uri="{BB962C8B-B14F-4D97-AF65-F5344CB8AC3E}">
        <p14:creationId xmlns:p14="http://schemas.microsoft.com/office/powerpoint/2010/main" val="196552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0547090-A8C9-4957-A4FC-C20626929924}"/>
              </a:ext>
            </a:extLst>
          </p:cNvPr>
          <p:cNvSpPr txBox="1"/>
          <p:nvPr/>
        </p:nvSpPr>
        <p:spPr>
          <a:xfrm>
            <a:off x="368707" y="9346"/>
            <a:ext cx="11369479" cy="523220"/>
          </a:xfrm>
          <a:prstGeom prst="rect">
            <a:avLst/>
          </a:prstGeom>
          <a:noFill/>
        </p:spPr>
        <p:txBody>
          <a:bodyPr wrap="square" rtlCol="0">
            <a:spAutoFit/>
          </a:bodyPr>
          <a:lstStyle/>
          <a:p>
            <a:pPr algn="ctr"/>
            <a:r>
              <a:rPr lang="de-DE" sz="2800"/>
              <a:t>Wo steckt die Säure in der Salzsäure?     </a:t>
            </a:r>
          </a:p>
        </p:txBody>
      </p:sp>
      <p:cxnSp>
        <p:nvCxnSpPr>
          <p:cNvPr id="27" name="Gerader Verbinder 26">
            <a:extLst>
              <a:ext uri="{FF2B5EF4-FFF2-40B4-BE49-F238E27FC236}">
                <a16:creationId xmlns:a16="http://schemas.microsoft.com/office/drawing/2014/main" id="{29982627-7B8D-4769-8AF6-AE5142D8B83B}"/>
              </a:ext>
            </a:extLst>
          </p:cNvPr>
          <p:cNvCxnSpPr>
            <a:cxnSpLocks/>
          </p:cNvCxnSpPr>
          <p:nvPr/>
        </p:nvCxnSpPr>
        <p:spPr>
          <a:xfrm>
            <a:off x="442451" y="4182726"/>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2AA409F8-ACE4-4ABB-9366-CE39B5BA34AC}"/>
              </a:ext>
            </a:extLst>
          </p:cNvPr>
          <p:cNvCxnSpPr>
            <a:cxnSpLocks/>
          </p:cNvCxnSpPr>
          <p:nvPr/>
        </p:nvCxnSpPr>
        <p:spPr>
          <a:xfrm>
            <a:off x="442451" y="4529313"/>
            <a:ext cx="3734844" cy="1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7C2C597-BF67-44AB-BC3D-99B3A15BE9A2}"/>
              </a:ext>
            </a:extLst>
          </p:cNvPr>
          <p:cNvCxnSpPr>
            <a:cxnSpLocks/>
          </p:cNvCxnSpPr>
          <p:nvPr/>
        </p:nvCxnSpPr>
        <p:spPr>
          <a:xfrm>
            <a:off x="442451" y="4883274"/>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267DEF0D-58C9-48AF-9462-54E79FC98120}"/>
              </a:ext>
            </a:extLst>
          </p:cNvPr>
          <p:cNvCxnSpPr>
            <a:cxnSpLocks/>
          </p:cNvCxnSpPr>
          <p:nvPr/>
        </p:nvCxnSpPr>
        <p:spPr>
          <a:xfrm>
            <a:off x="442451" y="5244609"/>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05E32B1E-056A-4806-A154-E97030605C41}"/>
              </a:ext>
            </a:extLst>
          </p:cNvPr>
          <p:cNvCxnSpPr>
            <a:cxnSpLocks/>
          </p:cNvCxnSpPr>
          <p:nvPr/>
        </p:nvCxnSpPr>
        <p:spPr>
          <a:xfrm>
            <a:off x="8282227" y="419040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767D0CAA-55BA-454D-B3E1-CDAD0250B268}"/>
              </a:ext>
            </a:extLst>
          </p:cNvPr>
          <p:cNvCxnSpPr>
            <a:cxnSpLocks/>
          </p:cNvCxnSpPr>
          <p:nvPr/>
        </p:nvCxnSpPr>
        <p:spPr>
          <a:xfrm>
            <a:off x="8282227" y="4542703"/>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7C4876E7-84B6-4A26-A004-F5D70EE9B0A0}"/>
              </a:ext>
            </a:extLst>
          </p:cNvPr>
          <p:cNvCxnSpPr>
            <a:cxnSpLocks/>
          </p:cNvCxnSpPr>
          <p:nvPr/>
        </p:nvCxnSpPr>
        <p:spPr>
          <a:xfrm>
            <a:off x="8282227" y="488437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0F384170-D19F-4BC5-B134-D8CCECFDAF9E}"/>
              </a:ext>
            </a:extLst>
          </p:cNvPr>
          <p:cNvCxnSpPr>
            <a:cxnSpLocks/>
          </p:cNvCxnSpPr>
          <p:nvPr/>
        </p:nvCxnSpPr>
        <p:spPr>
          <a:xfrm>
            <a:off x="8282227" y="5232551"/>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D6C2663F-4426-4971-BA6C-2DBE7FBD9E87}"/>
              </a:ext>
            </a:extLst>
          </p:cNvPr>
          <p:cNvCxnSpPr>
            <a:cxnSpLocks/>
          </p:cNvCxnSpPr>
          <p:nvPr/>
        </p:nvCxnSpPr>
        <p:spPr>
          <a:xfrm>
            <a:off x="4500748" y="419150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CDBC5DC4-5C74-4493-A4D7-452B768E5D0A}"/>
              </a:ext>
            </a:extLst>
          </p:cNvPr>
          <p:cNvCxnSpPr>
            <a:cxnSpLocks/>
          </p:cNvCxnSpPr>
          <p:nvPr/>
        </p:nvCxnSpPr>
        <p:spPr>
          <a:xfrm>
            <a:off x="4500748" y="4550381"/>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8B4E7706-14D8-4F7F-9183-A9D41783BD8D}"/>
              </a:ext>
            </a:extLst>
          </p:cNvPr>
          <p:cNvCxnSpPr>
            <a:cxnSpLocks/>
          </p:cNvCxnSpPr>
          <p:nvPr/>
        </p:nvCxnSpPr>
        <p:spPr>
          <a:xfrm>
            <a:off x="4500748" y="4892050"/>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B7FA3223-EA7C-41FD-AB8C-D54401458D84}"/>
              </a:ext>
            </a:extLst>
          </p:cNvPr>
          <p:cNvCxnSpPr>
            <a:cxnSpLocks/>
          </p:cNvCxnSpPr>
          <p:nvPr/>
        </p:nvCxnSpPr>
        <p:spPr>
          <a:xfrm>
            <a:off x="4500748" y="5246807"/>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AA0464C4-2201-490E-89AD-2643961CC3AF}"/>
              </a:ext>
            </a:extLst>
          </p:cNvPr>
          <p:cNvCxnSpPr>
            <a:cxnSpLocks/>
          </p:cNvCxnSpPr>
          <p:nvPr/>
        </p:nvCxnSpPr>
        <p:spPr>
          <a:xfrm>
            <a:off x="443547" y="5883510"/>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8998438F-FC39-47E9-87DC-E2EEB256FD03}"/>
              </a:ext>
            </a:extLst>
          </p:cNvPr>
          <p:cNvCxnSpPr>
            <a:cxnSpLocks/>
          </p:cNvCxnSpPr>
          <p:nvPr/>
        </p:nvCxnSpPr>
        <p:spPr>
          <a:xfrm>
            <a:off x="443547" y="6244845"/>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8A346282-7794-4E28-8CE7-48EDA46EE285}"/>
              </a:ext>
            </a:extLst>
          </p:cNvPr>
          <p:cNvCxnSpPr>
            <a:cxnSpLocks/>
          </p:cNvCxnSpPr>
          <p:nvPr/>
        </p:nvCxnSpPr>
        <p:spPr>
          <a:xfrm>
            <a:off x="8283323" y="588460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8F2B2807-E1F9-4538-A194-FFEFCFF3E88C}"/>
              </a:ext>
            </a:extLst>
          </p:cNvPr>
          <p:cNvCxnSpPr>
            <a:cxnSpLocks/>
          </p:cNvCxnSpPr>
          <p:nvPr/>
        </p:nvCxnSpPr>
        <p:spPr>
          <a:xfrm>
            <a:off x="8283323" y="6232787"/>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9DBFADB8-1F47-462F-B994-9A342AF6BC66}"/>
              </a:ext>
            </a:extLst>
          </p:cNvPr>
          <p:cNvCxnSpPr>
            <a:cxnSpLocks/>
          </p:cNvCxnSpPr>
          <p:nvPr/>
        </p:nvCxnSpPr>
        <p:spPr>
          <a:xfrm>
            <a:off x="4501844" y="5892286"/>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6E707712-CB8E-4D57-863D-EE995A8AA07E}"/>
              </a:ext>
            </a:extLst>
          </p:cNvPr>
          <p:cNvCxnSpPr>
            <a:cxnSpLocks/>
          </p:cNvCxnSpPr>
          <p:nvPr/>
        </p:nvCxnSpPr>
        <p:spPr>
          <a:xfrm>
            <a:off x="4501844" y="6247043"/>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21E8CD18-4646-4C94-9C9D-3EFB8389D414}"/>
              </a:ext>
            </a:extLst>
          </p:cNvPr>
          <p:cNvCxnSpPr>
            <a:cxnSpLocks/>
          </p:cNvCxnSpPr>
          <p:nvPr/>
        </p:nvCxnSpPr>
        <p:spPr>
          <a:xfrm>
            <a:off x="425735" y="3827492"/>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82317827-6B7E-40C6-8F60-3C6B4114FEBB}"/>
              </a:ext>
            </a:extLst>
          </p:cNvPr>
          <p:cNvCxnSpPr>
            <a:cxnSpLocks/>
          </p:cNvCxnSpPr>
          <p:nvPr/>
        </p:nvCxnSpPr>
        <p:spPr>
          <a:xfrm>
            <a:off x="8265511" y="38351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42626A48-FC22-4782-A3D6-55508FACA60C}"/>
              </a:ext>
            </a:extLst>
          </p:cNvPr>
          <p:cNvCxnSpPr>
            <a:cxnSpLocks/>
          </p:cNvCxnSpPr>
          <p:nvPr/>
        </p:nvCxnSpPr>
        <p:spPr>
          <a:xfrm>
            <a:off x="4484032" y="38362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3DFDDF6D-DADA-4C09-89F2-D2CBEE8C9E0D}"/>
              </a:ext>
            </a:extLst>
          </p:cNvPr>
          <p:cNvSpPr txBox="1"/>
          <p:nvPr/>
        </p:nvSpPr>
        <p:spPr>
          <a:xfrm>
            <a:off x="425735" y="932223"/>
            <a:ext cx="11588965" cy="338554"/>
          </a:xfrm>
          <a:prstGeom prst="rect">
            <a:avLst/>
          </a:prstGeom>
          <a:noFill/>
        </p:spPr>
        <p:txBody>
          <a:bodyPr wrap="square">
            <a:spAutoFit/>
          </a:bodyPr>
          <a:lstStyle/>
          <a:p>
            <a:r>
              <a:rPr lang="de-DE" sz="1600" i="1" u="sng">
                <a:solidFill>
                  <a:schemeClr val="accent6">
                    <a:lumMod val="75000"/>
                  </a:schemeClr>
                </a:solidFill>
              </a:rPr>
              <a:t>Aufgabe 2</a:t>
            </a:r>
            <a:r>
              <a:rPr lang="de-DE" sz="1600" i="1">
                <a:solidFill>
                  <a:schemeClr val="accent6">
                    <a:lumMod val="75000"/>
                  </a:schemeClr>
                </a:solidFill>
              </a:rPr>
              <a:t>: Zeichne deine Beobachtungen mit Farben in die entsprechenden Abbildungen ein (kein Text, keine Beschriftungen)</a:t>
            </a:r>
          </a:p>
        </p:txBody>
      </p:sp>
      <p:sp>
        <p:nvSpPr>
          <p:cNvPr id="51" name="Textfeld 50">
            <a:extLst>
              <a:ext uri="{FF2B5EF4-FFF2-40B4-BE49-F238E27FC236}">
                <a16:creationId xmlns:a16="http://schemas.microsoft.com/office/drawing/2014/main" id="{02D5445A-B948-48F7-805F-89B6D72BD59A}"/>
              </a:ext>
            </a:extLst>
          </p:cNvPr>
          <p:cNvSpPr txBox="1"/>
          <p:nvPr/>
        </p:nvSpPr>
        <p:spPr>
          <a:xfrm>
            <a:off x="392370" y="3074526"/>
            <a:ext cx="11651227" cy="584775"/>
          </a:xfrm>
          <a:prstGeom prst="rect">
            <a:avLst/>
          </a:prstGeom>
          <a:noFill/>
        </p:spPr>
        <p:txBody>
          <a:bodyPr wrap="square" rtlCol="0">
            <a:spAutoFit/>
          </a:bodyPr>
          <a:lstStyle/>
          <a:p>
            <a:r>
              <a:rPr lang="de-DE" sz="1600" i="1" u="sng">
                <a:solidFill>
                  <a:schemeClr val="accent6">
                    <a:lumMod val="75000"/>
                  </a:schemeClr>
                </a:solidFill>
              </a:rPr>
              <a:t>Aufgabe 2:</a:t>
            </a:r>
            <a:r>
              <a:rPr lang="de-DE" sz="1600" i="1">
                <a:solidFill>
                  <a:schemeClr val="accent6">
                    <a:lumMod val="75000"/>
                  </a:schemeClr>
                </a:solidFill>
              </a:rPr>
              <a:t> Formuliere deine Beobachtungen zuerst mündlich und nimm diese mit deinem Smartphone auf (</a:t>
            </a:r>
            <a:r>
              <a:rPr lang="de-DE" sz="1600" i="1" err="1">
                <a:solidFill>
                  <a:schemeClr val="accent6">
                    <a:lumMod val="75000"/>
                  </a:schemeClr>
                </a:solidFill>
              </a:rPr>
              <a:t>One</a:t>
            </a:r>
            <a:r>
              <a:rPr lang="de-DE" sz="1600" i="1">
                <a:solidFill>
                  <a:schemeClr val="accent6">
                    <a:lumMod val="75000"/>
                  </a:schemeClr>
                </a:solidFill>
              </a:rPr>
              <a:t> </a:t>
            </a:r>
            <a:r>
              <a:rPr lang="de-DE" sz="1600" i="1" err="1">
                <a:solidFill>
                  <a:schemeClr val="accent6">
                    <a:lumMod val="75000"/>
                  </a:schemeClr>
                </a:solidFill>
              </a:rPr>
              <a:t>take</a:t>
            </a:r>
            <a:r>
              <a:rPr lang="de-DE" sz="1600" i="1">
                <a:solidFill>
                  <a:schemeClr val="accent6">
                    <a:lumMod val="75000"/>
                  </a:schemeClr>
                </a:solidFill>
              </a:rPr>
              <a:t>). Spielt euch gegenseitig eure Beschreibungen vor und einigt euch anschließend auf eine aussagekräftige schriftliche Formulierung und ergänzt diese. </a:t>
            </a:r>
          </a:p>
        </p:txBody>
      </p:sp>
      <p:sp>
        <p:nvSpPr>
          <p:cNvPr id="52" name="Textfeld 51">
            <a:extLst>
              <a:ext uri="{FF2B5EF4-FFF2-40B4-BE49-F238E27FC236}">
                <a16:creationId xmlns:a16="http://schemas.microsoft.com/office/drawing/2014/main" id="{F1D539B2-1086-4DD3-9B9C-24E85C200872}"/>
              </a:ext>
            </a:extLst>
          </p:cNvPr>
          <p:cNvSpPr txBox="1"/>
          <p:nvPr/>
        </p:nvSpPr>
        <p:spPr>
          <a:xfrm>
            <a:off x="392369" y="5353668"/>
            <a:ext cx="11651227" cy="338554"/>
          </a:xfrm>
          <a:prstGeom prst="rect">
            <a:avLst/>
          </a:prstGeom>
          <a:noFill/>
        </p:spPr>
        <p:txBody>
          <a:bodyPr wrap="square" rtlCol="0">
            <a:spAutoFit/>
          </a:bodyPr>
          <a:lstStyle/>
          <a:p>
            <a:r>
              <a:rPr lang="de-DE" sz="1600" i="1" u="sng">
                <a:solidFill>
                  <a:schemeClr val="accent6">
                    <a:lumMod val="75000"/>
                  </a:schemeClr>
                </a:solidFill>
              </a:rPr>
              <a:t>Aufgabe 3:</a:t>
            </a:r>
            <a:r>
              <a:rPr lang="de-DE" sz="1600" i="1">
                <a:solidFill>
                  <a:schemeClr val="accent6">
                    <a:lumMod val="75000"/>
                  </a:schemeClr>
                </a:solidFill>
              </a:rPr>
              <a:t> Diskutiert, welche Folgerungen sich aus den Beobachtungen bei Versuch A – C ableiten lassen. Notiert sie stichwortartig!</a:t>
            </a:r>
          </a:p>
        </p:txBody>
      </p:sp>
      <p:sp>
        <p:nvSpPr>
          <p:cNvPr id="15" name="Textfeld 14">
            <a:extLst>
              <a:ext uri="{FF2B5EF4-FFF2-40B4-BE49-F238E27FC236}">
                <a16:creationId xmlns:a16="http://schemas.microsoft.com/office/drawing/2014/main" id="{A18E9E68-847D-42BE-AD69-3709250C33D7}"/>
              </a:ext>
            </a:extLst>
          </p:cNvPr>
          <p:cNvSpPr txBox="1"/>
          <p:nvPr/>
        </p:nvSpPr>
        <p:spPr>
          <a:xfrm>
            <a:off x="10361775" y="138358"/>
            <a:ext cx="1681821" cy="369332"/>
          </a:xfrm>
          <a:prstGeom prst="rect">
            <a:avLst/>
          </a:prstGeom>
          <a:noFill/>
        </p:spPr>
        <p:txBody>
          <a:bodyPr wrap="square" rtlCol="0">
            <a:spAutoFit/>
          </a:bodyPr>
          <a:lstStyle/>
          <a:p>
            <a:r>
              <a:rPr lang="de-DE">
                <a:solidFill>
                  <a:schemeClr val="bg1">
                    <a:lumMod val="65000"/>
                  </a:schemeClr>
                </a:solidFill>
              </a:rPr>
              <a:t>Kopiervorlage </a:t>
            </a:r>
          </a:p>
        </p:txBody>
      </p:sp>
      <p:pic>
        <p:nvPicPr>
          <p:cNvPr id="3" name="Grafik 2">
            <a:extLst>
              <a:ext uri="{FF2B5EF4-FFF2-40B4-BE49-F238E27FC236}">
                <a16:creationId xmlns:a16="http://schemas.microsoft.com/office/drawing/2014/main" id="{4BF60BF5-1D55-02C2-FC96-B0318F9C0425}"/>
              </a:ext>
            </a:extLst>
          </p:cNvPr>
          <p:cNvPicPr>
            <a:picLocks noChangeAspect="1"/>
          </p:cNvPicPr>
          <p:nvPr/>
        </p:nvPicPr>
        <p:blipFill>
          <a:blip r:embed="rId3"/>
          <a:stretch>
            <a:fillRect/>
          </a:stretch>
        </p:blipFill>
        <p:spPr>
          <a:xfrm>
            <a:off x="797858" y="1248161"/>
            <a:ext cx="2484694" cy="1623661"/>
          </a:xfrm>
          <a:prstGeom prst="rect">
            <a:avLst/>
          </a:prstGeom>
        </p:spPr>
      </p:pic>
      <p:pic>
        <p:nvPicPr>
          <p:cNvPr id="5" name="Grafik 4">
            <a:extLst>
              <a:ext uri="{FF2B5EF4-FFF2-40B4-BE49-F238E27FC236}">
                <a16:creationId xmlns:a16="http://schemas.microsoft.com/office/drawing/2014/main" id="{0A9EF32C-72AA-4A70-0A05-7CB858D74EDA}"/>
              </a:ext>
            </a:extLst>
          </p:cNvPr>
          <p:cNvPicPr>
            <a:picLocks noChangeAspect="1"/>
          </p:cNvPicPr>
          <p:nvPr/>
        </p:nvPicPr>
        <p:blipFill>
          <a:blip r:embed="rId4"/>
          <a:stretch>
            <a:fillRect/>
          </a:stretch>
        </p:blipFill>
        <p:spPr>
          <a:xfrm>
            <a:off x="4673604" y="1264354"/>
            <a:ext cx="2759684" cy="1659197"/>
          </a:xfrm>
          <a:prstGeom prst="rect">
            <a:avLst/>
          </a:prstGeom>
        </p:spPr>
      </p:pic>
      <p:pic>
        <p:nvPicPr>
          <p:cNvPr id="6" name="Grafik 5">
            <a:extLst>
              <a:ext uri="{FF2B5EF4-FFF2-40B4-BE49-F238E27FC236}">
                <a16:creationId xmlns:a16="http://schemas.microsoft.com/office/drawing/2014/main" id="{30004382-6079-C1D5-DE26-AE434113994F}"/>
              </a:ext>
            </a:extLst>
          </p:cNvPr>
          <p:cNvPicPr>
            <a:picLocks noChangeAspect="1"/>
          </p:cNvPicPr>
          <p:nvPr/>
        </p:nvPicPr>
        <p:blipFill>
          <a:blip r:embed="rId5"/>
          <a:stretch>
            <a:fillRect/>
          </a:stretch>
        </p:blipFill>
        <p:spPr>
          <a:xfrm>
            <a:off x="8596870" y="1365593"/>
            <a:ext cx="2608543" cy="1561880"/>
          </a:xfrm>
          <a:prstGeom prst="rect">
            <a:avLst/>
          </a:prstGeom>
        </p:spPr>
      </p:pic>
      <p:sp>
        <p:nvSpPr>
          <p:cNvPr id="7" name="Textfeld 6">
            <a:extLst>
              <a:ext uri="{FF2B5EF4-FFF2-40B4-BE49-F238E27FC236}">
                <a16:creationId xmlns:a16="http://schemas.microsoft.com/office/drawing/2014/main" id="{D22E39C3-3598-A6C5-61E2-E5EA2A2933A2}"/>
              </a:ext>
            </a:extLst>
          </p:cNvPr>
          <p:cNvSpPr txBox="1"/>
          <p:nvPr/>
        </p:nvSpPr>
        <p:spPr>
          <a:xfrm>
            <a:off x="425735" y="455724"/>
            <a:ext cx="11588965" cy="584775"/>
          </a:xfrm>
          <a:prstGeom prst="rect">
            <a:avLst/>
          </a:prstGeom>
          <a:noFill/>
        </p:spPr>
        <p:txBody>
          <a:bodyPr wrap="square">
            <a:spAutoFit/>
          </a:bodyPr>
          <a:lstStyle/>
          <a:p>
            <a:r>
              <a:rPr lang="de-DE" sz="1600" i="1" u="sng">
                <a:solidFill>
                  <a:schemeClr val="accent6">
                    <a:lumMod val="75000"/>
                  </a:schemeClr>
                </a:solidFill>
              </a:rPr>
              <a:t>Aufgabe 1</a:t>
            </a:r>
            <a:r>
              <a:rPr lang="de-DE" sz="1600" i="1">
                <a:solidFill>
                  <a:schemeClr val="accent6">
                    <a:lumMod val="75000"/>
                  </a:schemeClr>
                </a:solidFill>
              </a:rPr>
              <a:t>: Schaut euch das Video an oder führt das abgebildete Experiment im Minimaßstab eigenständig durch. Welche Geräte und Chemikalien braucht ihr dazu?</a:t>
            </a:r>
          </a:p>
        </p:txBody>
      </p:sp>
      <p:cxnSp>
        <p:nvCxnSpPr>
          <p:cNvPr id="18" name="Gerader Verbinder 17">
            <a:extLst>
              <a:ext uri="{FF2B5EF4-FFF2-40B4-BE49-F238E27FC236}">
                <a16:creationId xmlns:a16="http://schemas.microsoft.com/office/drawing/2014/main" id="{CADB839F-BD9F-8D0C-BE35-6A4D8E5C482D}"/>
              </a:ext>
            </a:extLst>
          </p:cNvPr>
          <p:cNvCxnSpPr>
            <a:cxnSpLocks/>
          </p:cNvCxnSpPr>
          <p:nvPr/>
        </p:nvCxnSpPr>
        <p:spPr>
          <a:xfrm>
            <a:off x="448463" y="6618470"/>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1D28E8E-A69E-8AEE-EBBC-88462D937F5E}"/>
              </a:ext>
            </a:extLst>
          </p:cNvPr>
          <p:cNvCxnSpPr>
            <a:cxnSpLocks/>
          </p:cNvCxnSpPr>
          <p:nvPr/>
        </p:nvCxnSpPr>
        <p:spPr>
          <a:xfrm>
            <a:off x="8288239" y="660641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6F8B948-AC7A-F2DC-0392-2904CA13E30F}"/>
              </a:ext>
            </a:extLst>
          </p:cNvPr>
          <p:cNvCxnSpPr>
            <a:cxnSpLocks/>
          </p:cNvCxnSpPr>
          <p:nvPr/>
        </p:nvCxnSpPr>
        <p:spPr>
          <a:xfrm>
            <a:off x="4506760" y="66206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798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a:extLst>
              <a:ext uri="{FF2B5EF4-FFF2-40B4-BE49-F238E27FC236}">
                <a16:creationId xmlns:a16="http://schemas.microsoft.com/office/drawing/2014/main" id="{F86EEAF8-5841-49D4-ACE2-4DAA20CA91FB}"/>
              </a:ext>
            </a:extLst>
          </p:cNvPr>
          <p:cNvCxnSpPr/>
          <p:nvPr/>
        </p:nvCxnSpPr>
        <p:spPr>
          <a:xfrm>
            <a:off x="6096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ECB39D2-5E0B-4D9F-8A0F-F3BB5068F7E6}"/>
              </a:ext>
            </a:extLst>
          </p:cNvPr>
          <p:cNvSpPr txBox="1"/>
          <p:nvPr/>
        </p:nvSpPr>
        <p:spPr>
          <a:xfrm rot="5400000">
            <a:off x="5836153" y="19735"/>
            <a:ext cx="519695" cy="369332"/>
          </a:xfrm>
          <a:prstGeom prst="rect">
            <a:avLst/>
          </a:prstGeom>
          <a:noFill/>
        </p:spPr>
        <p:txBody>
          <a:bodyPr wrap="square" rtlCol="0">
            <a:spAutoFit/>
          </a:bodyPr>
          <a:lstStyle/>
          <a:p>
            <a:r>
              <a:rPr lang="de-DE">
                <a:sym typeface="Wingdings" panose="05000000000000000000" pitchFamily="2" charset="2"/>
              </a:rPr>
              <a:t></a:t>
            </a:r>
            <a:endParaRPr lang="de-DE"/>
          </a:p>
        </p:txBody>
      </p:sp>
      <p:sp>
        <p:nvSpPr>
          <p:cNvPr id="5" name="Textfeld 4">
            <a:extLst>
              <a:ext uri="{FF2B5EF4-FFF2-40B4-BE49-F238E27FC236}">
                <a16:creationId xmlns:a16="http://schemas.microsoft.com/office/drawing/2014/main" id="{4B13DE35-8C63-4931-8614-016D26DD1171}"/>
              </a:ext>
            </a:extLst>
          </p:cNvPr>
          <p:cNvSpPr txBox="1"/>
          <p:nvPr/>
        </p:nvSpPr>
        <p:spPr>
          <a:xfrm>
            <a:off x="385934" y="94917"/>
            <a:ext cx="5710066" cy="369332"/>
          </a:xfrm>
          <a:prstGeom prst="rect">
            <a:avLst/>
          </a:prstGeom>
          <a:noFill/>
        </p:spPr>
        <p:txBody>
          <a:bodyPr wrap="square" rtlCol="0">
            <a:spAutoFit/>
          </a:bodyPr>
          <a:lstStyle/>
          <a:p>
            <a:r>
              <a:rPr lang="de-DE"/>
              <a:t>Kopiervorlage: Welche Aussage ist am genauesten? A</a:t>
            </a:r>
          </a:p>
        </p:txBody>
      </p:sp>
      <p:sp>
        <p:nvSpPr>
          <p:cNvPr id="6" name="Textfeld 5">
            <a:extLst>
              <a:ext uri="{FF2B5EF4-FFF2-40B4-BE49-F238E27FC236}">
                <a16:creationId xmlns:a16="http://schemas.microsoft.com/office/drawing/2014/main" id="{3AB70817-2DE0-4DB9-AF2B-99BE045C7FB3}"/>
              </a:ext>
            </a:extLst>
          </p:cNvPr>
          <p:cNvSpPr txBox="1"/>
          <p:nvPr/>
        </p:nvSpPr>
        <p:spPr>
          <a:xfrm>
            <a:off x="6424921" y="94917"/>
            <a:ext cx="5710066" cy="369332"/>
          </a:xfrm>
          <a:prstGeom prst="rect">
            <a:avLst/>
          </a:prstGeom>
          <a:noFill/>
        </p:spPr>
        <p:txBody>
          <a:bodyPr wrap="square" rtlCol="0">
            <a:spAutoFit/>
          </a:bodyPr>
          <a:lstStyle/>
          <a:p>
            <a:r>
              <a:rPr lang="de-DE"/>
              <a:t>Kopiervorlage: Welche Aussage ist am genauesten? B</a:t>
            </a:r>
          </a:p>
        </p:txBody>
      </p:sp>
      <p:sp>
        <p:nvSpPr>
          <p:cNvPr id="7" name="Textfeld 6">
            <a:extLst>
              <a:ext uri="{FF2B5EF4-FFF2-40B4-BE49-F238E27FC236}">
                <a16:creationId xmlns:a16="http://schemas.microsoft.com/office/drawing/2014/main" id="{8BA63F86-E3E8-4B39-8612-9B94A8CA86F2}"/>
              </a:ext>
            </a:extLst>
          </p:cNvPr>
          <p:cNvSpPr txBox="1"/>
          <p:nvPr/>
        </p:nvSpPr>
        <p:spPr>
          <a:xfrm>
            <a:off x="385934" y="46424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8" name="Tabelle 8">
            <a:extLst>
              <a:ext uri="{FF2B5EF4-FFF2-40B4-BE49-F238E27FC236}">
                <a16:creationId xmlns:a16="http://schemas.microsoft.com/office/drawing/2014/main" id="{BD3DA11D-B830-4D50-BC99-0FAB9250934D}"/>
              </a:ext>
            </a:extLst>
          </p:cNvPr>
          <p:cNvGraphicFramePr>
            <a:graphicFrameLocks noGrp="1"/>
          </p:cNvGraphicFramePr>
          <p:nvPr/>
        </p:nvGraphicFramePr>
        <p:xfrm>
          <a:off x="163773" y="2337198"/>
          <a:ext cx="5829166" cy="292608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Beim Lösen von Wasserstoffchlorid (g) in Wasser ändert sich die Farbe des Universalindikators von grün nach rot.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Lösen von Wasserstoffchlorid (g) in Wasser tritt eine chemische Reaktion zwischen den beiden Stoffen ein, die durch den Farbumschlag des Universalindikators von grün nach rot angezeigt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r>
                        <a:rPr lang="de-DE" sz="1200"/>
                        <a:t>Beim Einleiten von Wasserstoffchlorid (g) in Wasser reagieren die beiden Stoffe miteinander. Dies lässt sich an der Farbänderung des Universalindikators von grün nach rot erkennen.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tritt ein Farbumschlag beim Universalindikator von grün nach rot auf.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bl>
          </a:graphicData>
        </a:graphic>
      </p:graphicFrame>
      <p:sp>
        <p:nvSpPr>
          <p:cNvPr id="9" name="Textfeld 8">
            <a:extLst>
              <a:ext uri="{FF2B5EF4-FFF2-40B4-BE49-F238E27FC236}">
                <a16:creationId xmlns:a16="http://schemas.microsoft.com/office/drawing/2014/main" id="{E3F5809D-00AD-41C5-8BB2-74F0B35A578E}"/>
              </a:ext>
            </a:extLst>
          </p:cNvPr>
          <p:cNvSpPr txBox="1"/>
          <p:nvPr/>
        </p:nvSpPr>
        <p:spPr>
          <a:xfrm>
            <a:off x="97989" y="5263278"/>
            <a:ext cx="2329447" cy="307777"/>
          </a:xfrm>
          <a:prstGeom prst="rect">
            <a:avLst/>
          </a:prstGeom>
          <a:noFill/>
        </p:spPr>
        <p:txBody>
          <a:bodyPr wrap="square" rtlCol="0">
            <a:spAutoFit/>
          </a:bodyPr>
          <a:lstStyle/>
          <a:p>
            <a:r>
              <a:rPr lang="de-DE" sz="1400" i="1"/>
              <a:t>Unsere treffendste Aussage:</a:t>
            </a:r>
          </a:p>
        </p:txBody>
      </p:sp>
      <p:sp>
        <p:nvSpPr>
          <p:cNvPr id="10" name="Textfeld 9">
            <a:extLst>
              <a:ext uri="{FF2B5EF4-FFF2-40B4-BE49-F238E27FC236}">
                <a16:creationId xmlns:a16="http://schemas.microsoft.com/office/drawing/2014/main" id="{133C5AD0-C185-4896-A551-A9C347E2FAFA}"/>
              </a:ext>
            </a:extLst>
          </p:cNvPr>
          <p:cNvSpPr txBox="1"/>
          <p:nvPr/>
        </p:nvSpPr>
        <p:spPr>
          <a:xfrm rot="16200000">
            <a:off x="5024727" y="2472035"/>
            <a:ext cx="673024" cy="215444"/>
          </a:xfrm>
          <a:prstGeom prst="rect">
            <a:avLst/>
          </a:prstGeom>
          <a:noFill/>
        </p:spPr>
        <p:txBody>
          <a:bodyPr wrap="square" rtlCol="0">
            <a:spAutoFit/>
          </a:bodyPr>
          <a:lstStyle/>
          <a:p>
            <a:r>
              <a:rPr lang="de-DE" sz="800"/>
              <a:t>Faltlinie 1</a:t>
            </a:r>
          </a:p>
        </p:txBody>
      </p:sp>
      <p:sp>
        <p:nvSpPr>
          <p:cNvPr id="11" name="Textfeld 10">
            <a:extLst>
              <a:ext uri="{FF2B5EF4-FFF2-40B4-BE49-F238E27FC236}">
                <a16:creationId xmlns:a16="http://schemas.microsoft.com/office/drawing/2014/main" id="{FC19A1EA-993B-4B3A-B41B-58C1940E143F}"/>
              </a:ext>
            </a:extLst>
          </p:cNvPr>
          <p:cNvSpPr txBox="1"/>
          <p:nvPr/>
        </p:nvSpPr>
        <p:spPr>
          <a:xfrm rot="16200000">
            <a:off x="4426091" y="2472035"/>
            <a:ext cx="673025" cy="215444"/>
          </a:xfrm>
          <a:prstGeom prst="rect">
            <a:avLst/>
          </a:prstGeom>
          <a:noFill/>
        </p:spPr>
        <p:txBody>
          <a:bodyPr wrap="square" rtlCol="0">
            <a:spAutoFit/>
          </a:bodyPr>
          <a:lstStyle/>
          <a:p>
            <a:r>
              <a:rPr lang="de-DE" sz="800"/>
              <a:t>Faltlinie 2</a:t>
            </a:r>
          </a:p>
        </p:txBody>
      </p:sp>
      <p:sp>
        <p:nvSpPr>
          <p:cNvPr id="12" name="Textfeld 11">
            <a:extLst>
              <a:ext uri="{FF2B5EF4-FFF2-40B4-BE49-F238E27FC236}">
                <a16:creationId xmlns:a16="http://schemas.microsoft.com/office/drawing/2014/main" id="{C41C4836-0275-46D5-86FB-B837C8A937CC}"/>
              </a:ext>
            </a:extLst>
          </p:cNvPr>
          <p:cNvSpPr txBox="1"/>
          <p:nvPr/>
        </p:nvSpPr>
        <p:spPr>
          <a:xfrm>
            <a:off x="6280667" y="46800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13" name="Tabelle 8">
            <a:extLst>
              <a:ext uri="{FF2B5EF4-FFF2-40B4-BE49-F238E27FC236}">
                <a16:creationId xmlns:a16="http://schemas.microsoft.com/office/drawing/2014/main" id="{45E08BDA-4468-4F8D-9607-C8E015903BCC}"/>
              </a:ext>
            </a:extLst>
          </p:cNvPr>
          <p:cNvGraphicFramePr>
            <a:graphicFrameLocks noGrp="1"/>
          </p:cNvGraphicFramePr>
          <p:nvPr/>
        </p:nvGraphicFramePr>
        <p:xfrm>
          <a:off x="6213727" y="2337198"/>
          <a:ext cx="5829166" cy="320040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Wenn man Wasserstoffchlorid in Wasser löst, entsteht eine Säure, die man Salzsäure nennt.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eine saure Lösung. Diese Lösung wird Salzsäure genannt.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16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durch eine chemische Reaktion eine Säure, die Salzsäure genannt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einer sauren Lösung. Diese saure Lösung wird Salzsäure genannt und nicht salzsaure Lösung.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einem neuen Stoff, der Salzsäure genannt wird.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3103858155"/>
                  </a:ext>
                </a:extLst>
              </a:tr>
            </a:tbl>
          </a:graphicData>
        </a:graphic>
      </p:graphicFrame>
      <p:sp>
        <p:nvSpPr>
          <p:cNvPr id="14" name="Textfeld 13">
            <a:extLst>
              <a:ext uri="{FF2B5EF4-FFF2-40B4-BE49-F238E27FC236}">
                <a16:creationId xmlns:a16="http://schemas.microsoft.com/office/drawing/2014/main" id="{8BE9E11C-2AE0-4CC7-A94C-6A209A4CC8CB}"/>
              </a:ext>
            </a:extLst>
          </p:cNvPr>
          <p:cNvSpPr txBox="1"/>
          <p:nvPr/>
        </p:nvSpPr>
        <p:spPr>
          <a:xfrm>
            <a:off x="6147943" y="5537598"/>
            <a:ext cx="2329447" cy="307777"/>
          </a:xfrm>
          <a:prstGeom prst="rect">
            <a:avLst/>
          </a:prstGeom>
          <a:noFill/>
        </p:spPr>
        <p:txBody>
          <a:bodyPr wrap="square" rtlCol="0">
            <a:spAutoFit/>
          </a:bodyPr>
          <a:lstStyle/>
          <a:p>
            <a:r>
              <a:rPr lang="de-DE" sz="1400" i="1"/>
              <a:t>Unsere treffendste Aussage:</a:t>
            </a:r>
          </a:p>
        </p:txBody>
      </p:sp>
      <p:sp>
        <p:nvSpPr>
          <p:cNvPr id="15" name="Textfeld 14">
            <a:extLst>
              <a:ext uri="{FF2B5EF4-FFF2-40B4-BE49-F238E27FC236}">
                <a16:creationId xmlns:a16="http://schemas.microsoft.com/office/drawing/2014/main" id="{C2A22875-2B03-4449-9DA7-5F34A7BBA72F}"/>
              </a:ext>
            </a:extLst>
          </p:cNvPr>
          <p:cNvSpPr txBox="1"/>
          <p:nvPr/>
        </p:nvSpPr>
        <p:spPr>
          <a:xfrm rot="16200000">
            <a:off x="11074681" y="2472035"/>
            <a:ext cx="673024" cy="215444"/>
          </a:xfrm>
          <a:prstGeom prst="rect">
            <a:avLst/>
          </a:prstGeom>
          <a:noFill/>
        </p:spPr>
        <p:txBody>
          <a:bodyPr wrap="square" rtlCol="0">
            <a:spAutoFit/>
          </a:bodyPr>
          <a:lstStyle/>
          <a:p>
            <a:r>
              <a:rPr lang="de-DE" sz="800"/>
              <a:t>Faltlinie 1</a:t>
            </a:r>
          </a:p>
        </p:txBody>
      </p:sp>
      <p:sp>
        <p:nvSpPr>
          <p:cNvPr id="16" name="Textfeld 15">
            <a:extLst>
              <a:ext uri="{FF2B5EF4-FFF2-40B4-BE49-F238E27FC236}">
                <a16:creationId xmlns:a16="http://schemas.microsoft.com/office/drawing/2014/main" id="{B1C36468-84D3-43DE-B3D8-27739D47C84C}"/>
              </a:ext>
            </a:extLst>
          </p:cNvPr>
          <p:cNvSpPr txBox="1"/>
          <p:nvPr/>
        </p:nvSpPr>
        <p:spPr>
          <a:xfrm rot="16200000">
            <a:off x="10476045" y="2472035"/>
            <a:ext cx="673025" cy="215444"/>
          </a:xfrm>
          <a:prstGeom prst="rect">
            <a:avLst/>
          </a:prstGeom>
          <a:noFill/>
        </p:spPr>
        <p:txBody>
          <a:bodyPr wrap="square" rtlCol="0">
            <a:spAutoFit/>
          </a:bodyPr>
          <a:lstStyle/>
          <a:p>
            <a:r>
              <a:rPr lang="de-DE" sz="800"/>
              <a:t>Faltlinie 2</a:t>
            </a:r>
          </a:p>
        </p:txBody>
      </p:sp>
    </p:spTree>
    <p:extLst>
      <p:ext uri="{BB962C8B-B14F-4D97-AF65-F5344CB8AC3E}">
        <p14:creationId xmlns:p14="http://schemas.microsoft.com/office/powerpoint/2010/main" val="2491691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67C4-E9E4-C8FB-B8A2-C4207B279E43}"/>
              </a:ext>
            </a:extLst>
          </p:cNvPr>
          <p:cNvSpPr>
            <a:spLocks noGrp="1"/>
          </p:cNvSpPr>
          <p:nvPr>
            <p:ph type="title"/>
          </p:nvPr>
        </p:nvSpPr>
        <p:spPr>
          <a:xfrm>
            <a:off x="838200" y="105906"/>
            <a:ext cx="10515600" cy="619125"/>
          </a:xfrm>
        </p:spPr>
        <p:txBody>
          <a:bodyPr>
            <a:normAutofit/>
          </a:bodyPr>
          <a:lstStyle/>
          <a:p>
            <a:pPr algn="ctr"/>
            <a:r>
              <a:rPr lang="de-DE" sz="3600"/>
              <a:t>Gestufte Lernhilfe zur Beschreibung der Abbildung</a:t>
            </a:r>
            <a:endParaRPr lang="en-DE" sz="3600"/>
          </a:p>
        </p:txBody>
      </p:sp>
      <p:pic>
        <p:nvPicPr>
          <p:cNvPr id="1026" name="Picture 2">
            <a:extLst>
              <a:ext uri="{FF2B5EF4-FFF2-40B4-BE49-F238E27FC236}">
                <a16:creationId xmlns:a16="http://schemas.microsoft.com/office/drawing/2014/main" id="{3B680ED6-9F32-FC65-F457-200C84DC1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0A273F4-59AF-C127-01FD-600C7EF345D5}"/>
              </a:ext>
            </a:extLst>
          </p:cNvPr>
          <p:cNvSpPr txBox="1"/>
          <p:nvPr/>
        </p:nvSpPr>
        <p:spPr>
          <a:xfrm>
            <a:off x="361950" y="1078210"/>
            <a:ext cx="2863850" cy="923330"/>
          </a:xfrm>
          <a:prstGeom prst="rect">
            <a:avLst/>
          </a:prstGeom>
          <a:noFill/>
        </p:spPr>
        <p:txBody>
          <a:bodyPr wrap="square" rtlCol="0">
            <a:spAutoFit/>
          </a:bodyPr>
          <a:lstStyle/>
          <a:p>
            <a:pPr algn="ctr"/>
            <a:r>
              <a:rPr lang="de-DE" b="1"/>
              <a:t>Hilfe 1:</a:t>
            </a:r>
            <a:r>
              <a:rPr lang="de-DE"/>
              <a:t> </a:t>
            </a:r>
          </a:p>
          <a:p>
            <a:pPr algn="ctr"/>
            <a:r>
              <a:rPr lang="de-DE"/>
              <a:t>Vorgehen beim Beschreiben von Abbildungen </a:t>
            </a:r>
            <a:endParaRPr lang="en-DE"/>
          </a:p>
        </p:txBody>
      </p:sp>
      <p:sp>
        <p:nvSpPr>
          <p:cNvPr id="6" name="Textfeld 5">
            <a:extLst>
              <a:ext uri="{FF2B5EF4-FFF2-40B4-BE49-F238E27FC236}">
                <a16:creationId xmlns:a16="http://schemas.microsoft.com/office/drawing/2014/main" id="{2076DB15-4E89-F0C3-30DA-E2853741E95A}"/>
              </a:ext>
            </a:extLst>
          </p:cNvPr>
          <p:cNvSpPr txBox="1"/>
          <p:nvPr/>
        </p:nvSpPr>
        <p:spPr>
          <a:xfrm>
            <a:off x="412750" y="4621689"/>
            <a:ext cx="2762250" cy="246221"/>
          </a:xfrm>
          <a:prstGeom prst="rect">
            <a:avLst/>
          </a:prstGeom>
          <a:noFill/>
        </p:spPr>
        <p:txBody>
          <a:bodyPr wrap="square">
            <a:spAutoFit/>
          </a:bodyPr>
          <a:lstStyle/>
          <a:p>
            <a:r>
              <a:rPr lang="de-DE" sz="1000">
                <a:hlinkClick r:id="rId3"/>
              </a:rPr>
              <a:t>https://learningapps.org/display?v=ptq4pbbvk21</a:t>
            </a:r>
            <a:r>
              <a:rPr lang="de-DE" sz="1000"/>
              <a:t> </a:t>
            </a:r>
            <a:endParaRPr lang="en-DE" sz="1000"/>
          </a:p>
        </p:txBody>
      </p:sp>
      <p:sp>
        <p:nvSpPr>
          <p:cNvPr id="8" name="Textfeld 7">
            <a:extLst>
              <a:ext uri="{FF2B5EF4-FFF2-40B4-BE49-F238E27FC236}">
                <a16:creationId xmlns:a16="http://schemas.microsoft.com/office/drawing/2014/main" id="{D174220F-D3F2-239A-4D31-E8ED0C202F5F}"/>
              </a:ext>
            </a:extLst>
          </p:cNvPr>
          <p:cNvSpPr txBox="1"/>
          <p:nvPr/>
        </p:nvSpPr>
        <p:spPr>
          <a:xfrm>
            <a:off x="177800" y="5054581"/>
            <a:ext cx="3048000" cy="861774"/>
          </a:xfrm>
          <a:prstGeom prst="rect">
            <a:avLst/>
          </a:prstGeom>
          <a:noFill/>
        </p:spPr>
        <p:txBody>
          <a:bodyPr wrap="square">
            <a:spAutoFit/>
          </a:bodyPr>
          <a:lstStyle/>
          <a:p>
            <a:r>
              <a:rPr lang="de-DE" sz="1000">
                <a:solidFill>
                  <a:srgbClr val="0070C0"/>
                </a:solidFill>
              </a:rPr>
              <a:t>&lt;iframe src="https://learningapps.org/watch?v=ptq4pbbvk21" style="border:0px;width:100%;height:500px" allowfullscreen="true" webkitallowfullscreen="true" mozallowfullscreen="true"&gt;&lt;/iframe&gt;</a:t>
            </a:r>
          </a:p>
        </p:txBody>
      </p:sp>
      <p:pic>
        <p:nvPicPr>
          <p:cNvPr id="1028" name="Picture 4">
            <a:extLst>
              <a:ext uri="{FF2B5EF4-FFF2-40B4-BE49-F238E27FC236}">
                <a16:creationId xmlns:a16="http://schemas.microsoft.com/office/drawing/2014/main" id="{6EF77372-52A6-6470-4569-4481576AC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0"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80F0FF4B-EDDF-41AF-D092-2258BCF9424E}"/>
              </a:ext>
            </a:extLst>
          </p:cNvPr>
          <p:cNvSpPr txBox="1"/>
          <p:nvPr/>
        </p:nvSpPr>
        <p:spPr>
          <a:xfrm>
            <a:off x="3552825" y="1078210"/>
            <a:ext cx="2444750" cy="923330"/>
          </a:xfrm>
          <a:prstGeom prst="rect">
            <a:avLst/>
          </a:prstGeom>
          <a:noFill/>
        </p:spPr>
        <p:txBody>
          <a:bodyPr wrap="square" rtlCol="0">
            <a:spAutoFit/>
          </a:bodyPr>
          <a:lstStyle/>
          <a:p>
            <a:pPr algn="ctr"/>
            <a:r>
              <a:rPr lang="de-DE" b="1"/>
              <a:t>Hilfe 2:</a:t>
            </a:r>
            <a:r>
              <a:rPr lang="de-DE"/>
              <a:t> </a:t>
            </a:r>
          </a:p>
          <a:p>
            <a:pPr algn="ctr"/>
            <a:r>
              <a:rPr lang="de-DE"/>
              <a:t>Wort- und Phrasensammlung</a:t>
            </a:r>
          </a:p>
        </p:txBody>
      </p:sp>
      <p:sp>
        <p:nvSpPr>
          <p:cNvPr id="12" name="Textfeld 11">
            <a:extLst>
              <a:ext uri="{FF2B5EF4-FFF2-40B4-BE49-F238E27FC236}">
                <a16:creationId xmlns:a16="http://schemas.microsoft.com/office/drawing/2014/main" id="{64253291-9AD5-5A75-7655-B68037E99E13}"/>
              </a:ext>
            </a:extLst>
          </p:cNvPr>
          <p:cNvSpPr txBox="1"/>
          <p:nvPr/>
        </p:nvSpPr>
        <p:spPr>
          <a:xfrm>
            <a:off x="3476625" y="4621688"/>
            <a:ext cx="2679700" cy="246221"/>
          </a:xfrm>
          <a:prstGeom prst="rect">
            <a:avLst/>
          </a:prstGeom>
          <a:noFill/>
        </p:spPr>
        <p:txBody>
          <a:bodyPr wrap="square">
            <a:spAutoFit/>
          </a:bodyPr>
          <a:lstStyle/>
          <a:p>
            <a:r>
              <a:rPr lang="de-DE" sz="1000">
                <a:hlinkClick r:id="rId5"/>
              </a:rPr>
              <a:t>https://learningapps.org/display?v=pkcz1iiya21</a:t>
            </a:r>
            <a:r>
              <a:rPr lang="de-DE" sz="1000"/>
              <a:t> </a:t>
            </a:r>
            <a:endParaRPr lang="en-DE" sz="1000"/>
          </a:p>
        </p:txBody>
      </p:sp>
      <p:sp>
        <p:nvSpPr>
          <p:cNvPr id="14" name="Textfeld 13">
            <a:extLst>
              <a:ext uri="{FF2B5EF4-FFF2-40B4-BE49-F238E27FC236}">
                <a16:creationId xmlns:a16="http://schemas.microsoft.com/office/drawing/2014/main" id="{9F991CA0-3973-AF8E-BB0C-BFDE639AFEB3}"/>
              </a:ext>
            </a:extLst>
          </p:cNvPr>
          <p:cNvSpPr txBox="1"/>
          <p:nvPr/>
        </p:nvSpPr>
        <p:spPr>
          <a:xfrm>
            <a:off x="3251200" y="5060842"/>
            <a:ext cx="3048000" cy="861774"/>
          </a:xfrm>
          <a:prstGeom prst="rect">
            <a:avLst/>
          </a:prstGeom>
          <a:noFill/>
        </p:spPr>
        <p:txBody>
          <a:bodyPr wrap="square">
            <a:spAutoFit/>
          </a:bodyPr>
          <a:lstStyle/>
          <a:p>
            <a:r>
              <a:rPr lang="de-DE" sz="1000">
                <a:solidFill>
                  <a:srgbClr val="0070C0"/>
                </a:solidFill>
              </a:rPr>
              <a:t>&lt;iframe src="https://learningapps.org/watch?v=pkcz1iiya21" style="border:0px;width:100%;height:500px" allowfullscreen="true" webkitallowfullscreen="true" mozallowfullscreen="true"&gt;&lt;/iframe&gt;</a:t>
            </a:r>
            <a:endParaRPr lang="en-DE" sz="1000">
              <a:solidFill>
                <a:srgbClr val="0070C0"/>
              </a:solidFill>
            </a:endParaRPr>
          </a:p>
        </p:txBody>
      </p:sp>
      <p:pic>
        <p:nvPicPr>
          <p:cNvPr id="11" name="Grafik 10">
            <a:extLst>
              <a:ext uri="{FF2B5EF4-FFF2-40B4-BE49-F238E27FC236}">
                <a16:creationId xmlns:a16="http://schemas.microsoft.com/office/drawing/2014/main" id="{7972283C-43D1-B4CC-4778-2D9ACE2ABF0C}"/>
              </a:ext>
            </a:extLst>
          </p:cNvPr>
          <p:cNvPicPr>
            <a:picLocks noChangeAspect="1"/>
          </p:cNvPicPr>
          <p:nvPr/>
        </p:nvPicPr>
        <p:blipFill>
          <a:blip r:embed="rId6"/>
          <a:stretch>
            <a:fillRect/>
          </a:stretch>
        </p:blipFill>
        <p:spPr>
          <a:xfrm>
            <a:off x="9140994" y="2001540"/>
            <a:ext cx="2701756" cy="2701756"/>
          </a:xfrm>
          <a:prstGeom prst="rect">
            <a:avLst/>
          </a:prstGeom>
        </p:spPr>
      </p:pic>
      <p:sp>
        <p:nvSpPr>
          <p:cNvPr id="16" name="Textfeld 15">
            <a:extLst>
              <a:ext uri="{FF2B5EF4-FFF2-40B4-BE49-F238E27FC236}">
                <a16:creationId xmlns:a16="http://schemas.microsoft.com/office/drawing/2014/main" id="{13073CA3-C22A-1ADA-1809-B3A862AA0182}"/>
              </a:ext>
            </a:extLst>
          </p:cNvPr>
          <p:cNvSpPr txBox="1"/>
          <p:nvPr/>
        </p:nvSpPr>
        <p:spPr>
          <a:xfrm>
            <a:off x="9107572" y="1078210"/>
            <a:ext cx="2768600" cy="923330"/>
          </a:xfrm>
          <a:prstGeom prst="rect">
            <a:avLst/>
          </a:prstGeom>
          <a:noFill/>
        </p:spPr>
        <p:txBody>
          <a:bodyPr wrap="square" rtlCol="0">
            <a:spAutoFit/>
          </a:bodyPr>
          <a:lstStyle/>
          <a:p>
            <a:pPr algn="ctr"/>
            <a:r>
              <a:rPr lang="de-DE" b="1"/>
              <a:t>Hilfe 4:</a:t>
            </a:r>
            <a:r>
              <a:rPr lang="de-DE"/>
              <a:t> </a:t>
            </a:r>
          </a:p>
          <a:p>
            <a:pPr algn="ctr"/>
            <a:r>
              <a:rPr lang="de-DE"/>
              <a:t>Lückentext zur Beschreibung des Vorgangs</a:t>
            </a:r>
          </a:p>
        </p:txBody>
      </p:sp>
      <p:sp>
        <p:nvSpPr>
          <p:cNvPr id="18" name="Textfeld 17">
            <a:extLst>
              <a:ext uri="{FF2B5EF4-FFF2-40B4-BE49-F238E27FC236}">
                <a16:creationId xmlns:a16="http://schemas.microsoft.com/office/drawing/2014/main" id="{C5192408-5802-C402-8607-EB31D6A8FF58}"/>
              </a:ext>
            </a:extLst>
          </p:cNvPr>
          <p:cNvSpPr txBox="1"/>
          <p:nvPr/>
        </p:nvSpPr>
        <p:spPr>
          <a:xfrm>
            <a:off x="9182269" y="4685249"/>
            <a:ext cx="2679700" cy="246221"/>
          </a:xfrm>
          <a:prstGeom prst="rect">
            <a:avLst/>
          </a:prstGeom>
          <a:noFill/>
        </p:spPr>
        <p:txBody>
          <a:bodyPr wrap="square">
            <a:spAutoFit/>
          </a:bodyPr>
          <a:lstStyle/>
          <a:p>
            <a:r>
              <a:rPr lang="de-DE" sz="1000">
                <a:hlinkClick r:id="rId7"/>
              </a:rPr>
              <a:t>https://learningapps.org/display?v=p39ytkjzt21</a:t>
            </a:r>
            <a:r>
              <a:rPr lang="de-DE" sz="1000"/>
              <a:t> </a:t>
            </a:r>
            <a:endParaRPr lang="en-DE" sz="1000"/>
          </a:p>
        </p:txBody>
      </p:sp>
      <p:sp>
        <p:nvSpPr>
          <p:cNvPr id="20" name="Textfeld 19">
            <a:extLst>
              <a:ext uri="{FF2B5EF4-FFF2-40B4-BE49-F238E27FC236}">
                <a16:creationId xmlns:a16="http://schemas.microsoft.com/office/drawing/2014/main" id="{4D94F89E-BAFB-EE47-CB3A-E058B446CF8B}"/>
              </a:ext>
            </a:extLst>
          </p:cNvPr>
          <p:cNvSpPr txBox="1"/>
          <p:nvPr/>
        </p:nvSpPr>
        <p:spPr>
          <a:xfrm>
            <a:off x="9182268" y="5036208"/>
            <a:ext cx="2895431" cy="861774"/>
          </a:xfrm>
          <a:prstGeom prst="rect">
            <a:avLst/>
          </a:prstGeom>
          <a:noFill/>
        </p:spPr>
        <p:txBody>
          <a:bodyPr wrap="square">
            <a:spAutoFit/>
          </a:bodyPr>
          <a:lstStyle/>
          <a:p>
            <a:r>
              <a:rPr lang="de-DE" sz="1000">
                <a:solidFill>
                  <a:srgbClr val="0070C0"/>
                </a:solidFill>
              </a:rPr>
              <a:t>&lt;iframe src="https://learningapps.org/watch?v=p39ytkjzt21" style="border:0px;width:100%;height:500px" allowfullscreen="true" webkitallowfullscreen="true" mozallowfullscreen="true"&gt;&lt;/iframe&gt;</a:t>
            </a:r>
            <a:endParaRPr lang="en-DE" sz="1000">
              <a:solidFill>
                <a:srgbClr val="0070C0"/>
              </a:solidFill>
            </a:endParaRPr>
          </a:p>
        </p:txBody>
      </p:sp>
      <p:pic>
        <p:nvPicPr>
          <p:cNvPr id="1030" name="Picture 6">
            <a:extLst>
              <a:ext uri="{FF2B5EF4-FFF2-40B4-BE49-F238E27FC236}">
                <a16:creationId xmlns:a16="http://schemas.microsoft.com/office/drawing/2014/main" id="{4AB13E97-5B84-EB03-C2CE-695DB334B4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3247"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13D804D0-A8DC-13D0-0297-EA1F1D3E94D6}"/>
              </a:ext>
            </a:extLst>
          </p:cNvPr>
          <p:cNvSpPr txBox="1"/>
          <p:nvPr/>
        </p:nvSpPr>
        <p:spPr>
          <a:xfrm>
            <a:off x="6370722" y="1089620"/>
            <a:ext cx="2444750" cy="923330"/>
          </a:xfrm>
          <a:prstGeom prst="rect">
            <a:avLst/>
          </a:prstGeom>
          <a:noFill/>
        </p:spPr>
        <p:txBody>
          <a:bodyPr wrap="square" rtlCol="0">
            <a:spAutoFit/>
          </a:bodyPr>
          <a:lstStyle/>
          <a:p>
            <a:pPr algn="ctr"/>
            <a:r>
              <a:rPr lang="de-DE" b="1"/>
              <a:t>Hilfe 3:</a:t>
            </a:r>
            <a:r>
              <a:rPr lang="de-DE"/>
              <a:t> </a:t>
            </a:r>
          </a:p>
          <a:p>
            <a:pPr algn="ctr"/>
            <a:r>
              <a:rPr lang="de-DE"/>
              <a:t>Wichtige Fachbegriffe</a:t>
            </a:r>
          </a:p>
          <a:p>
            <a:pPr algn="ctr"/>
            <a:r>
              <a:rPr lang="de-DE"/>
              <a:t>zu Protolysen</a:t>
            </a:r>
          </a:p>
        </p:txBody>
      </p:sp>
      <p:sp>
        <p:nvSpPr>
          <p:cNvPr id="24" name="Textfeld 23">
            <a:extLst>
              <a:ext uri="{FF2B5EF4-FFF2-40B4-BE49-F238E27FC236}">
                <a16:creationId xmlns:a16="http://schemas.microsoft.com/office/drawing/2014/main" id="{E551F337-9727-26D4-5079-F9CB87065E4C}"/>
              </a:ext>
            </a:extLst>
          </p:cNvPr>
          <p:cNvSpPr txBox="1"/>
          <p:nvPr/>
        </p:nvSpPr>
        <p:spPr>
          <a:xfrm>
            <a:off x="6207209" y="4621689"/>
            <a:ext cx="2863850" cy="246221"/>
          </a:xfrm>
          <a:prstGeom prst="rect">
            <a:avLst/>
          </a:prstGeom>
          <a:noFill/>
        </p:spPr>
        <p:txBody>
          <a:bodyPr wrap="square">
            <a:spAutoFit/>
          </a:bodyPr>
          <a:lstStyle/>
          <a:p>
            <a:r>
              <a:rPr lang="de-DE" sz="1000">
                <a:solidFill>
                  <a:srgbClr val="0070C0"/>
                </a:solidFill>
                <a:hlinkClick r:id="rId9"/>
              </a:rPr>
              <a:t>https://learningapps.org/display?v=p8khwyezn22</a:t>
            </a:r>
            <a:r>
              <a:rPr lang="de-DE" sz="1000">
                <a:solidFill>
                  <a:srgbClr val="0070C0"/>
                </a:solidFill>
              </a:rPr>
              <a:t> </a:t>
            </a:r>
            <a:endParaRPr lang="en-DE" sz="1000">
              <a:solidFill>
                <a:srgbClr val="0070C0"/>
              </a:solidFill>
            </a:endParaRPr>
          </a:p>
        </p:txBody>
      </p:sp>
      <p:sp>
        <p:nvSpPr>
          <p:cNvPr id="26" name="Textfeld 25">
            <a:extLst>
              <a:ext uri="{FF2B5EF4-FFF2-40B4-BE49-F238E27FC236}">
                <a16:creationId xmlns:a16="http://schemas.microsoft.com/office/drawing/2014/main" id="{CD4670F7-0671-7243-192D-F435C3B15371}"/>
              </a:ext>
            </a:extLst>
          </p:cNvPr>
          <p:cNvSpPr txBox="1"/>
          <p:nvPr/>
        </p:nvSpPr>
        <p:spPr>
          <a:xfrm>
            <a:off x="6191419" y="5036316"/>
            <a:ext cx="2949575" cy="861774"/>
          </a:xfrm>
          <a:prstGeom prst="rect">
            <a:avLst/>
          </a:prstGeom>
          <a:noFill/>
        </p:spPr>
        <p:txBody>
          <a:bodyPr wrap="square">
            <a:spAutoFit/>
          </a:bodyPr>
          <a:lstStyle/>
          <a:p>
            <a:r>
              <a:rPr lang="de-DE" sz="1000">
                <a:solidFill>
                  <a:srgbClr val="0070C0"/>
                </a:solidFill>
              </a:rPr>
              <a:t>&lt;iframe src="https://learningapps.org/watch?v=p8khwyezn22" style="border:0px;width:100%;height:500px" allowfullscreen="true" webkitallowfullscreen="true" mozallowfullscreen="true"&gt;&lt;/iframe&gt;</a:t>
            </a:r>
            <a:endParaRPr lang="en-DE" sz="1000">
              <a:solidFill>
                <a:srgbClr val="0070C0"/>
              </a:solidFill>
            </a:endParaRPr>
          </a:p>
        </p:txBody>
      </p:sp>
    </p:spTree>
    <p:extLst>
      <p:ext uri="{BB962C8B-B14F-4D97-AF65-F5344CB8AC3E}">
        <p14:creationId xmlns:p14="http://schemas.microsoft.com/office/powerpoint/2010/main" val="126622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5314D-EAA2-EAE8-B04E-561D3C14380B}"/>
              </a:ext>
            </a:extLst>
          </p:cNvPr>
          <p:cNvSpPr>
            <a:spLocks noGrp="1"/>
          </p:cNvSpPr>
          <p:nvPr>
            <p:ph type="title"/>
          </p:nvPr>
        </p:nvSpPr>
        <p:spPr>
          <a:xfrm>
            <a:off x="419100" y="365125"/>
            <a:ext cx="11290300" cy="1724025"/>
          </a:xfrm>
        </p:spPr>
        <p:txBody>
          <a:bodyPr>
            <a:normAutofit fontScale="90000"/>
          </a:bodyPr>
          <a:lstStyle/>
          <a:p>
            <a:pPr algn="ctr"/>
            <a:r>
              <a:rPr lang="de-DE"/>
              <a:t>Alternative digitale Anwendung: </a:t>
            </a:r>
            <a:r>
              <a:rPr lang="de-DE" b="1"/>
              <a:t>Q</a:t>
            </a:r>
            <a:r>
              <a:rPr lang="de-DE" b="1" baseline="-25000"/>
              <a:t>R</a:t>
            </a:r>
            <a:r>
              <a:rPr lang="de-DE" b="1"/>
              <a:t>-Lernhilfe</a:t>
            </a:r>
            <a:br>
              <a:rPr lang="de-DE"/>
            </a:br>
            <a:br>
              <a:rPr lang="de-DE"/>
            </a:br>
            <a:r>
              <a:rPr lang="de-DE" sz="3600"/>
              <a:t>Viele Hilfen in einem Q</a:t>
            </a:r>
            <a:r>
              <a:rPr lang="de-DE" sz="3600" baseline="-25000"/>
              <a:t>R</a:t>
            </a:r>
            <a:r>
              <a:rPr lang="de-DE" sz="3600"/>
              <a:t>-Code zum bequemen und übersichtlichen Auf- und Zuklappen von Hilfen und Lösungen </a:t>
            </a:r>
            <a:endParaRPr lang="en-DE" sz="3600"/>
          </a:p>
        </p:txBody>
      </p:sp>
      <p:pic>
        <p:nvPicPr>
          <p:cNvPr id="2050" name="Picture 2" descr="qr">
            <a:extLst>
              <a:ext uri="{FF2B5EF4-FFF2-40B4-BE49-F238E27FC236}">
                <a16:creationId xmlns:a16="http://schemas.microsoft.com/office/drawing/2014/main" id="{33BF1BB1-EEF8-8897-B129-1D01411E7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2293938"/>
            <a:ext cx="3524250" cy="3524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D19D8D47-B970-F49F-99F8-F927BC1ADCA5}"/>
              </a:ext>
            </a:extLst>
          </p:cNvPr>
          <p:cNvSpPr txBox="1"/>
          <p:nvPr/>
        </p:nvSpPr>
        <p:spPr>
          <a:xfrm>
            <a:off x="3092450" y="5653644"/>
            <a:ext cx="6096000" cy="369332"/>
          </a:xfrm>
          <a:prstGeom prst="rect">
            <a:avLst/>
          </a:prstGeom>
          <a:noFill/>
        </p:spPr>
        <p:txBody>
          <a:bodyPr wrap="square">
            <a:spAutoFit/>
          </a:bodyPr>
          <a:lstStyle/>
          <a:p>
            <a:r>
              <a:rPr lang="de-DE">
                <a:hlinkClick r:id="rId3"/>
              </a:rPr>
              <a:t>https://qr-lernhilfen.de/mobileUrl?url=c5d0e97b58d9746a</a:t>
            </a:r>
            <a:r>
              <a:rPr lang="de-DE"/>
              <a:t> </a:t>
            </a:r>
            <a:endParaRPr lang="en-DE"/>
          </a:p>
        </p:txBody>
      </p:sp>
      <p:sp>
        <p:nvSpPr>
          <p:cNvPr id="4" name="Textfeld 3">
            <a:extLst>
              <a:ext uri="{FF2B5EF4-FFF2-40B4-BE49-F238E27FC236}">
                <a16:creationId xmlns:a16="http://schemas.microsoft.com/office/drawing/2014/main" id="{B9DAA939-5CBB-68BF-35F5-D6676DE96CE1}"/>
              </a:ext>
            </a:extLst>
          </p:cNvPr>
          <p:cNvSpPr txBox="1"/>
          <p:nvPr/>
        </p:nvSpPr>
        <p:spPr>
          <a:xfrm>
            <a:off x="3092450" y="6184900"/>
            <a:ext cx="5683250" cy="369332"/>
          </a:xfrm>
          <a:prstGeom prst="rect">
            <a:avLst/>
          </a:prstGeom>
          <a:noFill/>
        </p:spPr>
        <p:txBody>
          <a:bodyPr wrap="square" rtlCol="0">
            <a:spAutoFit/>
          </a:bodyPr>
          <a:lstStyle/>
          <a:p>
            <a:pPr algn="ctr"/>
            <a:r>
              <a:rPr lang="de-DE"/>
              <a:t>Q</a:t>
            </a:r>
            <a:r>
              <a:rPr lang="de-DE" baseline="-25000"/>
              <a:t>R</a:t>
            </a:r>
            <a:r>
              <a:rPr lang="de-DE"/>
              <a:t>-Lernhilfe kann als ZIP-Datei heruntergeladen werden.</a:t>
            </a:r>
            <a:endParaRPr lang="en-DE"/>
          </a:p>
        </p:txBody>
      </p:sp>
    </p:spTree>
    <p:extLst>
      <p:ext uri="{BB962C8B-B14F-4D97-AF65-F5344CB8AC3E}">
        <p14:creationId xmlns:p14="http://schemas.microsoft.com/office/powerpoint/2010/main" val="426629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chrift, Grafiken, Grafikdesign, Logo enthält.&#10;&#10;Automatisch generierte Beschreibung">
            <a:extLst>
              <a:ext uri="{FF2B5EF4-FFF2-40B4-BE49-F238E27FC236}">
                <a16:creationId xmlns:a16="http://schemas.microsoft.com/office/drawing/2014/main" id="{868CFDE7-641D-151F-EE20-9B6740946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109" y="2267655"/>
            <a:ext cx="5132671" cy="4194354"/>
          </a:xfrm>
          <a:prstGeom prst="rect">
            <a:avLst/>
          </a:prstGeom>
        </p:spPr>
      </p:pic>
      <p:sp>
        <p:nvSpPr>
          <p:cNvPr id="2" name="Titel 1">
            <a:extLst>
              <a:ext uri="{FF2B5EF4-FFF2-40B4-BE49-F238E27FC236}">
                <a16:creationId xmlns:a16="http://schemas.microsoft.com/office/drawing/2014/main" id="{FFBDC1A6-FF08-48FC-82C8-0835307D902B}"/>
              </a:ext>
            </a:extLst>
          </p:cNvPr>
          <p:cNvSpPr>
            <a:spLocks noGrp="1"/>
          </p:cNvSpPr>
          <p:nvPr>
            <p:ph type="ctrTitle"/>
          </p:nvPr>
        </p:nvSpPr>
        <p:spPr>
          <a:xfrm>
            <a:off x="762775" y="926592"/>
            <a:ext cx="10666450" cy="1171072"/>
          </a:xfrm>
        </p:spPr>
        <p:txBody>
          <a:bodyPr>
            <a:normAutofit/>
          </a:bodyPr>
          <a:lstStyle/>
          <a:p>
            <a:r>
              <a:rPr lang="de-DE" sz="7200" b="1" dirty="0">
                <a:solidFill>
                  <a:srgbClr val="F49819"/>
                </a:solidFill>
              </a:rPr>
              <a:t>Salzsäure ist keine Säure! </a:t>
            </a:r>
            <a:endParaRPr lang="de-AT" sz="7200" b="1" dirty="0">
              <a:solidFill>
                <a:srgbClr val="F49819"/>
              </a:solidFill>
            </a:endParaRPr>
          </a:p>
        </p:txBody>
      </p:sp>
    </p:spTree>
    <p:extLst>
      <p:ext uri="{BB962C8B-B14F-4D97-AF65-F5344CB8AC3E}">
        <p14:creationId xmlns:p14="http://schemas.microsoft.com/office/powerpoint/2010/main" val="211085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FE36A-B48F-9E6C-87DF-4813B2946621}"/>
              </a:ext>
            </a:extLst>
          </p:cNvPr>
          <p:cNvSpPr>
            <a:spLocks noGrp="1"/>
          </p:cNvSpPr>
          <p:nvPr>
            <p:ph type="title"/>
          </p:nvPr>
        </p:nvSpPr>
        <p:spPr/>
        <p:txBody>
          <a:bodyPr/>
          <a:lstStyle/>
          <a:p>
            <a:r>
              <a:rPr lang="de-DE"/>
              <a:t>Kopiervorlagen für das analoge Arbeiten mit den gestuften Hilfen</a:t>
            </a:r>
            <a:endParaRPr lang="en-DE"/>
          </a:p>
        </p:txBody>
      </p:sp>
      <p:sp>
        <p:nvSpPr>
          <p:cNvPr id="3" name="Textplatzhalter 2">
            <a:extLst>
              <a:ext uri="{FF2B5EF4-FFF2-40B4-BE49-F238E27FC236}">
                <a16:creationId xmlns:a16="http://schemas.microsoft.com/office/drawing/2014/main" id="{968AF2E8-84AB-E9FD-7014-17D759CF7A81}"/>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280166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2BB40-0E41-BFE9-2D85-0C3EC60139CC}"/>
              </a:ext>
            </a:extLst>
          </p:cNvPr>
          <p:cNvSpPr>
            <a:spLocks noGrp="1"/>
          </p:cNvSpPr>
          <p:nvPr>
            <p:ph type="title"/>
          </p:nvPr>
        </p:nvSpPr>
        <p:spPr>
          <a:xfrm>
            <a:off x="838200" y="23812"/>
            <a:ext cx="10515600" cy="682625"/>
          </a:xfrm>
        </p:spPr>
        <p:txBody>
          <a:bodyPr>
            <a:normAutofit fontScale="90000"/>
          </a:bodyPr>
          <a:lstStyle/>
          <a:p>
            <a:r>
              <a:rPr lang="de-DE" sz="3200" b="1"/>
              <a:t>Gestufte Lernhilfe 1 </a:t>
            </a:r>
            <a:r>
              <a:rPr lang="de-DE" sz="3200"/>
              <a:t>– Beschreibung von Abbildungen/Diagrammen</a:t>
            </a:r>
            <a:endParaRPr lang="en-DE" sz="3200"/>
          </a:p>
        </p:txBody>
      </p:sp>
      <p:sp>
        <p:nvSpPr>
          <p:cNvPr id="3" name="Textfeld 2">
            <a:extLst>
              <a:ext uri="{FF2B5EF4-FFF2-40B4-BE49-F238E27FC236}">
                <a16:creationId xmlns:a16="http://schemas.microsoft.com/office/drawing/2014/main" id="{F9CB0A7D-4557-D980-ECEB-D91D77AFE271}"/>
              </a:ext>
            </a:extLst>
          </p:cNvPr>
          <p:cNvSpPr txBox="1"/>
          <p:nvPr/>
        </p:nvSpPr>
        <p:spPr>
          <a:xfrm>
            <a:off x="635000" y="1123950"/>
            <a:ext cx="10610850" cy="5509200"/>
          </a:xfrm>
          <a:prstGeom prst="rect">
            <a:avLst/>
          </a:prstGeom>
          <a:noFill/>
        </p:spPr>
        <p:txBody>
          <a:bodyPr wrap="square" rtlCol="0">
            <a:spAutoFit/>
          </a:bodyPr>
          <a:lstStyle/>
          <a:p>
            <a:pPr algn="l">
              <a:spcBef>
                <a:spcPts val="1200"/>
              </a:spcBef>
            </a:pPr>
            <a:r>
              <a:rPr lang="de-DE" sz="2400" b="0" i="0">
                <a:solidFill>
                  <a:srgbClr val="000000"/>
                </a:solidFill>
                <a:effectLst/>
                <a:latin typeface="-apple-system"/>
              </a:rPr>
              <a:t>Die Interpretation eines Diagrammes / einer Abbildung / einer Grafik besteht aus einer </a:t>
            </a:r>
            <a:r>
              <a:rPr lang="de-DE" sz="2400" b="1" i="0">
                <a:solidFill>
                  <a:srgbClr val="000000"/>
                </a:solidFill>
                <a:effectLst/>
                <a:latin typeface="-apple-system"/>
              </a:rPr>
              <a:t>Einleitung</a:t>
            </a:r>
            <a:r>
              <a:rPr lang="de-DE" sz="2400" b="0" i="0">
                <a:solidFill>
                  <a:srgbClr val="000000"/>
                </a:solidFill>
                <a:effectLst/>
                <a:latin typeface="-apple-system"/>
              </a:rPr>
              <a:t>, einer </a:t>
            </a:r>
            <a:r>
              <a:rPr lang="de-DE" sz="2400" b="1" i="0">
                <a:solidFill>
                  <a:srgbClr val="000000"/>
                </a:solidFill>
                <a:effectLst/>
                <a:latin typeface="-apple-system"/>
              </a:rPr>
              <a:t>Beschreibung</a:t>
            </a:r>
            <a:r>
              <a:rPr lang="de-DE" sz="2400" b="0" i="0">
                <a:solidFill>
                  <a:srgbClr val="000000"/>
                </a:solidFill>
                <a:effectLst/>
                <a:latin typeface="-apple-system"/>
              </a:rPr>
              <a:t>, einer </a:t>
            </a:r>
            <a:r>
              <a:rPr lang="de-DE" sz="2400" b="1" i="0">
                <a:solidFill>
                  <a:srgbClr val="000000"/>
                </a:solidFill>
                <a:effectLst/>
                <a:latin typeface="-apple-system"/>
              </a:rPr>
              <a:t>Erklärung</a:t>
            </a:r>
            <a:r>
              <a:rPr lang="de-DE" sz="2400" b="0" i="0">
                <a:solidFill>
                  <a:srgbClr val="000000"/>
                </a:solidFill>
                <a:effectLst/>
                <a:latin typeface="-apple-system"/>
              </a:rPr>
              <a:t> und weiterer </a:t>
            </a:r>
            <a:r>
              <a:rPr lang="de-DE" sz="2400" b="1" i="0">
                <a:solidFill>
                  <a:srgbClr val="000000"/>
                </a:solidFill>
                <a:effectLst/>
                <a:latin typeface="-apple-system"/>
              </a:rPr>
              <a:t>Infos</a:t>
            </a:r>
            <a:r>
              <a:rPr lang="de-DE" sz="2400" b="0" i="0">
                <a:solidFill>
                  <a:srgbClr val="000000"/>
                </a:solidFill>
                <a:effectLst/>
                <a:latin typeface="-apple-system"/>
              </a:rPr>
              <a:t> oder </a:t>
            </a:r>
            <a:r>
              <a:rPr lang="de-DE" sz="2400" b="1" i="0">
                <a:solidFill>
                  <a:srgbClr val="000000"/>
                </a:solidFill>
                <a:effectLst/>
                <a:latin typeface="-apple-system"/>
              </a:rPr>
              <a:t>Kritik</a:t>
            </a:r>
            <a:r>
              <a:rPr lang="de-DE" sz="2400" b="0" i="0">
                <a:solidFill>
                  <a:srgbClr val="000000"/>
                </a:solidFill>
                <a:effectLst/>
                <a:latin typeface="-apple-system"/>
              </a:rPr>
              <a:t>.</a:t>
            </a:r>
          </a:p>
          <a:p>
            <a:pPr algn="l">
              <a:spcBef>
                <a:spcPts val="1200"/>
              </a:spcBef>
            </a:pPr>
            <a:r>
              <a:rPr lang="de-DE" sz="2400" b="0" i="0">
                <a:solidFill>
                  <a:srgbClr val="000000"/>
                </a:solidFill>
                <a:effectLst/>
                <a:latin typeface="-apple-system"/>
              </a:rPr>
              <a:t>Jeder Teil entspricht dabei einem eigenen </a:t>
            </a:r>
            <a:r>
              <a:rPr lang="de-DE" sz="2400" b="1" i="0">
                <a:solidFill>
                  <a:srgbClr val="000000"/>
                </a:solidFill>
                <a:effectLst/>
                <a:latin typeface="-apple-system"/>
              </a:rPr>
              <a:t>Absatz</a:t>
            </a:r>
            <a:r>
              <a:rPr lang="de-DE" sz="2400" b="0" i="0">
                <a:solidFill>
                  <a:srgbClr val="000000"/>
                </a:solidFill>
                <a:effectLst/>
                <a:latin typeface="-apple-system"/>
              </a:rPr>
              <a:t>. </a:t>
            </a:r>
          </a:p>
          <a:p>
            <a:pPr algn="l">
              <a:spcBef>
                <a:spcPts val="1200"/>
              </a:spcBef>
            </a:pPr>
            <a:r>
              <a:rPr lang="de-DE" sz="2400" b="0" i="0" u="sng">
                <a:solidFill>
                  <a:srgbClr val="000000"/>
                </a:solidFill>
                <a:effectLst/>
                <a:latin typeface="-apple-system"/>
              </a:rPr>
              <a:t>Einleitung</a:t>
            </a:r>
            <a:r>
              <a:rPr lang="de-DE" sz="2400" b="0" i="0">
                <a:solidFill>
                  <a:srgbClr val="000000"/>
                </a:solidFill>
                <a:effectLst/>
                <a:latin typeface="-apple-system"/>
              </a:rPr>
              <a:t>: stellt den Bezug zur Abbildung / Grafik / Diagramm her</a:t>
            </a:r>
          </a:p>
          <a:p>
            <a:pPr algn="l">
              <a:spcBef>
                <a:spcPts val="1200"/>
              </a:spcBef>
            </a:pPr>
            <a:r>
              <a:rPr lang="de-DE" sz="2400" b="0" i="0" u="sng">
                <a:solidFill>
                  <a:srgbClr val="000000"/>
                </a:solidFill>
                <a:effectLst/>
                <a:latin typeface="-apple-system"/>
              </a:rPr>
              <a:t>Beschreibung</a:t>
            </a:r>
            <a:r>
              <a:rPr lang="de-DE" sz="2400" b="0" i="0">
                <a:solidFill>
                  <a:srgbClr val="000000"/>
                </a:solidFill>
                <a:effectLst/>
                <a:latin typeface="-apple-system"/>
              </a:rPr>
              <a:t>: die Abbildung / Grafik / das Diagramm wird beschrieben</a:t>
            </a:r>
          </a:p>
          <a:p>
            <a:pPr algn="l">
              <a:spcBef>
                <a:spcPts val="1200"/>
              </a:spcBef>
            </a:pPr>
            <a:r>
              <a:rPr lang="de-DE" sz="2400" b="0" i="0" u="sng">
                <a:solidFill>
                  <a:srgbClr val="000000"/>
                </a:solidFill>
                <a:effectLst/>
                <a:latin typeface="-apple-system"/>
              </a:rPr>
              <a:t>Erklärung</a:t>
            </a:r>
            <a:r>
              <a:rPr lang="de-DE" sz="2400" b="0" i="0">
                <a:solidFill>
                  <a:srgbClr val="000000"/>
                </a:solidFill>
                <a:effectLst/>
                <a:latin typeface="-apple-system"/>
              </a:rPr>
              <a:t>: vergleicht die Werte / Kurven / Besonderheiten; Extremwerte werden herausgehoben und besprochen</a:t>
            </a:r>
          </a:p>
          <a:p>
            <a:pPr algn="l">
              <a:spcBef>
                <a:spcPts val="1200"/>
              </a:spcBef>
            </a:pPr>
            <a:r>
              <a:rPr lang="de-DE" sz="2400" b="0" i="0" u="sng">
                <a:solidFill>
                  <a:srgbClr val="000000"/>
                </a:solidFill>
                <a:effectLst/>
                <a:latin typeface="-apple-system"/>
              </a:rPr>
              <a:t>Weitere Infos / Kritik</a:t>
            </a:r>
            <a:r>
              <a:rPr lang="de-DE" sz="2400" b="0" i="0">
                <a:solidFill>
                  <a:srgbClr val="000000"/>
                </a:solidFill>
                <a:effectLst/>
                <a:latin typeface="-apple-system"/>
              </a:rPr>
              <a:t>: gibt Informationen über die Abbildung / Grafik / das Diagramm hinaus</a:t>
            </a:r>
          </a:p>
          <a:p>
            <a:pPr algn="l">
              <a:spcBef>
                <a:spcPts val="1200"/>
              </a:spcBef>
            </a:pPr>
            <a:r>
              <a:rPr lang="de-DE" sz="2400" b="0" i="0">
                <a:solidFill>
                  <a:srgbClr val="000000"/>
                </a:solidFill>
                <a:effectLst/>
                <a:latin typeface="-apple-system"/>
              </a:rPr>
              <a:t>Achtet bei eurem Text darauf, dass ihr diese Einteilung einhaltet.</a:t>
            </a:r>
          </a:p>
          <a:p>
            <a:pPr algn="l">
              <a:spcBef>
                <a:spcPts val="1200"/>
              </a:spcBef>
            </a:pPr>
            <a:r>
              <a:rPr lang="de-DE" sz="2400" b="1">
                <a:solidFill>
                  <a:srgbClr val="000000"/>
                </a:solidFill>
                <a:latin typeface="-apple-system"/>
              </a:rPr>
              <a:t>Hilfe</a:t>
            </a:r>
            <a:r>
              <a:rPr lang="de-DE" sz="2400" b="1" i="0">
                <a:solidFill>
                  <a:srgbClr val="000000"/>
                </a:solidFill>
                <a:effectLst/>
                <a:latin typeface="-apple-system"/>
              </a:rPr>
              <a:t> 2</a:t>
            </a:r>
            <a:r>
              <a:rPr lang="de-DE" sz="2400" b="0" i="0">
                <a:solidFill>
                  <a:srgbClr val="000000"/>
                </a:solidFill>
                <a:effectLst/>
                <a:latin typeface="-apple-system"/>
              </a:rPr>
              <a:t> enthält Formulierungshilfen für die einzelnen Absätze.</a:t>
            </a:r>
          </a:p>
          <a:p>
            <a:endParaRPr lang="en-DE"/>
          </a:p>
        </p:txBody>
      </p:sp>
    </p:spTree>
    <p:extLst>
      <p:ext uri="{BB962C8B-B14F-4D97-AF65-F5344CB8AC3E}">
        <p14:creationId xmlns:p14="http://schemas.microsoft.com/office/powerpoint/2010/main" val="332309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B741341-B3B2-E0F0-639F-5FCA68A95430}"/>
              </a:ext>
            </a:extLst>
          </p:cNvPr>
          <p:cNvSpPr txBox="1"/>
          <p:nvPr/>
        </p:nvSpPr>
        <p:spPr>
          <a:xfrm>
            <a:off x="657225" y="879782"/>
            <a:ext cx="5416550" cy="5539978"/>
          </a:xfrm>
          <a:prstGeom prst="rect">
            <a:avLst/>
          </a:prstGeom>
          <a:noFill/>
        </p:spPr>
        <p:txBody>
          <a:bodyPr wrap="square">
            <a:spAutoFit/>
          </a:bodyPr>
          <a:lstStyle/>
          <a:p>
            <a:pPr algn="l"/>
            <a:r>
              <a:rPr lang="de-DE" sz="1400" b="0" i="0" u="sng">
                <a:solidFill>
                  <a:srgbClr val="000000"/>
                </a:solidFill>
                <a:effectLst/>
              </a:rPr>
              <a:t>EINLEITUNG: </a:t>
            </a:r>
          </a:p>
          <a:p>
            <a:pPr algn="l"/>
            <a:r>
              <a:rPr lang="de-DE" sz="1400" b="0" i="0" u="sng">
                <a:solidFill>
                  <a:srgbClr val="000000"/>
                </a:solidFill>
                <a:effectLst/>
              </a:rPr>
              <a:t>Auf die Abbildung bezugnehmen</a:t>
            </a:r>
            <a:endParaRPr lang="de-DE" sz="1400" b="0" i="0">
              <a:solidFill>
                <a:srgbClr val="000000"/>
              </a:solidFill>
              <a:effectLst/>
            </a:endParaRPr>
          </a:p>
          <a:p>
            <a:pPr algn="l"/>
            <a:r>
              <a:rPr lang="de-DE" sz="1400" b="0" i="0">
                <a:solidFill>
                  <a:srgbClr val="000000"/>
                </a:solidFill>
                <a:effectLst/>
              </a:rPr>
              <a:t>Abbildung X zeigt, dass…</a:t>
            </a:r>
          </a:p>
          <a:p>
            <a:pPr algn="l"/>
            <a:r>
              <a:rPr lang="de-DE" sz="1400" b="0" i="0">
                <a:solidFill>
                  <a:srgbClr val="000000"/>
                </a:solidFill>
                <a:effectLst/>
              </a:rPr>
              <a:t>Abbildung X erklärt / beschreibt / illustriert den Vorgang…</a:t>
            </a:r>
          </a:p>
          <a:p>
            <a:pPr algn="l"/>
            <a:r>
              <a:rPr lang="de-DE" sz="1400" b="0" i="0">
                <a:solidFill>
                  <a:srgbClr val="000000"/>
                </a:solidFill>
                <a:effectLst/>
              </a:rPr>
              <a:t>In dieser Abbildung…</a:t>
            </a:r>
          </a:p>
          <a:p>
            <a:pPr algn="l"/>
            <a:r>
              <a:rPr lang="de-DE" sz="1400" b="0" i="0">
                <a:solidFill>
                  <a:srgbClr val="000000"/>
                </a:solidFill>
                <a:effectLst/>
              </a:rPr>
              <a:t>etwas wird dargestellt (darstellen)</a:t>
            </a:r>
          </a:p>
          <a:p>
            <a:pPr algn="l"/>
            <a:r>
              <a:rPr lang="de-DE" sz="1400" b="0" i="0">
                <a:solidFill>
                  <a:srgbClr val="000000"/>
                </a:solidFill>
                <a:effectLst/>
              </a:rPr>
              <a:t>etwas ist zu sehen (sehen)</a:t>
            </a:r>
          </a:p>
          <a:p>
            <a:pPr algn="l"/>
            <a:r>
              <a:rPr lang="de-DE" sz="1400" b="0" i="0">
                <a:solidFill>
                  <a:srgbClr val="000000"/>
                </a:solidFill>
                <a:effectLst/>
              </a:rPr>
              <a:t> </a:t>
            </a:r>
          </a:p>
          <a:p>
            <a:pPr algn="l"/>
            <a:r>
              <a:rPr lang="de-DE" sz="1400" b="0" i="0" u="sng">
                <a:solidFill>
                  <a:srgbClr val="000000"/>
                </a:solidFill>
                <a:effectLst/>
              </a:rPr>
              <a:t>BESCHREIBUNG: </a:t>
            </a:r>
          </a:p>
          <a:p>
            <a:pPr algn="l"/>
            <a:r>
              <a:rPr lang="de-DE" sz="1400" u="sng">
                <a:solidFill>
                  <a:srgbClr val="000000"/>
                </a:solidFill>
              </a:rPr>
              <a:t>Legende:</a:t>
            </a:r>
          </a:p>
          <a:p>
            <a:r>
              <a:rPr lang="de-DE" sz="1400" b="1">
                <a:solidFill>
                  <a:srgbClr val="7030A0"/>
                </a:solidFill>
              </a:rPr>
              <a:t>-&gt; Welche Teilchen sind abgebildet?</a:t>
            </a:r>
          </a:p>
          <a:p>
            <a:r>
              <a:rPr lang="de-DE" sz="1400"/>
              <a:t>Atom, Molekül, Kation, Anion + Namen der Teilchen</a:t>
            </a:r>
          </a:p>
          <a:p>
            <a:pPr algn="l"/>
            <a:endParaRPr lang="de-DE" sz="1400" u="sng">
              <a:solidFill>
                <a:srgbClr val="000000"/>
              </a:solidFill>
            </a:endParaRPr>
          </a:p>
          <a:p>
            <a:pPr algn="l"/>
            <a:r>
              <a:rPr lang="de-DE" sz="1400" b="0" i="0" u="sng">
                <a:solidFill>
                  <a:srgbClr val="000000"/>
                </a:solidFill>
                <a:effectLst/>
              </a:rPr>
              <a:t>Den Vorgang strukturieren:</a:t>
            </a:r>
          </a:p>
          <a:p>
            <a:pPr algn="l"/>
            <a:r>
              <a:rPr lang="de-DE" sz="1400" b="1" i="0">
                <a:solidFill>
                  <a:srgbClr val="7030A0"/>
                </a:solidFill>
                <a:effectLst/>
              </a:rPr>
              <a:t>-&gt; In welcher Reihenfolge laufen die Vorgänge ab?</a:t>
            </a:r>
          </a:p>
          <a:p>
            <a:pPr algn="l"/>
            <a:r>
              <a:rPr lang="de-DE" sz="1400" b="0" i="0">
                <a:solidFill>
                  <a:srgbClr val="000000"/>
                </a:solidFill>
                <a:effectLst/>
              </a:rPr>
              <a:t>Zu Beginn… / Dann… / Danach… / Zum Schluss…</a:t>
            </a:r>
          </a:p>
          <a:p>
            <a:pPr algn="l"/>
            <a:r>
              <a:rPr lang="de-DE" sz="1400" b="0" i="0">
                <a:solidFill>
                  <a:srgbClr val="000000"/>
                </a:solidFill>
                <a:effectLst/>
              </a:rPr>
              <a:t>Durch diesen Vorgang…</a:t>
            </a:r>
          </a:p>
          <a:p>
            <a:pPr algn="l"/>
            <a:r>
              <a:rPr lang="de-DE" sz="1400" b="0" i="0">
                <a:solidFill>
                  <a:srgbClr val="000000"/>
                </a:solidFill>
                <a:effectLst/>
              </a:rPr>
              <a:t>… ein Vorgang, bei dem…</a:t>
            </a:r>
          </a:p>
          <a:p>
            <a:pPr algn="l"/>
            <a:r>
              <a:rPr lang="de-DE" sz="1400" b="0" i="0">
                <a:solidFill>
                  <a:srgbClr val="000000"/>
                </a:solidFill>
                <a:effectLst/>
              </a:rPr>
              <a:t>Der Prozess…</a:t>
            </a:r>
          </a:p>
          <a:p>
            <a:pPr algn="l"/>
            <a:r>
              <a:rPr lang="de-DE" sz="1400" b="0" i="0">
                <a:solidFill>
                  <a:srgbClr val="000000"/>
                </a:solidFill>
                <a:effectLst/>
              </a:rPr>
              <a:t>Das führt zu… (zu etwas führen)</a:t>
            </a:r>
          </a:p>
          <a:p>
            <a:pPr algn="l"/>
            <a:r>
              <a:rPr lang="de-DE" sz="1400" b="0" i="0">
                <a:solidFill>
                  <a:srgbClr val="000000"/>
                </a:solidFill>
                <a:effectLst/>
              </a:rPr>
              <a:t>… was dazu führt, dass (zu etwas führen)</a:t>
            </a:r>
          </a:p>
          <a:p>
            <a:pPr algn="l"/>
            <a:r>
              <a:rPr lang="de-DE" sz="1400" b="0" i="0">
                <a:solidFill>
                  <a:srgbClr val="000000"/>
                </a:solidFill>
                <a:effectLst/>
              </a:rPr>
              <a:t>Dies/Das bedeutet, dass… (bedeuten)</a:t>
            </a:r>
          </a:p>
          <a:p>
            <a:pPr algn="l"/>
            <a:r>
              <a:rPr lang="de-DE" sz="1400" b="0" i="0">
                <a:solidFill>
                  <a:srgbClr val="000000"/>
                </a:solidFill>
                <a:effectLst/>
              </a:rPr>
              <a:t>…, weil…</a:t>
            </a:r>
          </a:p>
          <a:p>
            <a:pPr algn="l"/>
            <a:r>
              <a:rPr lang="de-DE" sz="1400" b="0" i="0">
                <a:solidFill>
                  <a:srgbClr val="000000"/>
                </a:solidFill>
                <a:effectLst/>
              </a:rPr>
              <a:t>… wird bezeichnet als… (bezeichnen)</a:t>
            </a:r>
          </a:p>
          <a:p>
            <a:pPr algn="l"/>
            <a:r>
              <a:rPr lang="de-DE" b="0" i="0">
                <a:solidFill>
                  <a:srgbClr val="000000"/>
                </a:solidFill>
                <a:effectLst/>
                <a:latin typeface="-apple-system"/>
              </a:rPr>
              <a:t> </a:t>
            </a:r>
          </a:p>
        </p:txBody>
      </p:sp>
      <p:sp>
        <p:nvSpPr>
          <p:cNvPr id="5" name="Textfeld 4">
            <a:extLst>
              <a:ext uri="{FF2B5EF4-FFF2-40B4-BE49-F238E27FC236}">
                <a16:creationId xmlns:a16="http://schemas.microsoft.com/office/drawing/2014/main" id="{AF4F39A4-927C-8825-E22B-898CA5C4B9A4}"/>
              </a:ext>
            </a:extLst>
          </p:cNvPr>
          <p:cNvSpPr txBox="1"/>
          <p:nvPr/>
        </p:nvSpPr>
        <p:spPr>
          <a:xfrm>
            <a:off x="6667500" y="879475"/>
            <a:ext cx="5067300" cy="4401205"/>
          </a:xfrm>
          <a:prstGeom prst="rect">
            <a:avLst/>
          </a:prstGeom>
          <a:noFill/>
        </p:spPr>
        <p:txBody>
          <a:bodyPr wrap="square" rtlCol="0">
            <a:spAutoFit/>
          </a:bodyPr>
          <a:lstStyle/>
          <a:p>
            <a:r>
              <a:rPr lang="de-DE" sz="1400" u="sng"/>
              <a:t>DEUTUNG:</a:t>
            </a:r>
          </a:p>
          <a:p>
            <a:r>
              <a:rPr lang="de-DE" sz="1400" b="1">
                <a:solidFill>
                  <a:srgbClr val="7030A0"/>
                </a:solidFill>
              </a:rPr>
              <a:t>-&gt; Kausale Zusammenhänge ausdrücken:</a:t>
            </a:r>
          </a:p>
          <a:p>
            <a:r>
              <a:rPr lang="de-DE" sz="1400"/>
              <a:t>Dies/Das bedeutet, dass… (bedeuten)</a:t>
            </a:r>
          </a:p>
          <a:p>
            <a:r>
              <a:rPr lang="de-DE" sz="1400"/>
              <a:t>…, weil…</a:t>
            </a:r>
          </a:p>
          <a:p>
            <a:r>
              <a:rPr lang="de-DE" sz="1400"/>
              <a:t>… wird bezeichnet als… (bezeichnen)</a:t>
            </a:r>
          </a:p>
          <a:p>
            <a:endParaRPr lang="de-DE" sz="1400"/>
          </a:p>
          <a:p>
            <a:r>
              <a:rPr lang="de-DE" sz="1400"/>
              <a:t>Chemische Veränderungen auf der Teilchenebene erklären:</a:t>
            </a:r>
          </a:p>
          <a:p>
            <a:r>
              <a:rPr lang="de-DE" sz="1400" b="1">
                <a:solidFill>
                  <a:srgbClr val="7030A0"/>
                </a:solidFill>
              </a:rPr>
              <a:t>-&gt; In welchem Zusammenhang stehen die Teilchen? Was passiert mit ihnen?</a:t>
            </a:r>
          </a:p>
          <a:p>
            <a:r>
              <a:rPr lang="de-DE" sz="1400"/>
              <a:t>A reagiert zu C (zu etwas reagieren)</a:t>
            </a:r>
          </a:p>
          <a:p>
            <a:r>
              <a:rPr lang="de-DE" sz="1400"/>
              <a:t>A reagiert mit B (mit etwas reagieren)</a:t>
            </a:r>
          </a:p>
          <a:p>
            <a:r>
              <a:rPr lang="de-DE" sz="1400"/>
              <a:t>B bildet sich aus A (etwas bildet sich)</a:t>
            </a:r>
          </a:p>
          <a:p>
            <a:r>
              <a:rPr lang="de-DE" sz="1400"/>
              <a:t>A und B bilden C (bilden)</a:t>
            </a:r>
          </a:p>
          <a:p>
            <a:r>
              <a:rPr lang="de-DE" sz="1400"/>
              <a:t>B entsteht aus (entstehen; entstand)</a:t>
            </a:r>
          </a:p>
          <a:p>
            <a:r>
              <a:rPr lang="de-DE" sz="1400"/>
              <a:t>C wird von A auf B übertragen (übertragen; übertrug)</a:t>
            </a:r>
          </a:p>
          <a:p>
            <a:r>
              <a:rPr lang="de-DE" sz="1400"/>
              <a:t>es kommt zu etwas (zu etwas kommen; kam)</a:t>
            </a:r>
          </a:p>
          <a:p>
            <a:r>
              <a:rPr lang="de-DE" sz="1400"/>
              <a:t>A wirkt als Protonendonator (wirken)</a:t>
            </a:r>
          </a:p>
          <a:p>
            <a:r>
              <a:rPr lang="de-DE" sz="1400"/>
              <a:t>A nimmt B auf (aufnehmen; nahm auf)</a:t>
            </a:r>
          </a:p>
          <a:p>
            <a:r>
              <a:rPr lang="de-DE" sz="1400"/>
              <a:t>A gibt B ab (abgeben)</a:t>
            </a:r>
          </a:p>
          <a:p>
            <a:r>
              <a:rPr lang="de-DE" sz="1400"/>
              <a:t>A verbindet sich mit B (sich verbinden)</a:t>
            </a:r>
            <a:endParaRPr lang="en-DE" sz="1400"/>
          </a:p>
        </p:txBody>
      </p:sp>
      <p:sp>
        <p:nvSpPr>
          <p:cNvPr id="8" name="Titel 1">
            <a:extLst>
              <a:ext uri="{FF2B5EF4-FFF2-40B4-BE49-F238E27FC236}">
                <a16:creationId xmlns:a16="http://schemas.microsoft.com/office/drawing/2014/main" id="{B454099D-6EC1-BA11-9CDD-F881BA94DCD5}"/>
              </a:ext>
            </a:extLst>
          </p:cNvPr>
          <p:cNvSpPr>
            <a:spLocks noGrp="1"/>
          </p:cNvSpPr>
          <p:nvPr>
            <p:ph type="title"/>
          </p:nvPr>
        </p:nvSpPr>
        <p:spPr>
          <a:xfrm>
            <a:off x="457200" y="1"/>
            <a:ext cx="11233150" cy="793750"/>
          </a:xfrm>
        </p:spPr>
        <p:txBody>
          <a:bodyPr>
            <a:normAutofit/>
          </a:bodyPr>
          <a:lstStyle/>
          <a:p>
            <a:pPr algn="ctr"/>
            <a:r>
              <a:rPr lang="de-DE" sz="2400" b="1"/>
              <a:t>Gestufte Lernhilfe 2 </a:t>
            </a:r>
            <a:r>
              <a:rPr lang="de-DE" sz="2400"/>
              <a:t>– Wort- und Phrasensammlung zum Beschreiben der Abbildung</a:t>
            </a:r>
            <a:endParaRPr lang="en-DE" sz="2400"/>
          </a:p>
        </p:txBody>
      </p:sp>
    </p:spTree>
    <p:extLst>
      <p:ext uri="{BB962C8B-B14F-4D97-AF65-F5344CB8AC3E}">
        <p14:creationId xmlns:p14="http://schemas.microsoft.com/office/powerpoint/2010/main" val="178919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29D606E-333B-523C-4BF0-C4F4F1BE0278}"/>
              </a:ext>
            </a:extLst>
          </p:cNvPr>
          <p:cNvSpPr txBox="1"/>
          <p:nvPr/>
        </p:nvSpPr>
        <p:spPr>
          <a:xfrm>
            <a:off x="698500" y="989013"/>
            <a:ext cx="10515600" cy="3139321"/>
          </a:xfrm>
          <a:prstGeom prst="rect">
            <a:avLst/>
          </a:prstGeom>
          <a:noFill/>
        </p:spPr>
        <p:txBody>
          <a:bodyPr wrap="square">
            <a:spAutoFit/>
          </a:bodyPr>
          <a:lstStyle/>
          <a:p>
            <a:r>
              <a:rPr lang="de-DE" b="1"/>
              <a:t>Stoffebene</a:t>
            </a:r>
          </a:p>
          <a:p>
            <a:r>
              <a:rPr lang="de-DE"/>
              <a:t>Wasserstoffchlorid</a:t>
            </a:r>
          </a:p>
          <a:p>
            <a:r>
              <a:rPr lang="de-DE"/>
              <a:t>Wasserstoff</a:t>
            </a:r>
          </a:p>
          <a:p>
            <a:r>
              <a:rPr lang="de-DE"/>
              <a:t>Chlor</a:t>
            </a:r>
          </a:p>
          <a:p>
            <a:r>
              <a:rPr lang="de-DE"/>
              <a:t>Sauerstoff</a:t>
            </a:r>
          </a:p>
          <a:p>
            <a:r>
              <a:rPr lang="de-DE"/>
              <a:t>Wasser</a:t>
            </a:r>
          </a:p>
          <a:p>
            <a:r>
              <a:rPr lang="de-DE"/>
              <a:t>Gas</a:t>
            </a:r>
          </a:p>
          <a:p>
            <a:r>
              <a:rPr lang="de-DE"/>
              <a:t>Flüssigkeit</a:t>
            </a:r>
          </a:p>
          <a:p>
            <a:r>
              <a:rPr lang="de-DE"/>
              <a:t>Lösung</a:t>
            </a:r>
          </a:p>
          <a:p>
            <a:r>
              <a:rPr lang="de-DE"/>
              <a:t>Saure Lösung</a:t>
            </a:r>
          </a:p>
          <a:p>
            <a:r>
              <a:rPr lang="de-DE"/>
              <a:t> </a:t>
            </a:r>
          </a:p>
        </p:txBody>
      </p:sp>
      <p:sp>
        <p:nvSpPr>
          <p:cNvPr id="8" name="Textfeld 7">
            <a:extLst>
              <a:ext uri="{FF2B5EF4-FFF2-40B4-BE49-F238E27FC236}">
                <a16:creationId xmlns:a16="http://schemas.microsoft.com/office/drawing/2014/main" id="{82EBB0A7-A075-D5FE-8E80-5B97E4524D36}"/>
              </a:ext>
            </a:extLst>
          </p:cNvPr>
          <p:cNvSpPr txBox="1"/>
          <p:nvPr/>
        </p:nvSpPr>
        <p:spPr>
          <a:xfrm>
            <a:off x="4184650" y="976314"/>
            <a:ext cx="7442200" cy="5078313"/>
          </a:xfrm>
          <a:prstGeom prst="rect">
            <a:avLst/>
          </a:prstGeom>
          <a:noFill/>
        </p:spPr>
        <p:txBody>
          <a:bodyPr wrap="square">
            <a:spAutoFit/>
          </a:bodyPr>
          <a:lstStyle/>
          <a:p>
            <a:r>
              <a:rPr lang="de-DE" b="1"/>
              <a:t>Teilchenebene</a:t>
            </a:r>
          </a:p>
          <a:p>
            <a:r>
              <a:rPr lang="de-DE"/>
              <a:t>Säure-Base-Reaktion = Protonenübertragung = Protonenübergang = Protolyse</a:t>
            </a:r>
          </a:p>
          <a:p>
            <a:r>
              <a:rPr lang="de-DE"/>
              <a:t>Donator-Akzeptor-Reaktion</a:t>
            </a:r>
          </a:p>
          <a:p>
            <a:endParaRPr lang="de-DE"/>
          </a:p>
          <a:p>
            <a:r>
              <a:rPr lang="de-DE"/>
              <a:t>Säure = Protonenspender = Protonendonator</a:t>
            </a:r>
          </a:p>
          <a:p>
            <a:r>
              <a:rPr lang="de-DE"/>
              <a:t>Base = Protonenempfänger = Protonenräuber = Protonenakzeptor</a:t>
            </a:r>
          </a:p>
          <a:p>
            <a:endParaRPr lang="de-DE"/>
          </a:p>
          <a:p>
            <a:r>
              <a:rPr lang="de-DE"/>
              <a:t>freies / nicht-bindendes Elektronenpaar</a:t>
            </a:r>
          </a:p>
          <a:p>
            <a:r>
              <a:rPr lang="de-DE"/>
              <a:t>Heterolyse (einer Bindung)</a:t>
            </a:r>
          </a:p>
          <a:p>
            <a:r>
              <a:rPr lang="de-DE"/>
              <a:t>positiv polarisiertes Wasserstoff-Atom </a:t>
            </a:r>
          </a:p>
          <a:p>
            <a:endParaRPr lang="de-DE"/>
          </a:p>
          <a:p>
            <a:r>
              <a:rPr lang="de-DE"/>
              <a:t>Wasserstoff-Kation = Proton</a:t>
            </a:r>
          </a:p>
          <a:p>
            <a:r>
              <a:rPr lang="de-DE"/>
              <a:t>Oxonium-Ion</a:t>
            </a:r>
          </a:p>
          <a:p>
            <a:r>
              <a:rPr lang="de-DE"/>
              <a:t>Chlorid-Ion (Anion)</a:t>
            </a:r>
          </a:p>
          <a:p>
            <a:r>
              <a:rPr lang="de-DE"/>
              <a:t>Atom</a:t>
            </a:r>
          </a:p>
          <a:p>
            <a:r>
              <a:rPr lang="de-DE"/>
              <a:t>Molekül</a:t>
            </a:r>
          </a:p>
          <a:p>
            <a:r>
              <a:rPr lang="de-DE"/>
              <a:t>Anion</a:t>
            </a:r>
          </a:p>
          <a:p>
            <a:r>
              <a:rPr lang="de-DE"/>
              <a:t>Kation</a:t>
            </a:r>
          </a:p>
        </p:txBody>
      </p:sp>
      <p:sp>
        <p:nvSpPr>
          <p:cNvPr id="9" name="Titel 1">
            <a:extLst>
              <a:ext uri="{FF2B5EF4-FFF2-40B4-BE49-F238E27FC236}">
                <a16:creationId xmlns:a16="http://schemas.microsoft.com/office/drawing/2014/main" id="{708052A3-4560-15F8-4315-47F21B407FF1}"/>
              </a:ext>
            </a:extLst>
          </p:cNvPr>
          <p:cNvSpPr>
            <a:spLocks noGrp="1"/>
          </p:cNvSpPr>
          <p:nvPr>
            <p:ph type="title"/>
          </p:nvPr>
        </p:nvSpPr>
        <p:spPr>
          <a:xfrm>
            <a:off x="838200" y="1"/>
            <a:ext cx="11112500" cy="889000"/>
          </a:xfrm>
        </p:spPr>
        <p:txBody>
          <a:bodyPr>
            <a:normAutofit/>
          </a:bodyPr>
          <a:lstStyle/>
          <a:p>
            <a:pPr algn="ctr"/>
            <a:r>
              <a:rPr lang="de-DE" sz="2400" b="1"/>
              <a:t>Gestufte Lernhilfe 3</a:t>
            </a:r>
            <a:r>
              <a:rPr lang="de-DE" sz="2400"/>
              <a:t> – Fachbegriffe zur Beschreibung der Protolyse</a:t>
            </a:r>
            <a:endParaRPr lang="en-DE" sz="2400"/>
          </a:p>
        </p:txBody>
      </p:sp>
    </p:spTree>
    <p:extLst>
      <p:ext uri="{BB962C8B-B14F-4D97-AF65-F5344CB8AC3E}">
        <p14:creationId xmlns:p14="http://schemas.microsoft.com/office/powerpoint/2010/main" val="280929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7CDD9DD-93C3-E2FF-4A9F-7F9AD460F264}"/>
              </a:ext>
            </a:extLst>
          </p:cNvPr>
          <p:cNvPicPr>
            <a:picLocks noChangeAspect="1"/>
          </p:cNvPicPr>
          <p:nvPr/>
        </p:nvPicPr>
        <p:blipFill>
          <a:blip r:embed="rId2"/>
          <a:stretch>
            <a:fillRect/>
          </a:stretch>
        </p:blipFill>
        <p:spPr>
          <a:xfrm>
            <a:off x="573705" y="2070497"/>
            <a:ext cx="2728716" cy="2491978"/>
          </a:xfrm>
          <a:prstGeom prst="rect">
            <a:avLst/>
          </a:prstGeom>
        </p:spPr>
      </p:pic>
      <p:sp>
        <p:nvSpPr>
          <p:cNvPr id="6" name="Sprechblase: rechteckig mit abgerundeten Ecken 5">
            <a:extLst>
              <a:ext uri="{FF2B5EF4-FFF2-40B4-BE49-F238E27FC236}">
                <a16:creationId xmlns:a16="http://schemas.microsoft.com/office/drawing/2014/main" id="{AEBC3DFD-2089-73A7-C94F-5EDF94A37B6D}"/>
              </a:ext>
            </a:extLst>
          </p:cNvPr>
          <p:cNvSpPr/>
          <p:nvPr/>
        </p:nvSpPr>
        <p:spPr>
          <a:xfrm>
            <a:off x="4844845" y="2580968"/>
            <a:ext cx="6773450" cy="2160638"/>
          </a:xfrm>
          <a:prstGeom prst="wedgeRoundRectCallout">
            <a:avLst>
              <a:gd name="adj1" fmla="val -70042"/>
              <a:gd name="adj2" fmla="val -12927"/>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6600">
                <a:solidFill>
                  <a:srgbClr val="F49819"/>
                </a:solidFill>
              </a:rPr>
              <a:t>Methoden-Infos</a:t>
            </a:r>
          </a:p>
        </p:txBody>
      </p:sp>
    </p:spTree>
    <p:extLst>
      <p:ext uri="{BB962C8B-B14F-4D97-AF65-F5344CB8AC3E}">
        <p14:creationId xmlns:p14="http://schemas.microsoft.com/office/powerpoint/2010/main" val="388549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9198C-5D6C-4BD0-B0F4-C14E7562C044}"/>
              </a:ext>
            </a:extLst>
          </p:cNvPr>
          <p:cNvSpPr>
            <a:spLocks noGrp="1"/>
          </p:cNvSpPr>
          <p:nvPr>
            <p:ph type="title"/>
          </p:nvPr>
        </p:nvSpPr>
        <p:spPr>
          <a:xfrm>
            <a:off x="443139" y="-1352"/>
            <a:ext cx="10515600" cy="843517"/>
          </a:xfrm>
        </p:spPr>
        <p:txBody>
          <a:bodyPr/>
          <a:lstStyle/>
          <a:p>
            <a:r>
              <a:rPr lang="de-DE"/>
              <a:t>Methodeninfo: Think-Pair-Share</a:t>
            </a:r>
            <a:endParaRPr lang="de-AT"/>
          </a:p>
        </p:txBody>
      </p:sp>
      <p:sp>
        <p:nvSpPr>
          <p:cNvPr id="3" name="Inhaltsplatzhalter 2">
            <a:extLst>
              <a:ext uri="{FF2B5EF4-FFF2-40B4-BE49-F238E27FC236}">
                <a16:creationId xmlns:a16="http://schemas.microsoft.com/office/drawing/2014/main" id="{FFA22F74-9A4B-4FAC-8114-759DCD690205}"/>
              </a:ext>
            </a:extLst>
          </p:cNvPr>
          <p:cNvSpPr>
            <a:spLocks noGrp="1"/>
          </p:cNvSpPr>
          <p:nvPr>
            <p:ph idx="1"/>
          </p:nvPr>
        </p:nvSpPr>
        <p:spPr>
          <a:xfrm>
            <a:off x="2651102" y="1603920"/>
            <a:ext cx="8801374" cy="4678815"/>
          </a:xfrm>
        </p:spPr>
        <p:txBody>
          <a:bodyPr>
            <a:normAutofit fontScale="92500" lnSpcReduction="20000"/>
          </a:bodyPr>
          <a:lstStyle/>
          <a:p>
            <a:pPr marL="514350" indent="-514350">
              <a:buFont typeface="+mj-lt"/>
              <a:buAutoNum type="arabicPeriod"/>
            </a:pPr>
            <a:r>
              <a:rPr lang="de-AT" sz="2600" b="1"/>
              <a:t>Think: </a:t>
            </a:r>
          </a:p>
          <a:p>
            <a:pPr marL="0" indent="0">
              <a:buNone/>
            </a:pPr>
            <a:r>
              <a:rPr lang="de-AT" sz="2600"/>
              <a:t>Ihr denkt </a:t>
            </a:r>
            <a:r>
              <a:rPr lang="de-AT" sz="2600" b="1"/>
              <a:t>allein</a:t>
            </a:r>
            <a:r>
              <a:rPr lang="de-AT" sz="2600"/>
              <a:t> über eine Antwort nach und macht Notizen.</a:t>
            </a:r>
          </a:p>
          <a:p>
            <a:pPr marL="514350" indent="-514350">
              <a:buFont typeface="+mj-lt"/>
              <a:buAutoNum type="arabicPeriod"/>
            </a:pPr>
            <a:endParaRPr lang="de-AT" sz="2600"/>
          </a:p>
          <a:p>
            <a:pPr marL="514350" indent="-514350">
              <a:buFont typeface="+mj-lt"/>
              <a:buAutoNum type="arabicPeriod"/>
            </a:pPr>
            <a:endParaRPr lang="de-AT" sz="2600"/>
          </a:p>
          <a:p>
            <a:pPr marL="0" indent="0">
              <a:buNone/>
            </a:pPr>
            <a:r>
              <a:rPr lang="de-AT" sz="2600" b="1"/>
              <a:t>2. Pair: </a:t>
            </a:r>
          </a:p>
          <a:p>
            <a:pPr marL="0" indent="0">
              <a:buNone/>
            </a:pPr>
            <a:r>
              <a:rPr lang="de-AT" sz="2600"/>
              <a:t>Ihr tauscht euch in </a:t>
            </a:r>
            <a:r>
              <a:rPr lang="de-AT" sz="2600" b="1"/>
              <a:t>Zweiergruppen</a:t>
            </a:r>
            <a:r>
              <a:rPr lang="de-AT" sz="2600"/>
              <a:t> über eure Antworten aus und erarbeitet eine gemeinsame Lösung. </a:t>
            </a:r>
          </a:p>
          <a:p>
            <a:pPr marL="514350" indent="-514350">
              <a:buFont typeface="+mj-lt"/>
              <a:buAutoNum type="arabicPeriod"/>
            </a:pPr>
            <a:endParaRPr lang="de-AT" sz="2600"/>
          </a:p>
          <a:p>
            <a:pPr marL="514350" indent="-514350">
              <a:buFont typeface="+mj-lt"/>
              <a:buAutoNum type="arabicPeriod"/>
            </a:pPr>
            <a:endParaRPr lang="de-AT" sz="2600"/>
          </a:p>
          <a:p>
            <a:pPr marL="0" indent="0">
              <a:buNone/>
            </a:pPr>
            <a:r>
              <a:rPr lang="de-AT" sz="2600" b="1"/>
              <a:t>3. Share:</a:t>
            </a:r>
            <a:r>
              <a:rPr lang="de-AT" sz="2600"/>
              <a:t> </a:t>
            </a:r>
          </a:p>
          <a:p>
            <a:pPr marL="0" indent="0">
              <a:buNone/>
            </a:pPr>
            <a:r>
              <a:rPr lang="de-AT" sz="2600"/>
              <a:t>Ihr verfeinert eure Antworten und präsentiert und diskutiert sie im </a:t>
            </a:r>
            <a:r>
              <a:rPr lang="de-AT" sz="2600" b="1"/>
              <a:t>Plenum</a:t>
            </a:r>
            <a:r>
              <a:rPr lang="de-AT" sz="2600"/>
              <a:t>.</a:t>
            </a:r>
          </a:p>
          <a:p>
            <a:pPr marL="0" indent="0">
              <a:buNone/>
            </a:pPr>
            <a:endParaRPr lang="de-AT"/>
          </a:p>
          <a:p>
            <a:pPr marL="0" indent="0">
              <a:buNone/>
            </a:pPr>
            <a:endParaRPr lang="de-AT"/>
          </a:p>
          <a:p>
            <a:pPr marL="0" indent="0">
              <a:buNone/>
            </a:pPr>
            <a:endParaRPr lang="de-AT"/>
          </a:p>
          <a:p>
            <a:pPr marL="0" indent="0">
              <a:buNone/>
            </a:pPr>
            <a:endParaRPr lang="de-AT"/>
          </a:p>
        </p:txBody>
      </p:sp>
      <p:pic>
        <p:nvPicPr>
          <p:cNvPr id="6" name="Grafik 5">
            <a:extLst>
              <a:ext uri="{FF2B5EF4-FFF2-40B4-BE49-F238E27FC236}">
                <a16:creationId xmlns:a16="http://schemas.microsoft.com/office/drawing/2014/main" id="{7EC91440-ECD9-4244-8881-B21D6DD189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3038" y="1603920"/>
            <a:ext cx="1067212" cy="983351"/>
          </a:xfrm>
          <a:prstGeom prst="rect">
            <a:avLst/>
          </a:prstGeom>
        </p:spPr>
      </p:pic>
      <p:sp>
        <p:nvSpPr>
          <p:cNvPr id="8" name="Textfeld 7">
            <a:extLst>
              <a:ext uri="{FF2B5EF4-FFF2-40B4-BE49-F238E27FC236}">
                <a16:creationId xmlns:a16="http://schemas.microsoft.com/office/drawing/2014/main" id="{E3A72632-D7CD-4EAA-BB75-828DD14156D6}"/>
              </a:ext>
            </a:extLst>
          </p:cNvPr>
          <p:cNvSpPr txBox="1"/>
          <p:nvPr/>
        </p:nvSpPr>
        <p:spPr>
          <a:xfrm>
            <a:off x="443139" y="980423"/>
            <a:ext cx="8445043" cy="461665"/>
          </a:xfrm>
          <a:prstGeom prst="rect">
            <a:avLst/>
          </a:prstGeom>
          <a:noFill/>
        </p:spPr>
        <p:txBody>
          <a:bodyPr wrap="square">
            <a:spAutoFit/>
          </a:bodyPr>
          <a:lstStyle/>
          <a:p>
            <a:pPr marL="0" indent="0">
              <a:buNone/>
            </a:pPr>
            <a:r>
              <a:rPr lang="de-AT" sz="2400"/>
              <a:t>Eine Think-Pair-Share-Arbeitsphase ist in drei Schritte gegliedert:</a:t>
            </a:r>
          </a:p>
        </p:txBody>
      </p:sp>
      <p:pic>
        <p:nvPicPr>
          <p:cNvPr id="12" name="Grafik 11">
            <a:extLst>
              <a:ext uri="{FF2B5EF4-FFF2-40B4-BE49-F238E27FC236}">
                <a16:creationId xmlns:a16="http://schemas.microsoft.com/office/drawing/2014/main" id="{15D3E739-0175-4494-9697-8FB595380A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9524" y="3062270"/>
            <a:ext cx="1248699" cy="983351"/>
          </a:xfrm>
          <a:prstGeom prst="rect">
            <a:avLst/>
          </a:prstGeom>
        </p:spPr>
      </p:pic>
      <p:pic>
        <p:nvPicPr>
          <p:cNvPr id="14" name="Grafik 13">
            <a:extLst>
              <a:ext uri="{FF2B5EF4-FFF2-40B4-BE49-F238E27FC236}">
                <a16:creationId xmlns:a16="http://schemas.microsoft.com/office/drawing/2014/main" id="{AB1DD57D-356D-43CE-9FA7-B028BAB251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50830" y="4765424"/>
            <a:ext cx="1831627" cy="1220227"/>
          </a:xfrm>
          <a:prstGeom prst="rect">
            <a:avLst/>
          </a:prstGeom>
        </p:spPr>
      </p:pic>
      <p:sp>
        <p:nvSpPr>
          <p:cNvPr id="4" name="Textfeld 3">
            <a:extLst>
              <a:ext uri="{FF2B5EF4-FFF2-40B4-BE49-F238E27FC236}">
                <a16:creationId xmlns:a16="http://schemas.microsoft.com/office/drawing/2014/main" id="{47F656CE-46A0-F79B-0E6D-C7615537AF35}"/>
              </a:ext>
            </a:extLst>
          </p:cNvPr>
          <p:cNvSpPr txBox="1"/>
          <p:nvPr/>
        </p:nvSpPr>
        <p:spPr>
          <a:xfrm>
            <a:off x="5416550" y="6288402"/>
            <a:ext cx="5907111" cy="646331"/>
          </a:xfrm>
          <a:prstGeom prst="rect">
            <a:avLst/>
          </a:prstGeom>
          <a:noFill/>
        </p:spPr>
        <p:txBody>
          <a:bodyPr wrap="square" rtlCol="0">
            <a:spAutoFit/>
          </a:bodyPr>
          <a:lstStyle/>
          <a:p>
            <a:r>
              <a:rPr lang="de-DE">
                <a:hlinkClick r:id="rId6"/>
              </a:rPr>
              <a:t>https://methodenpoolapp.de//pdfs/ThinkPairShareKor.pdf</a:t>
            </a:r>
            <a:endParaRPr lang="de-DE"/>
          </a:p>
          <a:p>
            <a:endParaRPr lang="en-DE"/>
          </a:p>
        </p:txBody>
      </p:sp>
      <p:sp>
        <p:nvSpPr>
          <p:cNvPr id="7" name="Textfeld 6">
            <a:extLst>
              <a:ext uri="{FF2B5EF4-FFF2-40B4-BE49-F238E27FC236}">
                <a16:creationId xmlns:a16="http://schemas.microsoft.com/office/drawing/2014/main" id="{FCAC99DD-C3FC-7B2A-3055-667F1AF8CF83}"/>
              </a:ext>
            </a:extLst>
          </p:cNvPr>
          <p:cNvSpPr txBox="1"/>
          <p:nvPr/>
        </p:nvSpPr>
        <p:spPr>
          <a:xfrm>
            <a:off x="330200" y="6197600"/>
            <a:ext cx="5060950" cy="646331"/>
          </a:xfrm>
          <a:prstGeom prst="rect">
            <a:avLst/>
          </a:prstGeom>
          <a:noFill/>
        </p:spPr>
        <p:txBody>
          <a:bodyPr wrap="square" rtlCol="0">
            <a:spAutoFit/>
          </a:bodyPr>
          <a:lstStyle/>
          <a:p>
            <a:r>
              <a:rPr lang="de-DE"/>
              <a:t>Hinweis: Ausführliche Erläuterungen zur Methode „Think-Pair-Share“ im Mercator-Methodenpool:</a:t>
            </a:r>
            <a:endParaRPr lang="en-DE"/>
          </a:p>
        </p:txBody>
      </p:sp>
    </p:spTree>
    <p:extLst>
      <p:ext uri="{BB962C8B-B14F-4D97-AF65-F5344CB8AC3E}">
        <p14:creationId xmlns:p14="http://schemas.microsoft.com/office/powerpoint/2010/main" val="2683075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0E5CB234-979E-5856-156B-A5CA12ECB8BF}"/>
              </a:ext>
            </a:extLst>
          </p:cNvPr>
          <p:cNvSpPr txBox="1"/>
          <p:nvPr/>
        </p:nvSpPr>
        <p:spPr>
          <a:xfrm>
            <a:off x="0" y="3661303"/>
            <a:ext cx="6000751" cy="3196697"/>
          </a:xfrm>
          <a:prstGeom prst="rect">
            <a:avLst/>
          </a:prstGeom>
          <a:solidFill>
            <a:srgbClr val="CCFFFF"/>
          </a:solidFill>
        </p:spPr>
        <p:txBody>
          <a:bodyPr wrap="square" rtlCol="0">
            <a:spAutoFit/>
          </a:bodyPr>
          <a:lstStyle/>
          <a:p>
            <a:endParaRPr lang="en-DE"/>
          </a:p>
        </p:txBody>
      </p:sp>
      <p:sp>
        <p:nvSpPr>
          <p:cNvPr id="3" name="Textfeld 2">
            <a:extLst>
              <a:ext uri="{FF2B5EF4-FFF2-40B4-BE49-F238E27FC236}">
                <a16:creationId xmlns:a16="http://schemas.microsoft.com/office/drawing/2014/main" id="{7E2C2DD0-6BE4-24B4-C2B2-08C0498EDE93}"/>
              </a:ext>
            </a:extLst>
          </p:cNvPr>
          <p:cNvSpPr txBox="1"/>
          <p:nvPr/>
        </p:nvSpPr>
        <p:spPr>
          <a:xfrm>
            <a:off x="6178551" y="705931"/>
            <a:ext cx="5740400" cy="5078313"/>
          </a:xfrm>
          <a:prstGeom prst="rect">
            <a:avLst/>
          </a:prstGeom>
          <a:noFill/>
        </p:spPr>
        <p:txBody>
          <a:bodyPr wrap="square">
            <a:spAutoFit/>
          </a:bodyPr>
          <a:lstStyle/>
          <a:p>
            <a:r>
              <a:rPr lang="de-DE"/>
              <a:t>So geht´s (analoge Durchführung auf Papier)</a:t>
            </a:r>
          </a:p>
          <a:p>
            <a:pPr marL="285750" indent="-285750">
              <a:buFont typeface="Arial" panose="020B0604020202020204" pitchFamily="34" charset="0"/>
              <a:buChar char="•"/>
            </a:pPr>
            <a:r>
              <a:rPr lang="de-DE"/>
              <a:t>Legt in der Mitte eines weißes Blatt Papiers ein zentrales Feld an und unterteilt das Blatt dann in so viele Felder wie es Gruppenmitglieder gibt (üblicherweise 4 Felder).</a:t>
            </a:r>
          </a:p>
          <a:p>
            <a:pPr marL="285750" indent="-285750">
              <a:buFont typeface="Arial" panose="020B0604020202020204" pitchFamily="34" charset="0"/>
              <a:buChar char="•"/>
            </a:pPr>
            <a:r>
              <a:rPr lang="de-DE"/>
              <a:t>Ordnet jedem Feld ein Unterthema / einen Begriff zu einem Fachinhalt zu.</a:t>
            </a:r>
          </a:p>
          <a:p>
            <a:pPr marL="285750" indent="-285750">
              <a:buFont typeface="Arial" panose="020B0604020202020204" pitchFamily="34" charset="0"/>
              <a:buChar char="•"/>
            </a:pPr>
            <a:r>
              <a:rPr lang="de-DE"/>
              <a:t>Beginnt nun mit der Bearbeitung, indem ihr eure Überlegungen und Ideen zu dem betreffenden Unterbegriff in das vor euch liegende Feld des Platzdeckchens eintragt.</a:t>
            </a:r>
          </a:p>
          <a:p>
            <a:pPr marL="285750" indent="-285750">
              <a:buFont typeface="Arial" panose="020B0604020202020204" pitchFamily="34" charset="0"/>
              <a:buChar char="•"/>
            </a:pPr>
            <a:r>
              <a:rPr lang="de-DE"/>
              <a:t>Dreht das Papier nun ein Feld weiter. Ergänzt und/oder korrigiert nun eure Ideen und Überlegungen im vor euch liegenden Feld.</a:t>
            </a:r>
          </a:p>
          <a:p>
            <a:pPr marL="285750" indent="-285750">
              <a:buFont typeface="Arial" panose="020B0604020202020204" pitchFamily="34" charset="0"/>
              <a:buChar char="•"/>
            </a:pPr>
            <a:r>
              <a:rPr lang="de-DE"/>
              <a:t>Dreht das Platzdeckchen so oft weiter, bis alle zu jedem Feld etwas ergänzt und/oder korrigiert haben.</a:t>
            </a:r>
          </a:p>
          <a:p>
            <a:pPr marL="285750" indent="-285750">
              <a:buFont typeface="Arial" panose="020B0604020202020204" pitchFamily="34" charset="0"/>
              <a:buChar char="•"/>
            </a:pPr>
            <a:r>
              <a:rPr lang="de-DE"/>
              <a:t>Diskutiert nun die Vorschläge in den Feldern. Einigt euch auf eine gemeinsame Definition zu den vier Begriffen und fixiert diese im zentralen Feld.</a:t>
            </a:r>
          </a:p>
        </p:txBody>
      </p:sp>
      <p:sp>
        <p:nvSpPr>
          <p:cNvPr id="4" name="Titel 1">
            <a:extLst>
              <a:ext uri="{FF2B5EF4-FFF2-40B4-BE49-F238E27FC236}">
                <a16:creationId xmlns:a16="http://schemas.microsoft.com/office/drawing/2014/main" id="{4EB66C15-CA8B-C205-5452-BCC9A67001AA}"/>
              </a:ext>
            </a:extLst>
          </p:cNvPr>
          <p:cNvSpPr txBox="1">
            <a:spLocks/>
          </p:cNvSpPr>
          <p:nvPr/>
        </p:nvSpPr>
        <p:spPr>
          <a:xfrm>
            <a:off x="443139" y="107853"/>
            <a:ext cx="10515600" cy="8435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t>Methodeninfo: Platzdeckchen / Placemat</a:t>
            </a:r>
            <a:endParaRPr lang="de-AT"/>
          </a:p>
        </p:txBody>
      </p:sp>
      <p:sp>
        <p:nvSpPr>
          <p:cNvPr id="6" name="Textfeld 5">
            <a:extLst>
              <a:ext uri="{FF2B5EF4-FFF2-40B4-BE49-F238E27FC236}">
                <a16:creationId xmlns:a16="http://schemas.microsoft.com/office/drawing/2014/main" id="{516AA6F1-25FB-1101-3E83-1E7959EE6428}"/>
              </a:ext>
            </a:extLst>
          </p:cNvPr>
          <p:cNvSpPr txBox="1"/>
          <p:nvPr/>
        </p:nvSpPr>
        <p:spPr>
          <a:xfrm>
            <a:off x="6191250" y="6007363"/>
            <a:ext cx="6096000" cy="646331"/>
          </a:xfrm>
          <a:prstGeom prst="rect">
            <a:avLst/>
          </a:prstGeom>
          <a:noFill/>
        </p:spPr>
        <p:txBody>
          <a:bodyPr wrap="square">
            <a:spAutoFit/>
          </a:bodyPr>
          <a:lstStyle/>
          <a:p>
            <a:endParaRPr lang="de-DE"/>
          </a:p>
          <a:p>
            <a:r>
              <a:rPr lang="de-DE">
                <a:hlinkClick r:id="rId2"/>
              </a:rPr>
              <a:t>https://methodenpoolapp.de//pdfs/PlatzdeckchenIH.pdf</a:t>
            </a:r>
            <a:r>
              <a:rPr lang="de-DE"/>
              <a:t> </a:t>
            </a:r>
            <a:endParaRPr lang="en-DE"/>
          </a:p>
        </p:txBody>
      </p:sp>
      <p:sp>
        <p:nvSpPr>
          <p:cNvPr id="8" name="Textfeld 7">
            <a:extLst>
              <a:ext uri="{FF2B5EF4-FFF2-40B4-BE49-F238E27FC236}">
                <a16:creationId xmlns:a16="http://schemas.microsoft.com/office/drawing/2014/main" id="{CDD6ED39-E0C8-AA93-778D-4CF321050442}"/>
              </a:ext>
            </a:extLst>
          </p:cNvPr>
          <p:cNvSpPr txBox="1"/>
          <p:nvPr/>
        </p:nvSpPr>
        <p:spPr>
          <a:xfrm>
            <a:off x="6191250" y="5682057"/>
            <a:ext cx="6096000" cy="646331"/>
          </a:xfrm>
          <a:prstGeom prst="rect">
            <a:avLst/>
          </a:prstGeom>
          <a:noFill/>
        </p:spPr>
        <p:txBody>
          <a:bodyPr wrap="square">
            <a:spAutoFit/>
          </a:bodyPr>
          <a:lstStyle/>
          <a:p>
            <a:r>
              <a:rPr lang="de-DE"/>
              <a:t>Hinweis: Ausführliche Erläuterungen zur Methode „Platzdeckchen“ finden sich im Mercator-Methodenpool:</a:t>
            </a:r>
            <a:endParaRPr lang="en-DE"/>
          </a:p>
        </p:txBody>
      </p:sp>
      <p:pic>
        <p:nvPicPr>
          <p:cNvPr id="10" name="Grafik 9">
            <a:extLst>
              <a:ext uri="{FF2B5EF4-FFF2-40B4-BE49-F238E27FC236}">
                <a16:creationId xmlns:a16="http://schemas.microsoft.com/office/drawing/2014/main" id="{1ABBB40E-25B5-55D5-A4A8-B35558484996}"/>
              </a:ext>
            </a:extLst>
          </p:cNvPr>
          <p:cNvPicPr>
            <a:picLocks noChangeAspect="1"/>
          </p:cNvPicPr>
          <p:nvPr/>
        </p:nvPicPr>
        <p:blipFill>
          <a:blip r:embed="rId3"/>
          <a:stretch>
            <a:fillRect/>
          </a:stretch>
        </p:blipFill>
        <p:spPr>
          <a:xfrm>
            <a:off x="325405" y="882667"/>
            <a:ext cx="5619750" cy="2741182"/>
          </a:xfrm>
          <a:prstGeom prst="rect">
            <a:avLst/>
          </a:prstGeom>
        </p:spPr>
      </p:pic>
      <p:sp>
        <p:nvSpPr>
          <p:cNvPr id="12" name="Textfeld 11">
            <a:extLst>
              <a:ext uri="{FF2B5EF4-FFF2-40B4-BE49-F238E27FC236}">
                <a16:creationId xmlns:a16="http://schemas.microsoft.com/office/drawing/2014/main" id="{AF3C946A-B214-7D9F-59B3-C6FD2BDF28F4}"/>
              </a:ext>
            </a:extLst>
          </p:cNvPr>
          <p:cNvSpPr txBox="1"/>
          <p:nvPr/>
        </p:nvSpPr>
        <p:spPr>
          <a:xfrm>
            <a:off x="271870" y="5937879"/>
            <a:ext cx="5673285" cy="738664"/>
          </a:xfrm>
          <a:prstGeom prst="rect">
            <a:avLst/>
          </a:prstGeom>
          <a:noFill/>
        </p:spPr>
        <p:txBody>
          <a:bodyPr wrap="square">
            <a:spAutoFit/>
          </a:bodyPr>
          <a:lstStyle/>
          <a:p>
            <a:r>
              <a:rPr lang="de-DE" sz="1400">
                <a:hlinkClick r:id="rId4"/>
              </a:rPr>
              <a:t>https://miro.com/welcomeonboard/ZkxlMmxBdEVMd1hwYjFEcUNXWlNYZ3hlbEtiQlJjYTF3UEFPS05Kd28zb2ZIemhuemVJTVp5RE1YTW5FeGVCc3wzMDc0NDU3MzU2Mjg2NzI2MDAw?share_link_id=572224068343</a:t>
            </a:r>
            <a:r>
              <a:rPr lang="de-DE" sz="1400"/>
              <a:t> </a:t>
            </a:r>
            <a:endParaRPr lang="en-DE" sz="1400"/>
          </a:p>
        </p:txBody>
      </p:sp>
      <p:sp>
        <p:nvSpPr>
          <p:cNvPr id="13" name="Textfeld 12">
            <a:extLst>
              <a:ext uri="{FF2B5EF4-FFF2-40B4-BE49-F238E27FC236}">
                <a16:creationId xmlns:a16="http://schemas.microsoft.com/office/drawing/2014/main" id="{EFCA733B-5FEE-75C9-EE14-C3368B286B70}"/>
              </a:ext>
            </a:extLst>
          </p:cNvPr>
          <p:cNvSpPr txBox="1"/>
          <p:nvPr/>
        </p:nvSpPr>
        <p:spPr>
          <a:xfrm>
            <a:off x="3309860" y="3906681"/>
            <a:ext cx="2881390" cy="2108269"/>
          </a:xfrm>
          <a:prstGeom prst="rect">
            <a:avLst/>
          </a:prstGeom>
          <a:noFill/>
        </p:spPr>
        <p:txBody>
          <a:bodyPr wrap="square" rtlCol="0">
            <a:spAutoFit/>
          </a:bodyPr>
          <a:lstStyle/>
          <a:p>
            <a:r>
              <a:rPr lang="de-DE"/>
              <a:t>HINWEIS: Zur digitalen, kollaborative Bearbeitung von Platzdeckchen eignet sich ein MIRO-Board. </a:t>
            </a:r>
          </a:p>
          <a:p>
            <a:pPr>
              <a:spcBef>
                <a:spcPts val="600"/>
              </a:spcBef>
            </a:pPr>
            <a:r>
              <a:rPr lang="de-DE"/>
              <a:t>Unter diesem Link findet sich eine Vorlage für das Platzdeckchen in MIRO:</a:t>
            </a:r>
            <a:endParaRPr lang="en-DE"/>
          </a:p>
        </p:txBody>
      </p:sp>
      <p:pic>
        <p:nvPicPr>
          <p:cNvPr id="15" name="Grafik 14">
            <a:extLst>
              <a:ext uri="{FF2B5EF4-FFF2-40B4-BE49-F238E27FC236}">
                <a16:creationId xmlns:a16="http://schemas.microsoft.com/office/drawing/2014/main" id="{5FAACB7E-E234-4C7E-31AE-BE1CBEC09E58}"/>
              </a:ext>
            </a:extLst>
          </p:cNvPr>
          <p:cNvPicPr>
            <a:picLocks noChangeAspect="1"/>
          </p:cNvPicPr>
          <p:nvPr/>
        </p:nvPicPr>
        <p:blipFill>
          <a:blip r:embed="rId5"/>
          <a:stretch>
            <a:fillRect/>
          </a:stretch>
        </p:blipFill>
        <p:spPr>
          <a:xfrm>
            <a:off x="311150" y="3906681"/>
            <a:ext cx="2881389" cy="1956289"/>
          </a:xfrm>
          <a:prstGeom prst="rect">
            <a:avLst/>
          </a:prstGeom>
        </p:spPr>
      </p:pic>
    </p:spTree>
    <p:extLst>
      <p:ext uri="{BB962C8B-B14F-4D97-AF65-F5344CB8AC3E}">
        <p14:creationId xmlns:p14="http://schemas.microsoft.com/office/powerpoint/2010/main" val="2518596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47FFE-C890-D834-0503-41BBA451FCAD}"/>
              </a:ext>
            </a:extLst>
          </p:cNvPr>
          <p:cNvSpPr>
            <a:spLocks noGrp="1"/>
          </p:cNvSpPr>
          <p:nvPr>
            <p:ph type="title"/>
          </p:nvPr>
        </p:nvSpPr>
        <p:spPr>
          <a:xfrm>
            <a:off x="838200" y="0"/>
            <a:ext cx="10515600" cy="1325563"/>
          </a:xfrm>
        </p:spPr>
        <p:txBody>
          <a:bodyPr/>
          <a:lstStyle/>
          <a:p>
            <a:r>
              <a:rPr lang="de-DE"/>
              <a:t>Weiterführende Hinweise zu den Methoden:</a:t>
            </a:r>
            <a:endParaRPr lang="en-DE"/>
          </a:p>
        </p:txBody>
      </p:sp>
      <p:sp>
        <p:nvSpPr>
          <p:cNvPr id="4" name="Textfeld 3">
            <a:extLst>
              <a:ext uri="{FF2B5EF4-FFF2-40B4-BE49-F238E27FC236}">
                <a16:creationId xmlns:a16="http://schemas.microsoft.com/office/drawing/2014/main" id="{42B8269E-D589-D260-60B6-9BEB3F57E1FD}"/>
              </a:ext>
            </a:extLst>
          </p:cNvPr>
          <p:cNvSpPr txBox="1"/>
          <p:nvPr/>
        </p:nvSpPr>
        <p:spPr>
          <a:xfrm>
            <a:off x="4019550" y="1261070"/>
            <a:ext cx="6096000" cy="369332"/>
          </a:xfrm>
          <a:prstGeom prst="rect">
            <a:avLst/>
          </a:prstGeom>
          <a:noFill/>
        </p:spPr>
        <p:txBody>
          <a:bodyPr wrap="square">
            <a:spAutoFit/>
          </a:bodyPr>
          <a:lstStyle/>
          <a:p>
            <a:r>
              <a:rPr lang="de-DE">
                <a:hlinkClick r:id="rId2"/>
              </a:rPr>
              <a:t>https://methodenpoolapp.de//pdfs/Peer_Review.pdf</a:t>
            </a:r>
            <a:r>
              <a:rPr lang="de-DE"/>
              <a:t> </a:t>
            </a:r>
            <a:endParaRPr lang="en-DE"/>
          </a:p>
        </p:txBody>
      </p:sp>
      <p:sp>
        <p:nvSpPr>
          <p:cNvPr id="5" name="Textfeld 4">
            <a:extLst>
              <a:ext uri="{FF2B5EF4-FFF2-40B4-BE49-F238E27FC236}">
                <a16:creationId xmlns:a16="http://schemas.microsoft.com/office/drawing/2014/main" id="{D2A17E35-26C1-BAC6-BB3D-BF6A034DE398}"/>
              </a:ext>
            </a:extLst>
          </p:cNvPr>
          <p:cNvSpPr txBox="1"/>
          <p:nvPr/>
        </p:nvSpPr>
        <p:spPr>
          <a:xfrm>
            <a:off x="838200" y="1231900"/>
            <a:ext cx="3956050" cy="369332"/>
          </a:xfrm>
          <a:prstGeom prst="rect">
            <a:avLst/>
          </a:prstGeom>
          <a:noFill/>
        </p:spPr>
        <p:txBody>
          <a:bodyPr wrap="square" rtlCol="0">
            <a:spAutoFit/>
          </a:bodyPr>
          <a:lstStyle/>
          <a:p>
            <a:r>
              <a:rPr lang="de-DE"/>
              <a:t>Peer-Review:</a:t>
            </a:r>
            <a:endParaRPr lang="en-DE"/>
          </a:p>
        </p:txBody>
      </p:sp>
      <p:sp>
        <p:nvSpPr>
          <p:cNvPr id="6" name="Textfeld 5">
            <a:extLst>
              <a:ext uri="{FF2B5EF4-FFF2-40B4-BE49-F238E27FC236}">
                <a16:creationId xmlns:a16="http://schemas.microsoft.com/office/drawing/2014/main" id="{B67F5FA5-1A15-F96F-8DF7-045EE5B04815}"/>
              </a:ext>
            </a:extLst>
          </p:cNvPr>
          <p:cNvSpPr txBox="1"/>
          <p:nvPr/>
        </p:nvSpPr>
        <p:spPr>
          <a:xfrm>
            <a:off x="838200" y="1873250"/>
            <a:ext cx="3956050" cy="369332"/>
          </a:xfrm>
          <a:prstGeom prst="rect">
            <a:avLst/>
          </a:prstGeom>
          <a:noFill/>
        </p:spPr>
        <p:txBody>
          <a:bodyPr wrap="square" rtlCol="0">
            <a:spAutoFit/>
          </a:bodyPr>
          <a:lstStyle/>
          <a:p>
            <a:r>
              <a:rPr lang="de-DE"/>
              <a:t>Wort- und Phrasensammlungen:</a:t>
            </a:r>
            <a:endParaRPr lang="en-DE"/>
          </a:p>
        </p:txBody>
      </p:sp>
      <p:sp>
        <p:nvSpPr>
          <p:cNvPr id="8" name="Textfeld 7">
            <a:extLst>
              <a:ext uri="{FF2B5EF4-FFF2-40B4-BE49-F238E27FC236}">
                <a16:creationId xmlns:a16="http://schemas.microsoft.com/office/drawing/2014/main" id="{8B05EFF6-BEC7-C128-FB77-2338B6F15E8A}"/>
              </a:ext>
            </a:extLst>
          </p:cNvPr>
          <p:cNvSpPr txBox="1"/>
          <p:nvPr/>
        </p:nvSpPr>
        <p:spPr>
          <a:xfrm>
            <a:off x="4019550" y="1873250"/>
            <a:ext cx="7835900" cy="369332"/>
          </a:xfrm>
          <a:prstGeom prst="rect">
            <a:avLst/>
          </a:prstGeom>
          <a:noFill/>
        </p:spPr>
        <p:txBody>
          <a:bodyPr wrap="square">
            <a:spAutoFit/>
          </a:bodyPr>
          <a:lstStyle/>
          <a:p>
            <a:r>
              <a:rPr lang="de-DE">
                <a:hlinkClick r:id="rId3"/>
              </a:rPr>
              <a:t>https://methodenpoolapp.de//pdfs/WortPhrasensammlungKorr.pdf</a:t>
            </a:r>
            <a:r>
              <a:rPr lang="de-DE"/>
              <a:t> </a:t>
            </a:r>
            <a:endParaRPr lang="en-DE"/>
          </a:p>
        </p:txBody>
      </p:sp>
      <p:sp>
        <p:nvSpPr>
          <p:cNvPr id="10" name="Textfeld 9">
            <a:extLst>
              <a:ext uri="{FF2B5EF4-FFF2-40B4-BE49-F238E27FC236}">
                <a16:creationId xmlns:a16="http://schemas.microsoft.com/office/drawing/2014/main" id="{AF583DC5-D25E-76F5-6D2D-D3CC0A29A144}"/>
              </a:ext>
            </a:extLst>
          </p:cNvPr>
          <p:cNvSpPr txBox="1"/>
          <p:nvPr/>
        </p:nvSpPr>
        <p:spPr>
          <a:xfrm>
            <a:off x="4019550" y="2524025"/>
            <a:ext cx="6096000" cy="369332"/>
          </a:xfrm>
          <a:prstGeom prst="rect">
            <a:avLst/>
          </a:prstGeom>
          <a:noFill/>
        </p:spPr>
        <p:txBody>
          <a:bodyPr wrap="square">
            <a:spAutoFit/>
          </a:bodyPr>
          <a:lstStyle/>
          <a:p>
            <a:r>
              <a:rPr lang="de-DE">
                <a:hlinkClick r:id="rId4"/>
              </a:rPr>
              <a:t>https://methodenpoolapp.de//pdfs/Lueckentext.pdf</a:t>
            </a:r>
            <a:r>
              <a:rPr lang="de-DE"/>
              <a:t> </a:t>
            </a:r>
            <a:endParaRPr lang="en-DE"/>
          </a:p>
        </p:txBody>
      </p:sp>
      <p:sp>
        <p:nvSpPr>
          <p:cNvPr id="11" name="Textfeld 10">
            <a:extLst>
              <a:ext uri="{FF2B5EF4-FFF2-40B4-BE49-F238E27FC236}">
                <a16:creationId xmlns:a16="http://schemas.microsoft.com/office/drawing/2014/main" id="{4FC41573-93A4-45C3-C742-71AA93B36B57}"/>
              </a:ext>
            </a:extLst>
          </p:cNvPr>
          <p:cNvSpPr txBox="1"/>
          <p:nvPr/>
        </p:nvSpPr>
        <p:spPr>
          <a:xfrm>
            <a:off x="838200" y="2510830"/>
            <a:ext cx="3956050" cy="369332"/>
          </a:xfrm>
          <a:prstGeom prst="rect">
            <a:avLst/>
          </a:prstGeom>
          <a:noFill/>
        </p:spPr>
        <p:txBody>
          <a:bodyPr wrap="square" rtlCol="0">
            <a:spAutoFit/>
          </a:bodyPr>
          <a:lstStyle/>
          <a:p>
            <a:r>
              <a:rPr lang="de-DE"/>
              <a:t>Lückentext:</a:t>
            </a:r>
            <a:endParaRPr lang="en-DE"/>
          </a:p>
        </p:txBody>
      </p:sp>
    </p:spTree>
    <p:extLst>
      <p:ext uri="{BB962C8B-B14F-4D97-AF65-F5344CB8AC3E}">
        <p14:creationId xmlns:p14="http://schemas.microsoft.com/office/powerpoint/2010/main" val="69936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FBDC1A6-FF08-48FC-82C8-0835307D902B}"/>
              </a:ext>
            </a:extLst>
          </p:cNvPr>
          <p:cNvSpPr>
            <a:spLocks noGrp="1"/>
          </p:cNvSpPr>
          <p:nvPr>
            <p:ph type="ctrTitle"/>
          </p:nvPr>
        </p:nvSpPr>
        <p:spPr>
          <a:xfrm>
            <a:off x="892817" y="1370171"/>
            <a:ext cx="4425551" cy="2387600"/>
          </a:xfrm>
        </p:spPr>
        <p:txBody>
          <a:bodyPr>
            <a:normAutofit/>
          </a:bodyPr>
          <a:lstStyle/>
          <a:p>
            <a:pPr algn="l"/>
            <a:r>
              <a:rPr lang="de-DE" sz="5100" b="1" dirty="0">
                <a:solidFill>
                  <a:srgbClr val="FFFFFF"/>
                </a:solidFill>
              </a:rPr>
              <a:t>Wo steckt die </a:t>
            </a:r>
            <a:r>
              <a:rPr lang="de-DE" sz="5100" b="1" dirty="0">
                <a:solidFill>
                  <a:srgbClr val="FFFF00"/>
                </a:solidFill>
              </a:rPr>
              <a:t>Säure</a:t>
            </a:r>
            <a:r>
              <a:rPr lang="de-DE" sz="5100" b="1" dirty="0">
                <a:solidFill>
                  <a:srgbClr val="FFFFFF"/>
                </a:solidFill>
              </a:rPr>
              <a:t> in der </a:t>
            </a:r>
            <a:r>
              <a:rPr lang="de-DE" sz="5100" b="1" dirty="0">
                <a:solidFill>
                  <a:srgbClr val="FFFF00"/>
                </a:solidFill>
              </a:rPr>
              <a:t>Salzsäure?</a:t>
            </a:r>
            <a:endParaRPr lang="de-AT" sz="5100" b="1" dirty="0">
              <a:solidFill>
                <a:srgbClr val="FFFF00"/>
              </a:solidFill>
            </a:endParaRP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fik 2">
            <a:extLst>
              <a:ext uri="{FF2B5EF4-FFF2-40B4-BE49-F238E27FC236}">
                <a16:creationId xmlns:a16="http://schemas.microsoft.com/office/drawing/2014/main" id="{24E7979C-DB3F-486C-B983-5FFC0C31F335}"/>
              </a:ext>
            </a:extLst>
          </p:cNvPr>
          <p:cNvPicPr>
            <a:picLocks noChangeAspect="1"/>
          </p:cNvPicPr>
          <p:nvPr/>
        </p:nvPicPr>
        <p:blipFill>
          <a:blip r:embed="rId3"/>
          <a:stretch>
            <a:fillRect/>
          </a:stretch>
        </p:blipFill>
        <p:spPr>
          <a:xfrm>
            <a:off x="6457367" y="73152"/>
            <a:ext cx="2387468" cy="3270504"/>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Grafik 3" descr="Ein Bild, das Schrift, Logo, Grafiken, Symbol enthält.&#10;&#10;Automatisch generierte Beschreibung">
            <a:extLst>
              <a:ext uri="{FF2B5EF4-FFF2-40B4-BE49-F238E27FC236}">
                <a16:creationId xmlns:a16="http://schemas.microsoft.com/office/drawing/2014/main" id="{E0CC1187-A9A3-AF83-08CE-43B1FC302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034" y="3884066"/>
            <a:ext cx="2831732"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78414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65D3047A-6500-20B0-790C-FEA33AB1FA61}"/>
              </a:ext>
            </a:extLst>
          </p:cNvPr>
          <p:cNvSpPr>
            <a:spLocks noGrp="1"/>
          </p:cNvSpPr>
          <p:nvPr>
            <p:ph type="title"/>
          </p:nvPr>
        </p:nvSpPr>
        <p:spPr>
          <a:xfrm>
            <a:off x="572493" y="238539"/>
            <a:ext cx="11018520" cy="1434415"/>
          </a:xfrm>
        </p:spPr>
        <p:txBody>
          <a:bodyPr anchor="b">
            <a:normAutofit/>
          </a:bodyPr>
          <a:lstStyle/>
          <a:p>
            <a:r>
              <a:rPr lang="de-DE" sz="5400"/>
              <a:t>Ablauf</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haltsplatzhalter 4">
            <a:extLst>
              <a:ext uri="{FF2B5EF4-FFF2-40B4-BE49-F238E27FC236}">
                <a16:creationId xmlns:a16="http://schemas.microsoft.com/office/drawing/2014/main" id="{85D2D63C-39DA-014D-757A-5E5A4507C299}"/>
              </a:ext>
            </a:extLst>
          </p:cNvPr>
          <p:cNvSpPr>
            <a:spLocks noGrp="1"/>
          </p:cNvSpPr>
          <p:nvPr>
            <p:ph idx="1"/>
          </p:nvPr>
        </p:nvSpPr>
        <p:spPr>
          <a:xfrm>
            <a:off x="572493" y="2071316"/>
            <a:ext cx="6713552" cy="4119172"/>
          </a:xfrm>
        </p:spPr>
        <p:txBody>
          <a:bodyPr anchor="t">
            <a:normAutofit fontScale="92500" lnSpcReduction="20000"/>
          </a:bodyPr>
          <a:lstStyle/>
          <a:p>
            <a:pPr marL="0" indent="0">
              <a:buNone/>
            </a:pPr>
            <a:r>
              <a:rPr lang="de-DE" sz="2200"/>
              <a:t>Teil 1: Stoffebene: Wie stellt man Salzsäure her?</a:t>
            </a:r>
          </a:p>
          <a:p>
            <a:pPr marL="0" indent="0">
              <a:buNone/>
            </a:pPr>
            <a:r>
              <a:rPr lang="de-DE" sz="2200" b="1">
                <a:solidFill>
                  <a:srgbClr val="349937"/>
                </a:solidFill>
              </a:rPr>
              <a:t>Aufgaben 1 - 4</a:t>
            </a:r>
          </a:p>
          <a:p>
            <a:pPr marL="0" indent="0">
              <a:buNone/>
            </a:pPr>
            <a:endParaRPr lang="de-DE" sz="2200"/>
          </a:p>
          <a:p>
            <a:pPr marL="0" indent="0">
              <a:buNone/>
            </a:pPr>
            <a:r>
              <a:rPr lang="de-DE" sz="2200"/>
              <a:t>Teil 2: Teilchenebene: Was passiert dabei auf Teilchenebene?</a:t>
            </a:r>
          </a:p>
          <a:p>
            <a:pPr marL="0" indent="0">
              <a:buNone/>
            </a:pPr>
            <a:r>
              <a:rPr lang="de-DE" sz="2200"/>
              <a:t>Von der bildhaften Darstellung zur Reaktionsgleichung (3 Niveaus)</a:t>
            </a:r>
          </a:p>
          <a:p>
            <a:pPr marL="0" indent="0">
              <a:buNone/>
            </a:pPr>
            <a:r>
              <a:rPr lang="de-DE" sz="2200" b="1">
                <a:solidFill>
                  <a:srgbClr val="349937"/>
                </a:solidFill>
              </a:rPr>
              <a:t>Aufgaben 5 – 6</a:t>
            </a:r>
          </a:p>
          <a:p>
            <a:pPr marL="0" indent="0">
              <a:buNone/>
            </a:pPr>
            <a:endParaRPr lang="de-DE" sz="2200"/>
          </a:p>
          <a:p>
            <a:pPr marL="0" indent="0">
              <a:buNone/>
            </a:pPr>
            <a:r>
              <a:rPr lang="de-DE" sz="2200"/>
              <a:t>Teil 3: Sicherung: Stoff- und Teilchenebene</a:t>
            </a:r>
          </a:p>
          <a:p>
            <a:pPr marL="0" indent="0">
              <a:buNone/>
            </a:pPr>
            <a:r>
              <a:rPr lang="de-DE" sz="2200" b="1">
                <a:solidFill>
                  <a:srgbClr val="349937"/>
                </a:solidFill>
              </a:rPr>
              <a:t>Aufgaben 7 – 8</a:t>
            </a:r>
          </a:p>
          <a:p>
            <a:pPr marL="0" indent="0">
              <a:buNone/>
            </a:pPr>
            <a:endParaRPr lang="de-DE" sz="2200" b="1">
              <a:solidFill>
                <a:srgbClr val="349937"/>
              </a:solidFill>
            </a:endParaRPr>
          </a:p>
          <a:p>
            <a:pPr marL="0" indent="0">
              <a:buNone/>
            </a:pPr>
            <a:r>
              <a:rPr lang="de-DE" sz="2200" b="1">
                <a:solidFill>
                  <a:srgbClr val="349937"/>
                </a:solidFill>
              </a:rPr>
              <a:t>Lernzielkontrolle</a:t>
            </a:r>
          </a:p>
          <a:p>
            <a:pPr marL="0" indent="0">
              <a:buNone/>
            </a:pPr>
            <a:endParaRPr lang="de-DE" sz="2200" b="1">
              <a:solidFill>
                <a:srgbClr val="349937"/>
              </a:solidFill>
            </a:endParaRPr>
          </a:p>
          <a:p>
            <a:pPr marL="0" indent="0">
              <a:buNone/>
            </a:pPr>
            <a:endParaRPr lang="de-DE" sz="2200" b="1">
              <a:solidFill>
                <a:srgbClr val="349937"/>
              </a:solidFill>
            </a:endParaRPr>
          </a:p>
          <a:p>
            <a:pPr marL="0" indent="0">
              <a:buNone/>
            </a:pPr>
            <a:endParaRPr lang="de-DE" sz="2200" b="1">
              <a:solidFill>
                <a:srgbClr val="349937"/>
              </a:solidFill>
            </a:endParaRPr>
          </a:p>
          <a:p>
            <a:pPr marL="0" indent="0">
              <a:buNone/>
            </a:pPr>
            <a:endParaRPr lang="de-DE" sz="2200"/>
          </a:p>
          <a:p>
            <a:pPr marL="0" indent="0">
              <a:buNone/>
            </a:pPr>
            <a:endParaRPr lang="de-DE" sz="2200"/>
          </a:p>
          <a:p>
            <a:pPr marL="0" indent="0">
              <a:buNone/>
            </a:pPr>
            <a:endParaRPr lang="de-DE" sz="2200"/>
          </a:p>
          <a:p>
            <a:pPr marL="0" indent="0">
              <a:buNone/>
            </a:pPr>
            <a:endParaRPr lang="de-DE" sz="2200"/>
          </a:p>
          <a:p>
            <a:pPr marL="514350" indent="-514350">
              <a:buAutoNum type="alphaLcParenR"/>
            </a:pPr>
            <a:endParaRPr lang="de-DE" sz="2200"/>
          </a:p>
          <a:p>
            <a:pPr marL="0" indent="0">
              <a:buNone/>
            </a:pPr>
            <a:endParaRPr lang="de-DE" sz="2200"/>
          </a:p>
        </p:txBody>
      </p:sp>
      <p:pic>
        <p:nvPicPr>
          <p:cNvPr id="2" name="Grafik 1" descr="Ein Bild, das Schrift, Logo, Grafiken, Symbol enthält.&#10;&#10;Automatisch generierte Beschreibung">
            <a:extLst>
              <a:ext uri="{FF2B5EF4-FFF2-40B4-BE49-F238E27FC236}">
                <a16:creationId xmlns:a16="http://schemas.microsoft.com/office/drawing/2014/main" id="{BDC2A2EA-8067-EED9-4B05-0E3A3E70CEAA}"/>
              </a:ext>
            </a:extLst>
          </p:cNvPr>
          <p:cNvPicPr>
            <a:picLocks noChangeAspect="1"/>
          </p:cNvPicPr>
          <p:nvPr/>
        </p:nvPicPr>
        <p:blipFill rotWithShape="1">
          <a:blip r:embed="rId2"/>
          <a:srcRect l="907" r="11873" b="-1"/>
          <a:stretch/>
        </p:blipFill>
        <p:spPr>
          <a:xfrm>
            <a:off x="7675658" y="2093976"/>
            <a:ext cx="3941064" cy="4096512"/>
          </a:xfrm>
          <a:prstGeom prst="rect">
            <a:avLst/>
          </a:prstGeom>
        </p:spPr>
      </p:pic>
    </p:spTree>
    <p:extLst>
      <p:ext uri="{BB962C8B-B14F-4D97-AF65-F5344CB8AC3E}">
        <p14:creationId xmlns:p14="http://schemas.microsoft.com/office/powerpoint/2010/main" val="22836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8F468-10B6-80E8-74A4-B6DD4B47F07F}"/>
              </a:ext>
            </a:extLst>
          </p:cNvPr>
          <p:cNvSpPr>
            <a:spLocks noGrp="1"/>
          </p:cNvSpPr>
          <p:nvPr>
            <p:ph type="title"/>
          </p:nvPr>
        </p:nvSpPr>
        <p:spPr>
          <a:xfrm>
            <a:off x="757084" y="1447038"/>
            <a:ext cx="10515600" cy="2852737"/>
          </a:xfrm>
        </p:spPr>
        <p:txBody>
          <a:bodyPr>
            <a:normAutofit fontScale="90000"/>
          </a:bodyPr>
          <a:lstStyle/>
          <a:p>
            <a:br>
              <a:rPr lang="de-DE"/>
            </a:br>
            <a:br>
              <a:rPr lang="de-DE"/>
            </a:br>
            <a:r>
              <a:rPr lang="de-DE"/>
              <a:t>Teil 3: Sicherung</a:t>
            </a:r>
            <a:br>
              <a:rPr lang="de-DE"/>
            </a:br>
            <a:br>
              <a:rPr lang="de-DE"/>
            </a:br>
            <a:r>
              <a:rPr lang="de-DE"/>
              <a:t>Share-Phase </a:t>
            </a:r>
            <a:br>
              <a:rPr lang="de-DE"/>
            </a:br>
            <a:r>
              <a:rPr lang="de-DE"/>
              <a:t>- Peer-Review und/oder</a:t>
            </a:r>
            <a:br>
              <a:rPr lang="de-DE"/>
            </a:br>
            <a:r>
              <a:rPr lang="de-DE"/>
              <a:t>- Lexikoneintrag</a:t>
            </a:r>
            <a:endParaRPr lang="en-DE"/>
          </a:p>
        </p:txBody>
      </p:sp>
      <p:pic>
        <p:nvPicPr>
          <p:cNvPr id="3" name="Grafik 2">
            <a:extLst>
              <a:ext uri="{FF2B5EF4-FFF2-40B4-BE49-F238E27FC236}">
                <a16:creationId xmlns:a16="http://schemas.microsoft.com/office/drawing/2014/main" id="{78BE5AB9-C800-037F-53F3-95779BB94D1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91591" y="2413577"/>
            <a:ext cx="2060627" cy="1658256"/>
          </a:xfrm>
          <a:prstGeom prst="rect">
            <a:avLst/>
          </a:prstGeom>
        </p:spPr>
      </p:pic>
      <p:pic>
        <p:nvPicPr>
          <p:cNvPr id="4" name="Grafik 3">
            <a:extLst>
              <a:ext uri="{FF2B5EF4-FFF2-40B4-BE49-F238E27FC236}">
                <a16:creationId xmlns:a16="http://schemas.microsoft.com/office/drawing/2014/main" id="{4EE9A008-5831-D4B7-F910-4780494A57F0}"/>
              </a:ext>
            </a:extLst>
          </p:cNvPr>
          <p:cNvPicPr>
            <a:picLocks noChangeAspect="1"/>
          </p:cNvPicPr>
          <p:nvPr/>
        </p:nvPicPr>
        <p:blipFill>
          <a:blip r:embed="rId4"/>
          <a:stretch>
            <a:fillRect/>
          </a:stretch>
        </p:blipFill>
        <p:spPr>
          <a:xfrm>
            <a:off x="852949" y="4908620"/>
            <a:ext cx="1335140" cy="1219306"/>
          </a:xfrm>
          <a:prstGeom prst="rect">
            <a:avLst/>
          </a:prstGeom>
        </p:spPr>
      </p:pic>
      <p:sp>
        <p:nvSpPr>
          <p:cNvPr id="5" name="Sprechblase: rechteckig mit abgerundeten Ecken 4">
            <a:extLst>
              <a:ext uri="{FF2B5EF4-FFF2-40B4-BE49-F238E27FC236}">
                <a16:creationId xmlns:a16="http://schemas.microsoft.com/office/drawing/2014/main" id="{CD97033E-EBFF-4449-7707-3C80D2D35785}"/>
              </a:ext>
            </a:extLst>
          </p:cNvPr>
          <p:cNvSpPr/>
          <p:nvPr/>
        </p:nvSpPr>
        <p:spPr>
          <a:xfrm>
            <a:off x="3657599" y="4839847"/>
            <a:ext cx="8004883" cy="1356852"/>
          </a:xfrm>
          <a:prstGeom prst="wedgeRoundRectCallout">
            <a:avLst>
              <a:gd name="adj1" fmla="val -62767"/>
              <a:gd name="adj2" fmla="val -18478"/>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600">
                <a:solidFill>
                  <a:srgbClr val="F49819"/>
                </a:solidFill>
              </a:rPr>
              <a:t>Wo steckt die Säure in der Salzsäure?</a:t>
            </a:r>
            <a:br>
              <a:rPr lang="de-DE" sz="3600">
                <a:solidFill>
                  <a:srgbClr val="F49819"/>
                </a:solidFill>
              </a:rPr>
            </a:br>
            <a:r>
              <a:rPr lang="de-DE" sz="3600">
                <a:solidFill>
                  <a:srgbClr val="F49819"/>
                </a:solidFill>
              </a:rPr>
              <a:t>Stoffebene + Teilchenebene</a:t>
            </a:r>
          </a:p>
        </p:txBody>
      </p:sp>
    </p:spTree>
    <p:extLst>
      <p:ext uri="{BB962C8B-B14F-4D97-AF65-F5344CB8AC3E}">
        <p14:creationId xmlns:p14="http://schemas.microsoft.com/office/powerpoint/2010/main" val="292488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idx="4294967295"/>
          </p:nvPr>
        </p:nvSpPr>
        <p:spPr>
          <a:xfrm>
            <a:off x="1808091" y="0"/>
            <a:ext cx="10515600" cy="1325563"/>
          </a:xfrm>
        </p:spPr>
        <p:txBody>
          <a:bodyPr>
            <a:normAutofit/>
          </a:bodyPr>
          <a:lstStyle/>
          <a:p>
            <a:r>
              <a:rPr lang="de-DE" sz="4400" b="1"/>
              <a:t>Wo </a:t>
            </a:r>
            <a:r>
              <a:rPr lang="de-DE" sz="4400" b="1" dirty="0"/>
              <a:t>steckt nun die </a:t>
            </a:r>
            <a:r>
              <a:rPr lang="de-DE" sz="4400" b="1" dirty="0">
                <a:solidFill>
                  <a:srgbClr val="FF0000"/>
                </a:solidFill>
              </a:rPr>
              <a:t>Säure</a:t>
            </a:r>
            <a:r>
              <a:rPr lang="de-DE" sz="4400" b="1" dirty="0"/>
              <a:t> in der </a:t>
            </a:r>
            <a:r>
              <a:rPr lang="de-DE" sz="4400" b="1" dirty="0">
                <a:solidFill>
                  <a:srgbClr val="FF0000"/>
                </a:solidFill>
              </a:rPr>
              <a:t>Salzsäure</a:t>
            </a:r>
            <a:r>
              <a:rPr lang="de-DE" sz="4400" b="1" dirty="0"/>
              <a:t> ?</a:t>
            </a:r>
            <a:endParaRPr lang="de-AT" dirty="0"/>
          </a:p>
        </p:txBody>
      </p:sp>
      <p:sp>
        <p:nvSpPr>
          <p:cNvPr id="3" name="Inhaltsplatzhalter 2">
            <a:extLst>
              <a:ext uri="{FF2B5EF4-FFF2-40B4-BE49-F238E27FC236}">
                <a16:creationId xmlns:a16="http://schemas.microsoft.com/office/drawing/2014/main" id="{7F2C9663-5B90-45E2-A956-8410427A48C1}"/>
              </a:ext>
            </a:extLst>
          </p:cNvPr>
          <p:cNvSpPr>
            <a:spLocks noGrp="1"/>
          </p:cNvSpPr>
          <p:nvPr>
            <p:ph idx="4294967295"/>
          </p:nvPr>
        </p:nvSpPr>
        <p:spPr>
          <a:xfrm>
            <a:off x="487069" y="1744107"/>
            <a:ext cx="11193653" cy="4937125"/>
          </a:xfrm>
        </p:spPr>
        <p:txBody>
          <a:bodyPr>
            <a:normAutofit fontScale="92500" lnSpcReduction="20000"/>
          </a:bodyPr>
          <a:lstStyle/>
          <a:p>
            <a:pPr marL="0" indent="0">
              <a:buNone/>
            </a:pPr>
            <a:r>
              <a:rPr lang="de-AT" b="1">
                <a:solidFill>
                  <a:schemeClr val="accent6">
                    <a:lumMod val="75000"/>
                  </a:schemeClr>
                </a:solidFill>
              </a:rPr>
              <a:t>Aufgabe 7:</a:t>
            </a:r>
          </a:p>
          <a:p>
            <a:pPr marL="0" indent="0">
              <a:buNone/>
            </a:pPr>
            <a:r>
              <a:rPr lang="de-AT"/>
              <a:t>Tauscht </a:t>
            </a:r>
            <a:r>
              <a:rPr lang="de-AT" dirty="0"/>
              <a:t>euren Text mit einer anderen Gruppe und gebt der Gruppe Feedback zu ihrem Text. Geht dabei auf folgende Punkte ein:</a:t>
            </a:r>
          </a:p>
          <a:p>
            <a:r>
              <a:rPr lang="de-AT" dirty="0"/>
              <a:t>Wird der Vorgang nachvollziehbar beschrieben? Markiert unklare Stellen mit einem Fragezeichen.</a:t>
            </a:r>
          </a:p>
          <a:p>
            <a:r>
              <a:rPr lang="de-AT" dirty="0"/>
              <a:t>Wird im Text genau unterschieden zwischen:</a:t>
            </a:r>
          </a:p>
          <a:p>
            <a:pPr lvl="1"/>
            <a:r>
              <a:rPr lang="de-AT" sz="2800" dirty="0"/>
              <a:t>der </a:t>
            </a:r>
            <a:r>
              <a:rPr lang="de-AT" sz="2800" b="1" dirty="0"/>
              <a:t>Stoffebene</a:t>
            </a:r>
            <a:r>
              <a:rPr lang="de-AT" sz="2800" dirty="0"/>
              <a:t> (beobachtbare Eigenschaften von Stoffen) und</a:t>
            </a:r>
          </a:p>
          <a:p>
            <a:pPr lvl="1"/>
            <a:r>
              <a:rPr lang="de-AT" sz="2800" dirty="0"/>
              <a:t>der </a:t>
            </a:r>
            <a:r>
              <a:rPr lang="de-AT" sz="2800" b="1" dirty="0"/>
              <a:t>Teilchenebene</a:t>
            </a:r>
            <a:r>
              <a:rPr lang="de-AT" sz="2800" dirty="0"/>
              <a:t> (nicht beobachtbar, modellhaft)</a:t>
            </a:r>
          </a:p>
          <a:p>
            <a:r>
              <a:rPr lang="de-AT" dirty="0"/>
              <a:t>Ist der Text logisch strukturiert?</a:t>
            </a:r>
          </a:p>
          <a:p>
            <a:r>
              <a:rPr lang="de-AT" dirty="0"/>
              <a:t>Sind die gewählten Formulierungen eindeutig und präzise?</a:t>
            </a:r>
          </a:p>
          <a:p>
            <a:r>
              <a:rPr lang="de-AT" dirty="0"/>
              <a:t>Werden die Fachbegriffe richtig verwendet?</a:t>
            </a:r>
          </a:p>
          <a:p>
            <a:r>
              <a:rPr lang="de-AT" dirty="0"/>
              <a:t>Was ist euch sonst noch aufgefallen? Was ist gelungen und wo können die Texte noch verbessert werden?</a:t>
            </a:r>
          </a:p>
        </p:txBody>
      </p:sp>
      <p:sp>
        <p:nvSpPr>
          <p:cNvPr id="5" name="Titel 1">
            <a:extLst>
              <a:ext uri="{FF2B5EF4-FFF2-40B4-BE49-F238E27FC236}">
                <a16:creationId xmlns:a16="http://schemas.microsoft.com/office/drawing/2014/main" id="{CE5B5DB2-5B75-6D41-B76C-FC282F13EAD8}"/>
              </a:ext>
            </a:extLst>
          </p:cNvPr>
          <p:cNvSpPr txBox="1">
            <a:spLocks/>
          </p:cNvSpPr>
          <p:nvPr/>
        </p:nvSpPr>
        <p:spPr>
          <a:xfrm>
            <a:off x="160884" y="1744107"/>
            <a:ext cx="1515516"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AT" dirty="0"/>
          </a:p>
        </p:txBody>
      </p:sp>
      <p:pic>
        <p:nvPicPr>
          <p:cNvPr id="6" name="Grafik 5">
            <a:extLst>
              <a:ext uri="{FF2B5EF4-FFF2-40B4-BE49-F238E27FC236}">
                <a16:creationId xmlns:a16="http://schemas.microsoft.com/office/drawing/2014/main" id="{B48382D8-A252-5B45-8B31-889FCFA2F9AB}"/>
              </a:ext>
            </a:extLst>
          </p:cNvPr>
          <p:cNvPicPr>
            <a:picLocks noChangeAspect="1"/>
          </p:cNvPicPr>
          <p:nvPr/>
        </p:nvPicPr>
        <p:blipFill>
          <a:blip r:embed="rId2"/>
          <a:stretch>
            <a:fillRect/>
          </a:stretch>
        </p:blipFill>
        <p:spPr>
          <a:xfrm>
            <a:off x="160884" y="259329"/>
            <a:ext cx="1647207" cy="1325563"/>
          </a:xfrm>
          <a:prstGeom prst="rect">
            <a:avLst/>
          </a:prstGeom>
        </p:spPr>
      </p:pic>
      <p:sp>
        <p:nvSpPr>
          <p:cNvPr id="8" name="Textfeld 7">
            <a:extLst>
              <a:ext uri="{FF2B5EF4-FFF2-40B4-BE49-F238E27FC236}">
                <a16:creationId xmlns:a16="http://schemas.microsoft.com/office/drawing/2014/main" id="{2A6C5F9C-E6B4-A01D-182E-DD85EF76AA76}"/>
              </a:ext>
            </a:extLst>
          </p:cNvPr>
          <p:cNvSpPr txBox="1"/>
          <p:nvPr/>
        </p:nvSpPr>
        <p:spPr>
          <a:xfrm>
            <a:off x="1871201" y="932008"/>
            <a:ext cx="6161138" cy="523220"/>
          </a:xfrm>
          <a:prstGeom prst="rect">
            <a:avLst/>
          </a:prstGeom>
          <a:noFill/>
        </p:spPr>
        <p:txBody>
          <a:bodyPr wrap="square">
            <a:spAutoFit/>
          </a:bodyPr>
          <a:lstStyle/>
          <a:p>
            <a:r>
              <a:rPr lang="de-DE" sz="2800"/>
              <a:t>Share: Peer-Review</a:t>
            </a:r>
          </a:p>
        </p:txBody>
      </p:sp>
    </p:spTree>
    <p:extLst>
      <p:ext uri="{BB962C8B-B14F-4D97-AF65-F5344CB8AC3E}">
        <p14:creationId xmlns:p14="http://schemas.microsoft.com/office/powerpoint/2010/main" val="81374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p:nvPr>
        </p:nvSpPr>
        <p:spPr/>
        <p:txBody>
          <a:bodyPr/>
          <a:lstStyle/>
          <a:p>
            <a:r>
              <a:rPr lang="de-DE"/>
              <a:t>Peer-Review</a:t>
            </a:r>
            <a:endParaRPr lang="de-AT"/>
          </a:p>
        </p:txBody>
      </p:sp>
      <p:sp>
        <p:nvSpPr>
          <p:cNvPr id="3" name="Inhaltsplatzhalter 2">
            <a:extLst>
              <a:ext uri="{FF2B5EF4-FFF2-40B4-BE49-F238E27FC236}">
                <a16:creationId xmlns:a16="http://schemas.microsoft.com/office/drawing/2014/main" id="{7F2C9663-5B90-45E2-A956-8410427A48C1}"/>
              </a:ext>
            </a:extLst>
          </p:cNvPr>
          <p:cNvSpPr>
            <a:spLocks noGrp="1"/>
          </p:cNvSpPr>
          <p:nvPr>
            <p:ph idx="1"/>
          </p:nvPr>
        </p:nvSpPr>
        <p:spPr/>
        <p:txBody>
          <a:bodyPr>
            <a:normAutofit fontScale="92500" lnSpcReduction="20000"/>
          </a:bodyPr>
          <a:lstStyle/>
          <a:p>
            <a:pPr marL="0" indent="0">
              <a:buNone/>
            </a:pPr>
            <a:r>
              <a:rPr lang="de-AT"/>
              <a:t>Besprecht eure Anmerkungen mit der anderen Gruppe. Achtet dabei darauf, dass …</a:t>
            </a:r>
          </a:p>
          <a:p>
            <a:pPr marL="360363" indent="-360363">
              <a:buNone/>
            </a:pPr>
            <a:r>
              <a:rPr lang="de-AT"/>
              <a:t>… 	ihr respektvoll und wertschätzend miteinander umgeht.</a:t>
            </a:r>
          </a:p>
          <a:p>
            <a:pPr marL="360363" indent="-360363">
              <a:buNone/>
            </a:pPr>
            <a:r>
              <a:rPr lang="de-AT"/>
              <a:t>… 	euer Feedback jeweils mit einem guten Aspekt beginnt und endet.</a:t>
            </a:r>
          </a:p>
          <a:p>
            <a:pPr marL="360363" indent="-360363">
              <a:buNone/>
            </a:pPr>
            <a:r>
              <a:rPr lang="de-AT"/>
              <a:t>… 	ihr neben guten Aspekten des Textes auch ggf. vorhandene Fehler ansprecht.</a:t>
            </a:r>
          </a:p>
          <a:p>
            <a:pPr marL="360363" indent="-360363">
              <a:buNone/>
            </a:pPr>
            <a:r>
              <a:rPr lang="de-AT"/>
              <a:t>… 	euer Feedback möglichst konkret ist und macht Verbesserungsvorschläge.</a:t>
            </a:r>
          </a:p>
          <a:p>
            <a:pPr marL="360363" indent="-360363">
              <a:buNone/>
            </a:pPr>
            <a:r>
              <a:rPr lang="de-AT"/>
              <a:t>… 	genug Zeit für Rückfragen bleibt.</a:t>
            </a:r>
          </a:p>
          <a:p>
            <a:pPr marL="360363" indent="-360363">
              <a:buNone/>
            </a:pPr>
            <a:endParaRPr lang="de-AT"/>
          </a:p>
          <a:p>
            <a:pPr marL="360363" indent="-360363">
              <a:buNone/>
            </a:pPr>
            <a:r>
              <a:rPr lang="de-AT"/>
              <a:t>Wenn ihr euch nicht einigen könnt oder nicht weiter wisst, könnt ihr bei anderen </a:t>
            </a:r>
            <a:r>
              <a:rPr lang="de-AT" err="1"/>
              <a:t>Mitschüler:innen</a:t>
            </a:r>
            <a:r>
              <a:rPr lang="de-AT"/>
              <a:t> oder eurer Lehrperson nachfragen.</a:t>
            </a:r>
          </a:p>
        </p:txBody>
      </p:sp>
    </p:spTree>
    <p:extLst>
      <p:ext uri="{BB962C8B-B14F-4D97-AF65-F5344CB8AC3E}">
        <p14:creationId xmlns:p14="http://schemas.microsoft.com/office/powerpoint/2010/main" val="428777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p:nvPr>
        </p:nvSpPr>
        <p:spPr>
          <a:xfrm>
            <a:off x="2198651" y="-3291"/>
            <a:ext cx="10515600" cy="1325563"/>
          </a:xfrm>
        </p:spPr>
        <p:txBody>
          <a:bodyPr>
            <a:normAutofit/>
          </a:bodyPr>
          <a:lstStyle/>
          <a:p>
            <a:r>
              <a:rPr lang="de-DE" sz="3800" b="1" dirty="0"/>
              <a:t>Wo steckt nun die </a:t>
            </a:r>
            <a:r>
              <a:rPr lang="de-DE" sz="3800" b="1" dirty="0">
                <a:solidFill>
                  <a:srgbClr val="FF0000"/>
                </a:solidFill>
              </a:rPr>
              <a:t>Säure</a:t>
            </a:r>
            <a:r>
              <a:rPr lang="de-DE" sz="3800" b="1" dirty="0"/>
              <a:t> in der </a:t>
            </a:r>
            <a:r>
              <a:rPr lang="de-DE" sz="3800" b="1" dirty="0">
                <a:solidFill>
                  <a:srgbClr val="FF0000"/>
                </a:solidFill>
              </a:rPr>
              <a:t>Salzsäure</a:t>
            </a:r>
            <a:r>
              <a:rPr lang="de-DE" sz="3800" b="1" dirty="0"/>
              <a:t> ? </a:t>
            </a:r>
            <a:endParaRPr lang="de-AT" sz="3800" b="1" dirty="0"/>
          </a:p>
        </p:txBody>
      </p:sp>
      <p:sp>
        <p:nvSpPr>
          <p:cNvPr id="5" name="Titel 1">
            <a:extLst>
              <a:ext uri="{FF2B5EF4-FFF2-40B4-BE49-F238E27FC236}">
                <a16:creationId xmlns:a16="http://schemas.microsoft.com/office/drawing/2014/main" id="{B888D2E6-A431-884A-ADE9-8C978B5E60E9}"/>
              </a:ext>
            </a:extLst>
          </p:cNvPr>
          <p:cNvSpPr txBox="1">
            <a:spLocks/>
          </p:cNvSpPr>
          <p:nvPr/>
        </p:nvSpPr>
        <p:spPr>
          <a:xfrm>
            <a:off x="2258465" y="1158301"/>
            <a:ext cx="7689622"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t>Placemat: Lexikoneintrag</a:t>
            </a:r>
            <a:endParaRPr lang="de-AT"/>
          </a:p>
        </p:txBody>
      </p:sp>
      <p:pic>
        <p:nvPicPr>
          <p:cNvPr id="6" name="Grafik 5">
            <a:extLst>
              <a:ext uri="{FF2B5EF4-FFF2-40B4-BE49-F238E27FC236}">
                <a16:creationId xmlns:a16="http://schemas.microsoft.com/office/drawing/2014/main" id="{2AEB8CCC-3952-6A44-9AA5-9CF55A29A8DC}"/>
              </a:ext>
            </a:extLst>
          </p:cNvPr>
          <p:cNvPicPr>
            <a:picLocks noChangeAspect="1"/>
          </p:cNvPicPr>
          <p:nvPr/>
        </p:nvPicPr>
        <p:blipFill>
          <a:blip r:embed="rId2"/>
          <a:stretch>
            <a:fillRect/>
          </a:stretch>
        </p:blipFill>
        <p:spPr>
          <a:xfrm>
            <a:off x="197838" y="259329"/>
            <a:ext cx="2060627" cy="1658256"/>
          </a:xfrm>
          <a:prstGeom prst="rect">
            <a:avLst/>
          </a:prstGeom>
        </p:spPr>
      </p:pic>
      <p:sp>
        <p:nvSpPr>
          <p:cNvPr id="7" name="Inhaltsplatzhalter 2">
            <a:extLst>
              <a:ext uri="{FF2B5EF4-FFF2-40B4-BE49-F238E27FC236}">
                <a16:creationId xmlns:a16="http://schemas.microsoft.com/office/drawing/2014/main" id="{329721F4-0CA3-8544-96ED-FF94AD029194}"/>
              </a:ext>
            </a:extLst>
          </p:cNvPr>
          <p:cNvSpPr>
            <a:spLocks noGrp="1"/>
          </p:cNvSpPr>
          <p:nvPr>
            <p:ph idx="1"/>
          </p:nvPr>
        </p:nvSpPr>
        <p:spPr>
          <a:xfrm>
            <a:off x="464820" y="2099227"/>
            <a:ext cx="10186720" cy="4077736"/>
          </a:xfrm>
        </p:spPr>
        <p:txBody>
          <a:bodyPr>
            <a:normAutofit fontScale="92500" lnSpcReduction="10000"/>
          </a:bodyPr>
          <a:lstStyle/>
          <a:p>
            <a:pPr marL="0" indent="0">
              <a:buNone/>
            </a:pPr>
            <a:r>
              <a:rPr lang="de-AT" b="1">
                <a:solidFill>
                  <a:schemeClr val="accent6">
                    <a:lumMod val="75000"/>
                  </a:schemeClr>
                </a:solidFill>
              </a:rPr>
              <a:t>Aufgabe 8:</a:t>
            </a:r>
          </a:p>
          <a:p>
            <a:pPr marL="0" indent="0">
              <a:buNone/>
            </a:pPr>
            <a:r>
              <a:rPr lang="de-AT"/>
              <a:t>Setzt euch zu viert um ein </a:t>
            </a:r>
            <a:r>
              <a:rPr lang="de-AT" err="1"/>
              <a:t>Placemat</a:t>
            </a:r>
            <a:r>
              <a:rPr lang="de-AT"/>
              <a:t>. Ihr sollt aus möglichst vielen verschiedenen „Pair“-Gruppen kommen.</a:t>
            </a:r>
          </a:p>
          <a:p>
            <a:pPr marL="0" indent="0">
              <a:buNone/>
            </a:pPr>
            <a:r>
              <a:rPr lang="de-AT"/>
              <a:t>Variante 1: Spielt eure Audioerklärungen einander vor.</a:t>
            </a:r>
          </a:p>
          <a:p>
            <a:pPr marL="0" indent="0">
              <a:buNone/>
            </a:pPr>
            <a:r>
              <a:rPr lang="de-AT"/>
              <a:t>Variante 2: Lest eure Erklärungstexte vor und legt sie in die entsprechende Ecke des </a:t>
            </a:r>
            <a:r>
              <a:rPr lang="de-AT" err="1"/>
              <a:t>Placemat</a:t>
            </a:r>
            <a:r>
              <a:rPr lang="de-AT"/>
              <a:t>.</a:t>
            </a:r>
          </a:p>
          <a:p>
            <a:pPr marL="0" indent="0">
              <a:buNone/>
            </a:pPr>
            <a:endParaRPr lang="de-AT"/>
          </a:p>
          <a:p>
            <a:pPr marL="0" indent="0">
              <a:buNone/>
            </a:pPr>
            <a:r>
              <a:rPr lang="de-DE"/>
              <a:t>Entwickelt aus den Audioerklärungen bzw. Erklärungstexten einen Lexikoneintrag für ein Internet-Lexikon, wie z.B. Wikipedia, zu den in der Mitte angegebenen Stichworten. </a:t>
            </a:r>
          </a:p>
          <a:p>
            <a:pPr marL="0" indent="0">
              <a:buNone/>
            </a:pPr>
            <a:endParaRPr lang="de-AT"/>
          </a:p>
        </p:txBody>
      </p:sp>
    </p:spTree>
    <p:extLst>
      <p:ext uri="{BB962C8B-B14F-4D97-AF65-F5344CB8AC3E}">
        <p14:creationId xmlns:p14="http://schemas.microsoft.com/office/powerpoint/2010/main" val="67855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049C576-A38E-45FB-9C3F-3CE839044447}"/>
              </a:ext>
            </a:extLst>
          </p:cNvPr>
          <p:cNvSpPr/>
          <p:nvPr/>
        </p:nvSpPr>
        <p:spPr>
          <a:xfrm>
            <a:off x="920978" y="1011441"/>
            <a:ext cx="10696507" cy="514432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52CE4D4-726D-4888-A85D-CC556B069F4F}"/>
              </a:ext>
            </a:extLst>
          </p:cNvPr>
          <p:cNvSpPr txBox="1"/>
          <p:nvPr/>
        </p:nvSpPr>
        <p:spPr>
          <a:xfrm>
            <a:off x="1045968" y="1143009"/>
            <a:ext cx="4986532" cy="2308324"/>
          </a:xfrm>
          <a:prstGeom prst="rect">
            <a:avLst/>
          </a:prstGeom>
          <a:solidFill>
            <a:schemeClr val="bg1"/>
          </a:solidFill>
          <a:ln>
            <a:solidFill>
              <a:schemeClr val="bg1"/>
            </a:solidFill>
          </a:ln>
        </p:spPr>
        <p:txBody>
          <a:bodyPr wrap="square" rtlCol="0">
            <a:spAutoFit/>
          </a:bodyPr>
          <a:lstStyle/>
          <a:p>
            <a:r>
              <a:rPr lang="de-DE"/>
              <a:t>Audio oder Text 1: </a:t>
            </a:r>
          </a:p>
          <a:p>
            <a:r>
              <a:rPr lang="de-DE" b="1"/>
              <a:t>Salzsäure</a:t>
            </a:r>
            <a:r>
              <a:rPr lang="de-DE"/>
              <a:t> … </a:t>
            </a:r>
          </a:p>
          <a:p>
            <a:endParaRPr lang="de-DE"/>
          </a:p>
          <a:p>
            <a:endParaRPr lang="de-DE"/>
          </a:p>
          <a:p>
            <a:endParaRPr lang="de-DE"/>
          </a:p>
          <a:p>
            <a:endParaRPr lang="de-DE"/>
          </a:p>
          <a:p>
            <a:endParaRPr lang="de-DE"/>
          </a:p>
          <a:p>
            <a:endParaRPr lang="de-DE"/>
          </a:p>
        </p:txBody>
      </p:sp>
      <p:sp>
        <p:nvSpPr>
          <p:cNvPr id="7" name="Textfeld 6">
            <a:extLst>
              <a:ext uri="{FF2B5EF4-FFF2-40B4-BE49-F238E27FC236}">
                <a16:creationId xmlns:a16="http://schemas.microsoft.com/office/drawing/2014/main" id="{2F2FFC2A-7867-47C1-8145-027B0A82A6DA}"/>
              </a:ext>
            </a:extLst>
          </p:cNvPr>
          <p:cNvSpPr txBox="1"/>
          <p:nvPr/>
        </p:nvSpPr>
        <p:spPr>
          <a:xfrm>
            <a:off x="6261100" y="1143009"/>
            <a:ext cx="5191925" cy="2308324"/>
          </a:xfrm>
          <a:prstGeom prst="rect">
            <a:avLst/>
          </a:prstGeom>
          <a:solidFill>
            <a:schemeClr val="bg1"/>
          </a:solidFill>
          <a:ln>
            <a:solidFill>
              <a:schemeClr val="bg1"/>
            </a:solidFill>
          </a:ln>
        </p:spPr>
        <p:txBody>
          <a:bodyPr wrap="square" rtlCol="0">
            <a:spAutoFit/>
          </a:bodyPr>
          <a:lstStyle/>
          <a:p>
            <a:pPr algn="r"/>
            <a:r>
              <a:rPr lang="de-DE"/>
              <a:t>Audio oder Text 2: </a:t>
            </a:r>
          </a:p>
          <a:p>
            <a:pPr algn="r"/>
            <a:r>
              <a:rPr lang="de-DE" b="1"/>
              <a:t>Säuren sind …</a:t>
            </a:r>
          </a:p>
          <a:p>
            <a:endParaRPr lang="de-DE"/>
          </a:p>
          <a:p>
            <a:endParaRPr lang="de-DE"/>
          </a:p>
          <a:p>
            <a:endParaRPr lang="de-DE"/>
          </a:p>
          <a:p>
            <a:r>
              <a:rPr lang="de-DE"/>
              <a:t> </a:t>
            </a:r>
          </a:p>
          <a:p>
            <a:endParaRPr lang="de-DE"/>
          </a:p>
          <a:p>
            <a:endParaRPr lang="de-DE"/>
          </a:p>
        </p:txBody>
      </p:sp>
      <p:sp>
        <p:nvSpPr>
          <p:cNvPr id="8" name="Textfeld 7">
            <a:extLst>
              <a:ext uri="{FF2B5EF4-FFF2-40B4-BE49-F238E27FC236}">
                <a16:creationId xmlns:a16="http://schemas.microsoft.com/office/drawing/2014/main" id="{4298DEAF-193B-4AF4-925B-C69C5DB85A20}"/>
              </a:ext>
            </a:extLst>
          </p:cNvPr>
          <p:cNvSpPr txBox="1"/>
          <p:nvPr/>
        </p:nvSpPr>
        <p:spPr>
          <a:xfrm>
            <a:off x="1066023" y="3649386"/>
            <a:ext cx="5050032" cy="2308324"/>
          </a:xfrm>
          <a:prstGeom prst="rect">
            <a:avLst/>
          </a:prstGeom>
          <a:solidFill>
            <a:schemeClr val="bg1"/>
          </a:solidFill>
          <a:ln>
            <a:solidFill>
              <a:schemeClr val="bg1"/>
            </a:solidFill>
          </a:ln>
        </p:spPr>
        <p:txBody>
          <a:bodyPr wrap="square" rtlCol="0">
            <a:spAutoFit/>
          </a:bodyPr>
          <a:lstStyle/>
          <a:p>
            <a:r>
              <a:rPr lang="de-DE"/>
              <a:t>Audio oder Text 3: </a:t>
            </a:r>
          </a:p>
          <a:p>
            <a:r>
              <a:rPr lang="de-DE" b="1"/>
              <a:t>Saure Lösungen</a:t>
            </a:r>
            <a:r>
              <a:rPr lang="de-DE"/>
              <a:t> sind …</a:t>
            </a:r>
          </a:p>
          <a:p>
            <a:r>
              <a:rPr lang="de-DE"/>
              <a:t> </a:t>
            </a:r>
          </a:p>
          <a:p>
            <a:endParaRPr lang="de-DE"/>
          </a:p>
          <a:p>
            <a:endParaRPr lang="de-DE"/>
          </a:p>
          <a:p>
            <a:endParaRPr lang="de-DE"/>
          </a:p>
          <a:p>
            <a:endParaRPr lang="de-DE"/>
          </a:p>
          <a:p>
            <a:endParaRPr lang="de-DE"/>
          </a:p>
        </p:txBody>
      </p:sp>
      <p:sp>
        <p:nvSpPr>
          <p:cNvPr id="9" name="Textfeld 8">
            <a:extLst>
              <a:ext uri="{FF2B5EF4-FFF2-40B4-BE49-F238E27FC236}">
                <a16:creationId xmlns:a16="http://schemas.microsoft.com/office/drawing/2014/main" id="{AC699C9E-CAC8-4569-A680-ECAD1593708E}"/>
              </a:ext>
            </a:extLst>
          </p:cNvPr>
          <p:cNvSpPr txBox="1"/>
          <p:nvPr/>
        </p:nvSpPr>
        <p:spPr>
          <a:xfrm>
            <a:off x="6269231" y="3627418"/>
            <a:ext cx="5191925" cy="2308324"/>
          </a:xfrm>
          <a:prstGeom prst="rect">
            <a:avLst/>
          </a:prstGeom>
          <a:solidFill>
            <a:schemeClr val="bg1"/>
          </a:solidFill>
          <a:ln>
            <a:solidFill>
              <a:schemeClr val="bg1"/>
            </a:solidFill>
          </a:ln>
        </p:spPr>
        <p:txBody>
          <a:bodyPr wrap="square" rtlCol="0">
            <a:spAutoFit/>
          </a:bodyPr>
          <a:lstStyle/>
          <a:p>
            <a:pPr algn="r"/>
            <a:r>
              <a:rPr lang="de-DE"/>
              <a:t>Audio oder Text 4:</a:t>
            </a:r>
          </a:p>
          <a:p>
            <a:pPr algn="r"/>
            <a:r>
              <a:rPr lang="de-DE"/>
              <a:t>Eine </a:t>
            </a:r>
            <a:r>
              <a:rPr lang="de-DE" b="1"/>
              <a:t>Säure-Base-Reaktion</a:t>
            </a:r>
            <a:r>
              <a:rPr lang="de-DE"/>
              <a:t> …</a:t>
            </a:r>
          </a:p>
          <a:p>
            <a:pPr algn="r"/>
            <a:endParaRPr lang="de-DE"/>
          </a:p>
          <a:p>
            <a:pPr algn="r"/>
            <a:endParaRPr lang="de-DE"/>
          </a:p>
          <a:p>
            <a:pPr algn="r"/>
            <a:endParaRPr lang="de-DE"/>
          </a:p>
          <a:p>
            <a:pPr algn="r"/>
            <a:endParaRPr lang="de-DE"/>
          </a:p>
          <a:p>
            <a:pPr algn="r"/>
            <a:endParaRPr lang="de-DE"/>
          </a:p>
          <a:p>
            <a:pPr algn="r"/>
            <a:endParaRPr lang="de-DE"/>
          </a:p>
        </p:txBody>
      </p:sp>
      <p:sp>
        <p:nvSpPr>
          <p:cNvPr id="11" name="Textfeld 10">
            <a:extLst>
              <a:ext uri="{FF2B5EF4-FFF2-40B4-BE49-F238E27FC236}">
                <a16:creationId xmlns:a16="http://schemas.microsoft.com/office/drawing/2014/main" id="{138A7FED-51F6-4A10-9855-755F5D3D6E02}"/>
              </a:ext>
            </a:extLst>
          </p:cNvPr>
          <p:cNvSpPr txBox="1"/>
          <p:nvPr/>
        </p:nvSpPr>
        <p:spPr>
          <a:xfrm>
            <a:off x="4210187" y="2567939"/>
            <a:ext cx="4078618" cy="2585323"/>
          </a:xfrm>
          <a:prstGeom prst="rect">
            <a:avLst/>
          </a:prstGeom>
          <a:solidFill>
            <a:schemeClr val="bg1"/>
          </a:solidFill>
          <a:ln w="57150">
            <a:solidFill>
              <a:schemeClr val="tx1">
                <a:lumMod val="50000"/>
                <a:lumOff val="50000"/>
              </a:schemeClr>
            </a:solidFill>
          </a:ln>
        </p:spPr>
        <p:txBody>
          <a:bodyPr wrap="square" rtlCol="0">
            <a:spAutoFit/>
          </a:bodyPr>
          <a:lstStyle/>
          <a:p>
            <a:pPr algn="ctr"/>
            <a:r>
              <a:rPr lang="de-DE"/>
              <a:t>Lexikoneintrag:</a:t>
            </a:r>
          </a:p>
          <a:p>
            <a:r>
              <a:rPr lang="de-DE" b="1"/>
              <a:t>Salzsäure</a:t>
            </a:r>
            <a:r>
              <a:rPr lang="de-DE"/>
              <a:t> … </a:t>
            </a:r>
          </a:p>
          <a:p>
            <a:endParaRPr lang="de-DE" b="1"/>
          </a:p>
          <a:p>
            <a:r>
              <a:rPr lang="de-DE" b="1"/>
              <a:t>Säuren</a:t>
            </a:r>
            <a:r>
              <a:rPr lang="de-DE"/>
              <a:t> sind …</a:t>
            </a:r>
          </a:p>
          <a:p>
            <a:endParaRPr lang="de-DE"/>
          </a:p>
          <a:p>
            <a:r>
              <a:rPr lang="de-DE" b="1"/>
              <a:t>Saure Lösungen</a:t>
            </a:r>
            <a:r>
              <a:rPr lang="de-DE"/>
              <a:t> sind …</a:t>
            </a:r>
          </a:p>
          <a:p>
            <a:endParaRPr lang="de-DE"/>
          </a:p>
          <a:p>
            <a:r>
              <a:rPr lang="de-DE"/>
              <a:t>Eine </a:t>
            </a:r>
            <a:r>
              <a:rPr lang="de-DE" b="1"/>
              <a:t>Säure-Base-Reaktion</a:t>
            </a:r>
            <a:r>
              <a:rPr lang="de-DE"/>
              <a:t> …</a:t>
            </a:r>
          </a:p>
          <a:p>
            <a:endParaRPr lang="de-DE"/>
          </a:p>
        </p:txBody>
      </p:sp>
      <p:sp>
        <p:nvSpPr>
          <p:cNvPr id="12" name="Textfeld 11">
            <a:extLst>
              <a:ext uri="{FF2B5EF4-FFF2-40B4-BE49-F238E27FC236}">
                <a16:creationId xmlns:a16="http://schemas.microsoft.com/office/drawing/2014/main" id="{54E021CC-8454-4B82-BA10-DBED7F699003}"/>
              </a:ext>
            </a:extLst>
          </p:cNvPr>
          <p:cNvSpPr txBox="1"/>
          <p:nvPr/>
        </p:nvSpPr>
        <p:spPr>
          <a:xfrm>
            <a:off x="859853" y="6206391"/>
            <a:ext cx="10779285" cy="646331"/>
          </a:xfrm>
          <a:prstGeom prst="rect">
            <a:avLst/>
          </a:prstGeom>
          <a:noFill/>
        </p:spPr>
        <p:txBody>
          <a:bodyPr wrap="square" rtlCol="0">
            <a:spAutoFit/>
          </a:bodyPr>
          <a:lstStyle/>
          <a:p>
            <a:r>
              <a:rPr lang="de-DE"/>
              <a:t>Entwickelt ausgehend von jeweils 3-4 eurer optimierten Texte zu „Salzsäure“ jeweils einen Lexikoneintrag für ein Internet-Lexikon wie z. B. Wikipedia zu den obigen Stichworten. </a:t>
            </a:r>
          </a:p>
        </p:txBody>
      </p:sp>
      <p:sp>
        <p:nvSpPr>
          <p:cNvPr id="15" name="Titel 1">
            <a:extLst>
              <a:ext uri="{FF2B5EF4-FFF2-40B4-BE49-F238E27FC236}">
                <a16:creationId xmlns:a16="http://schemas.microsoft.com/office/drawing/2014/main" id="{E05112F7-7C6B-2F65-8ACC-42A721BF1BA2}"/>
              </a:ext>
            </a:extLst>
          </p:cNvPr>
          <p:cNvSpPr txBox="1">
            <a:spLocks/>
          </p:cNvSpPr>
          <p:nvPr/>
        </p:nvSpPr>
        <p:spPr>
          <a:xfrm>
            <a:off x="859853" y="269588"/>
            <a:ext cx="10056452"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a:t>Placemat</a:t>
            </a:r>
            <a:endParaRPr lang="de-AT" sz="3200"/>
          </a:p>
        </p:txBody>
      </p:sp>
    </p:spTree>
    <p:extLst>
      <p:ext uri="{BB962C8B-B14F-4D97-AF65-F5344CB8AC3E}">
        <p14:creationId xmlns:p14="http://schemas.microsoft.com/office/powerpoint/2010/main" val="418812480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haredWithUsers xmlns="3b7bdf44-c9f6-4e8a-b11e-38f1350b0e6e">
      <UserInfo>
        <DisplayName/>
        <AccountId xsi:nil="true"/>
        <AccountType/>
      </UserInfo>
    </SharedWithUsers>
    <_dlc_DocId xmlns="3b7bdf44-c9f6-4e8a-b11e-38f1350b0e6e">ZYSZ63PCDK7H-702998913-8999</_dlc_DocId>
    <MediaLengthInSeconds xmlns="c72df712-2aa3-4210-9adc-1892eb12471a" xsi:nil="true"/>
    <lcf76f155ced4ddcb4097134ff3c332f xmlns="c72df712-2aa3-4210-9adc-1892eb12471a">
      <Terms xmlns="http://schemas.microsoft.com/office/infopath/2007/PartnerControls"/>
    </lcf76f155ced4ddcb4097134ff3c332f>
    <TaxCatchAll xmlns="3b7bdf44-c9f6-4e8a-b11e-38f1350b0e6e" xsi:nil="true"/>
    <_dlc_DocIdUrl xmlns="3b7bdf44-c9f6-4e8a-b11e-38f1350b0e6e">
      <Url>https://eduneteurope.sharepoint.com/sites/sensiMINT-OneDrive/_layouts/15/DocIdRedir.aspx?ID=ZYSZ63PCDK7H-702998913-8999</Url>
      <Description>ZYSZ63PCDK7H-702998913-8999</Description>
    </_dlc_DocIdUrl>
    <Zielgruppen xmlns="c72df712-2aa3-4210-9adc-1892eb12471a" xsi:nil="true"/>
    <_ModernAudienceTargetUserField xmlns="c72df712-2aa3-4210-9adc-1892eb12471a">
      <UserInfo>
        <DisplayName/>
        <AccountId xsi:nil="true"/>
        <AccountType/>
      </UserInfo>
    </_ModernAudienceTargetUser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E12217-F559-491F-AC86-9B480E7EFB8D}">
  <ds:schemaRefs>
    <ds:schemaRef ds:uri="http://schemas.microsoft.com/sharepoint/events"/>
  </ds:schemaRefs>
</ds:datastoreItem>
</file>

<file path=customXml/itemProps2.xml><?xml version="1.0" encoding="utf-8"?>
<ds:datastoreItem xmlns:ds="http://schemas.openxmlformats.org/officeDocument/2006/customXml" ds:itemID="{5C3381E7-3AE4-46E8-88C5-D1E9444007C5}">
  <ds:schemaRef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c72df712-2aa3-4210-9adc-1892eb12471a"/>
    <ds:schemaRef ds:uri="http://schemas.microsoft.com/office/infopath/2007/PartnerControls"/>
    <ds:schemaRef ds:uri="3b7bdf44-c9f6-4e8a-b11e-38f1350b0e6e"/>
    <ds:schemaRef ds:uri="http://schemas.microsoft.com/office/2006/metadata/properties"/>
  </ds:schemaRefs>
</ds:datastoreItem>
</file>

<file path=customXml/itemProps3.xml><?xml version="1.0" encoding="utf-8"?>
<ds:datastoreItem xmlns:ds="http://schemas.openxmlformats.org/officeDocument/2006/customXml" ds:itemID="{974CD10E-83AE-4C44-89D8-59B53625CC8E}">
  <ds:schemaRefs>
    <ds:schemaRef ds:uri="http://schemas.microsoft.com/sharepoint/v3/contenttype/forms"/>
  </ds:schemaRefs>
</ds:datastoreItem>
</file>

<file path=customXml/itemProps4.xml><?xml version="1.0" encoding="utf-8"?>
<ds:datastoreItem xmlns:ds="http://schemas.openxmlformats.org/officeDocument/2006/customXml" ds:itemID="{689079BD-E411-48C7-93E6-197945C60893}">
  <ds:schemaRefs>
    <ds:schemaRef ds:uri="3b7bdf44-c9f6-4e8a-b11e-38f1350b0e6e"/>
    <ds:schemaRef ds:uri="c72df712-2aa3-4210-9adc-1892eb124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5378</Words>
  <Application>Microsoft Office PowerPoint</Application>
  <PresentationFormat>Breitbild</PresentationFormat>
  <Paragraphs>475</Paragraphs>
  <Slides>27</Slides>
  <Notes>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-apple-system</vt:lpstr>
      <vt:lpstr>Arial</vt:lpstr>
      <vt:lpstr>Calibri</vt:lpstr>
      <vt:lpstr>Calibri Light</vt:lpstr>
      <vt:lpstr>Heebo Light</vt:lpstr>
      <vt:lpstr>Webdings</vt:lpstr>
      <vt:lpstr>Wingdings</vt:lpstr>
      <vt:lpstr>Office</vt:lpstr>
      <vt:lpstr>PowerPoint-Präsentation</vt:lpstr>
      <vt:lpstr>Salzsäure ist keine Säure! </vt:lpstr>
      <vt:lpstr>Wo steckt die Säure in der Salzsäure?</vt:lpstr>
      <vt:lpstr>Ablauf</vt:lpstr>
      <vt:lpstr>  Teil 3: Sicherung  Share-Phase  - Peer-Review und/oder - Lexikoneintrag</vt:lpstr>
      <vt:lpstr>Wo steckt nun die Säure in der Salzsäure ?</vt:lpstr>
      <vt:lpstr>Peer-Review</vt:lpstr>
      <vt:lpstr>Wo steckt nun die Säure in der Salzsäure ? </vt:lpstr>
      <vt:lpstr>PowerPoint-Präsentation</vt:lpstr>
      <vt:lpstr>PowerPoint-Präsentation</vt:lpstr>
      <vt:lpstr>Lernzielkontrolle „Chemische Fachsprache“</vt:lpstr>
      <vt:lpstr>PowerPoint-Präsentation</vt:lpstr>
      <vt:lpstr>PowerPoint-Präsentation</vt:lpstr>
      <vt:lpstr>PowerPoint-Präsentation</vt:lpstr>
      <vt:lpstr>PowerPoint-Präsentation</vt:lpstr>
      <vt:lpstr>PowerPoint-Präsentation</vt:lpstr>
      <vt:lpstr>PowerPoint-Präsentation</vt:lpstr>
      <vt:lpstr>Gestufte Lernhilfe zur Beschreibung der Abbildung</vt:lpstr>
      <vt:lpstr>Alternative digitale Anwendung: QR-Lernhilfe  Viele Hilfen in einem QR-Code zum bequemen und übersichtlichen Auf- und Zuklappen von Hilfen und Lösungen </vt:lpstr>
      <vt:lpstr>Kopiervorlagen für das analoge Arbeiten mit den gestuften Hilfen</vt:lpstr>
      <vt:lpstr>Gestufte Lernhilfe 1 – Beschreibung von Abbildungen/Diagrammen</vt:lpstr>
      <vt:lpstr>Gestufte Lernhilfe 2 – Wort- und Phrasensammlung zum Beschreiben der Abbildung</vt:lpstr>
      <vt:lpstr>Gestufte Lernhilfe 3 – Fachbegriffe zur Beschreibung der Protolyse</vt:lpstr>
      <vt:lpstr>PowerPoint-Präsentation</vt:lpstr>
      <vt:lpstr>Methodeninfo: Think-Pair-Share</vt:lpstr>
      <vt:lpstr>PowerPoint-Präsentation</vt:lpstr>
      <vt:lpstr>Weiterführende Hinweise zu den Methoden: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 steckt die Säure in der Salzsäure?</dc:title>
  <dc:creator>Philipp Baschinger</dc:creator>
  <cp:lastModifiedBy>Maria Steger</cp:lastModifiedBy>
  <cp:revision>4</cp:revision>
  <dcterms:created xsi:type="dcterms:W3CDTF">2021-06-03T13:58:37Z</dcterms:created>
  <dcterms:modified xsi:type="dcterms:W3CDTF">2023-11-27T20:25:29Z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0x010100ADD64186320F034D96DF7923188D52B4</vt:lpwstr>
  </property>
  <property fmtid="{D5CDD505-2E9C-101B-9397-08002B2CF9AE}" pid="4" name="ComplianceAssetId">
    <vt:lpwstr/>
  </property>
  <property fmtid="{D5CDD505-2E9C-101B-9397-08002B2CF9AE}" pid="5" name="_dlc_DocIdItemGuid">
    <vt:lpwstr>ab447ed3-ca01-4817-921b-25a02cd13141</vt:lpwstr>
  </property>
  <property fmtid="{D5CDD505-2E9C-101B-9397-08002B2CF9AE}" pid="6" name="_ExtendedDescription">
    <vt:lpwstr/>
  </property>
  <property fmtid="{D5CDD505-2E9C-101B-9397-08002B2CF9AE}" pid="7" name="TriggerFlowInfo">
    <vt:lpwstr/>
  </property>
</Properties>
</file>