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sldIdLst>
    <p:sldId id="484" r:id="rId6"/>
    <p:sldId id="459" r:id="rId7"/>
    <p:sldId id="256" r:id="rId8"/>
    <p:sldId id="460" r:id="rId9"/>
    <p:sldId id="451" r:id="rId10"/>
    <p:sldId id="264" r:id="rId11"/>
    <p:sldId id="274" r:id="rId12"/>
    <p:sldId id="463" r:id="rId13"/>
    <p:sldId id="429" r:id="rId14"/>
    <p:sldId id="430" r:id="rId15"/>
    <p:sldId id="432" r:id="rId16"/>
    <p:sldId id="433" r:id="rId17"/>
    <p:sldId id="464" r:id="rId18"/>
    <p:sldId id="434" r:id="rId19"/>
    <p:sldId id="465" r:id="rId20"/>
    <p:sldId id="466" r:id="rId21"/>
    <p:sldId id="435" r:id="rId22"/>
    <p:sldId id="456" r:id="rId23"/>
    <p:sldId id="455" r:id="rId24"/>
    <p:sldId id="468" r:id="rId25"/>
    <p:sldId id="268" r:id="rId26"/>
    <p:sldId id="269" r:id="rId27"/>
    <p:sldId id="442" r:id="rId28"/>
    <p:sldId id="469" r:id="rId29"/>
    <p:sldId id="436" r:id="rId30"/>
    <p:sldId id="449" r:id="rId31"/>
    <p:sldId id="444" r:id="rId32"/>
    <p:sldId id="482" r:id="rId33"/>
    <p:sldId id="478" r:id="rId34"/>
    <p:sldId id="479" r:id="rId35"/>
    <p:sldId id="474" r:id="rId36"/>
    <p:sldId id="475" r:id="rId37"/>
    <p:sldId id="467" r:id="rId38"/>
    <p:sldId id="476" r:id="rId39"/>
    <p:sldId id="480" r:id="rId40"/>
    <p:sldId id="471" r:id="rId41"/>
    <p:sldId id="472" r:id="rId42"/>
    <p:sldId id="473"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DADF8FC-460C-6C48-8333-DE7A8EE43C89}">
          <p14:sldIdLst>
            <p14:sldId id="484"/>
            <p14:sldId id="459"/>
            <p14:sldId id="256"/>
            <p14:sldId id="460"/>
          </p14:sldIdLst>
        </p14:section>
        <p14:section name="Think N: Niedriges Anforderungsniveau" id="{CCBEFC42-DD0C-8B48-B7F9-EE4557D0AAA4}">
          <p14:sldIdLst>
            <p14:sldId id="451"/>
            <p14:sldId id="264"/>
            <p14:sldId id="274"/>
          </p14:sldIdLst>
        </p14:section>
        <p14:section name="Think M: Mittleres Anforderunsniveau" id="{D1A32416-6356-D640-BB9D-810D0D6199B0}">
          <p14:sldIdLst>
            <p14:sldId id="463"/>
            <p14:sldId id="429"/>
            <p14:sldId id="430"/>
            <p14:sldId id="432"/>
            <p14:sldId id="433"/>
          </p14:sldIdLst>
        </p14:section>
        <p14:section name="Hohes Niveau" id="{F07CC71C-B421-4AC5-9BFD-0B97EA130BBB}">
          <p14:sldIdLst>
            <p14:sldId id="464"/>
            <p14:sldId id="434"/>
            <p14:sldId id="465"/>
            <p14:sldId id="466"/>
            <p14:sldId id="435"/>
            <p14:sldId id="456"/>
            <p14:sldId id="455"/>
          </p14:sldIdLst>
        </p14:section>
        <p14:section name="Teil 3: Sicherung" id="{E5FEDFCA-3C24-4F93-BA49-002C57AD0B06}">
          <p14:sldIdLst>
            <p14:sldId id="468"/>
            <p14:sldId id="268"/>
            <p14:sldId id="269"/>
            <p14:sldId id="442"/>
            <p14:sldId id="469"/>
            <p14:sldId id="436"/>
          </p14:sldIdLst>
        </p14:section>
        <p14:section name="Kopiervorlagen" id="{C16AC842-911F-4B5E-B5EA-A6317B91F715}">
          <p14:sldIdLst>
            <p14:sldId id="449"/>
            <p14:sldId id="444"/>
            <p14:sldId id="482"/>
            <p14:sldId id="478"/>
            <p14:sldId id="479"/>
            <p14:sldId id="474"/>
            <p14:sldId id="475"/>
            <p14:sldId id="467"/>
            <p14:sldId id="476"/>
          </p14:sldIdLst>
        </p14:section>
        <p14:section name="Methoden-Infos" id="{D2C1352A-A282-4513-BC69-F9383A98036C}">
          <p14:sldIdLst>
            <p14:sldId id="480"/>
            <p14:sldId id="471"/>
            <p14:sldId id="472"/>
            <p14:sldId id="4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FCC21A-0A6A-744A-8E3D-00A3355492EF}" name="Daniel Müller" initials="DM" userId="S::daniel.mueller@sensiMINT.eu::ea3b229d-54d5-4806-9cf1-6c030b663f7b" providerId="AD"/>
  <p188:author id="{27CC3B6B-9C12-A360-A8A8-6065FF96F908}" name="Maria Steger" initials="MS" userId="Maria Steg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19"/>
    <a:srgbClr val="349937"/>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B86BA-5832-4E24-9C7D-56E0B2EB6FB7}" v="1" dt="2023-11-27T15:33:46.6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46"/>
    <p:restoredTop sz="84372"/>
  </p:normalViewPr>
  <p:slideViewPr>
    <p:cSldViewPr snapToGrid="0">
      <p:cViewPr varScale="1">
        <p:scale>
          <a:sx n="101" d="100"/>
          <a:sy n="101" d="100"/>
        </p:scale>
        <p:origin x="138" y="3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Steger" userId="51a6a4c3-b2e6-443d-a3d5-b3509b4cf6d9" providerId="ADAL" clId="{EEEB86BA-5832-4E24-9C7D-56E0B2EB6FB7}"/>
    <pc:docChg chg="undo custSel addSld modSld sldOrd">
      <pc:chgData name="Maria Steger" userId="51a6a4c3-b2e6-443d-a3d5-b3509b4cf6d9" providerId="ADAL" clId="{EEEB86BA-5832-4E24-9C7D-56E0B2EB6FB7}" dt="2023-11-27T20:25:16.070" v="9" actId="20577"/>
      <pc:docMkLst>
        <pc:docMk/>
      </pc:docMkLst>
      <pc:sldChg chg="addSp delSp mod">
        <pc:chgData name="Maria Steger" userId="51a6a4c3-b2e6-443d-a3d5-b3509b4cf6d9" providerId="ADAL" clId="{EEEB86BA-5832-4E24-9C7D-56E0B2EB6FB7}" dt="2023-11-27T15:33:29.492" v="3" actId="22"/>
        <pc:sldMkLst>
          <pc:docMk/>
          <pc:sldMk cId="2110854716" sldId="459"/>
        </pc:sldMkLst>
        <pc:spChg chg="add del">
          <ac:chgData name="Maria Steger" userId="51a6a4c3-b2e6-443d-a3d5-b3509b4cf6d9" providerId="ADAL" clId="{EEEB86BA-5832-4E24-9C7D-56E0B2EB6FB7}" dt="2023-11-27T15:33:24.412" v="1" actId="22"/>
          <ac:spMkLst>
            <pc:docMk/>
            <pc:sldMk cId="2110854716" sldId="459"/>
            <ac:spMk id="4" creationId="{21F8416F-30E7-D882-3F90-D56676AACF3C}"/>
          </ac:spMkLst>
        </pc:spChg>
        <pc:spChg chg="add del">
          <ac:chgData name="Maria Steger" userId="51a6a4c3-b2e6-443d-a3d5-b3509b4cf6d9" providerId="ADAL" clId="{EEEB86BA-5832-4E24-9C7D-56E0B2EB6FB7}" dt="2023-11-27T15:33:29.492" v="3" actId="22"/>
          <ac:spMkLst>
            <pc:docMk/>
            <pc:sldMk cId="2110854716" sldId="459"/>
            <ac:spMk id="7" creationId="{F4E04B8D-96E9-68F1-E094-1F28B9962E80}"/>
          </ac:spMkLst>
        </pc:spChg>
      </pc:sldChg>
      <pc:sldChg chg="modSp add mod ord">
        <pc:chgData name="Maria Steger" userId="51a6a4c3-b2e6-443d-a3d5-b3509b4cf6d9" providerId="ADAL" clId="{EEEB86BA-5832-4E24-9C7D-56E0B2EB6FB7}" dt="2023-11-27T20:25:16.070" v="9" actId="20577"/>
        <pc:sldMkLst>
          <pc:docMk/>
          <pc:sldMk cId="3003778954" sldId="484"/>
        </pc:sldMkLst>
        <pc:spChg chg="mod">
          <ac:chgData name="Maria Steger" userId="51a6a4c3-b2e6-443d-a3d5-b3509b4cf6d9" providerId="ADAL" clId="{EEEB86BA-5832-4E24-9C7D-56E0B2EB6FB7}" dt="2023-11-27T15:34:06.406" v="8" actId="20577"/>
          <ac:spMkLst>
            <pc:docMk/>
            <pc:sldMk cId="3003778954" sldId="484"/>
            <ac:spMk id="11" creationId="{FF7896D5-1631-10C4-6D5E-1F341F279BC6}"/>
          </ac:spMkLst>
        </pc:spChg>
        <pc:spChg chg="mod">
          <ac:chgData name="Maria Steger" userId="51a6a4c3-b2e6-443d-a3d5-b3509b4cf6d9" providerId="ADAL" clId="{EEEB86BA-5832-4E24-9C7D-56E0B2EB6FB7}" dt="2023-11-27T20:25:16.070" v="9" actId="20577"/>
          <ac:spMkLst>
            <pc:docMk/>
            <pc:sldMk cId="3003778954" sldId="484"/>
            <ac:spMk id="21" creationId="{74937DCF-D8E4-8994-C6A1-0B726AA034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63623-B46C-4F56-9A55-77B592DB55AC}" type="datetimeFigureOut">
              <a:rPr lang="de-AT" smtClean="0"/>
              <a:t>27.11.2023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56725-F603-48D0-B6F2-4100AC3D75BD}" type="slidenum">
              <a:rPr lang="de-AT" smtClean="0"/>
              <a:t>‹Nr.›</a:t>
            </a:fld>
            <a:endParaRPr lang="de-AT"/>
          </a:p>
        </p:txBody>
      </p:sp>
    </p:spTree>
    <p:extLst>
      <p:ext uri="{BB962C8B-B14F-4D97-AF65-F5344CB8AC3E}">
        <p14:creationId xmlns:p14="http://schemas.microsoft.com/office/powerpoint/2010/main" val="115643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Präsentation</a:t>
            </a:r>
          </a:p>
        </p:txBody>
      </p:sp>
      <p:sp>
        <p:nvSpPr>
          <p:cNvPr id="4" name="Foliennummernplatzhalter 3"/>
          <p:cNvSpPr>
            <a:spLocks noGrp="1"/>
          </p:cNvSpPr>
          <p:nvPr>
            <p:ph type="sldNum" sz="quarter" idx="5"/>
          </p:nvPr>
        </p:nvSpPr>
        <p:spPr/>
        <p:txBody>
          <a:bodyPr/>
          <a:lstStyle/>
          <a:p>
            <a:fld id="{0F656725-F603-48D0-B6F2-4100AC3D75BD}" type="slidenum">
              <a:rPr lang="de-AT" smtClean="0"/>
              <a:t>2</a:t>
            </a:fld>
            <a:endParaRPr lang="de-AT"/>
          </a:p>
        </p:txBody>
      </p:sp>
    </p:spTree>
    <p:extLst>
      <p:ext uri="{BB962C8B-B14F-4D97-AF65-F5344CB8AC3E}">
        <p14:creationId xmlns:p14="http://schemas.microsoft.com/office/powerpoint/2010/main" val="349466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Erste Sicherung, hier nur mündlich klären, dass Salzsäure eine saure Lösung ist und keine Säure, denn auf Stoffebene muss eine Säure, wie z. B. kristalline Zitronensäure nur aus Säure-Teilchen bestehen. Salzsäure ist kein Reinstoff, sondern eine Lösung, die Oxonium-Ionen und Chlorid-Ionen enthält.</a:t>
            </a:r>
          </a:p>
        </p:txBody>
      </p:sp>
      <p:sp>
        <p:nvSpPr>
          <p:cNvPr id="4" name="Foliennummernplatzhalter 3"/>
          <p:cNvSpPr>
            <a:spLocks noGrp="1"/>
          </p:cNvSpPr>
          <p:nvPr>
            <p:ph type="sldNum" sz="quarter" idx="5"/>
          </p:nvPr>
        </p:nvSpPr>
        <p:spPr/>
        <p:txBody>
          <a:bodyPr/>
          <a:lstStyle/>
          <a:p>
            <a:fld id="{0F656725-F603-48D0-B6F2-4100AC3D75BD}" type="slidenum">
              <a:rPr lang="de-AT" smtClean="0"/>
              <a:t>17</a:t>
            </a:fld>
            <a:endParaRPr lang="de-AT"/>
          </a:p>
        </p:txBody>
      </p:sp>
    </p:spTree>
    <p:extLst>
      <p:ext uri="{BB962C8B-B14F-4D97-AF65-F5344CB8AC3E}">
        <p14:creationId xmlns:p14="http://schemas.microsoft.com/office/powerpoint/2010/main" val="27601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Statt der kollaborativen Formulierung eines Lexikoneintrages, wäre auch das Anlegen / die Erweiterung eines persönlicen Wörterbuches denkbar (https://methodenpoolapp.de//pdfs/PersoenlichesWoerterbuchKor.pdf)</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20</a:t>
            </a:fld>
            <a:endParaRPr lang="de-AT"/>
          </a:p>
        </p:txBody>
      </p:sp>
    </p:spTree>
    <p:extLst>
      <p:ext uri="{BB962C8B-B14F-4D97-AF65-F5344CB8AC3E}">
        <p14:creationId xmlns:p14="http://schemas.microsoft.com/office/powerpoint/2010/main" val="18251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Leider fehlt auch in den Einträgen vieler Internet-Lexika, wie z.B. Wikipedia hier noch eine saubere Unterscheidung zwischen Stoff- und Teilchenebene. Der Alltagsbegriff „Säure“ im Sinne von „saurer Lösung“ wird häufig gleichzeitig im Sinne von Protonendonator verwendet. Dadurch wird das Verständnis chemischer Vorgänge massiv behindert.</a:t>
            </a:r>
          </a:p>
        </p:txBody>
      </p:sp>
      <p:sp>
        <p:nvSpPr>
          <p:cNvPr id="4" name="Foliennummernplatzhalter 3"/>
          <p:cNvSpPr>
            <a:spLocks noGrp="1"/>
          </p:cNvSpPr>
          <p:nvPr>
            <p:ph type="sldNum" sz="quarter" idx="5"/>
          </p:nvPr>
        </p:nvSpPr>
        <p:spPr/>
        <p:txBody>
          <a:bodyPr/>
          <a:lstStyle/>
          <a:p>
            <a:fld id="{0F656725-F603-48D0-B6F2-4100AC3D75BD}" type="slidenum">
              <a:rPr lang="de-AT" smtClean="0"/>
              <a:t>25</a:t>
            </a:fld>
            <a:endParaRPr lang="de-AT"/>
          </a:p>
        </p:txBody>
      </p:sp>
    </p:spTree>
    <p:extLst>
      <p:ext uri="{BB962C8B-B14F-4D97-AF65-F5344CB8AC3E}">
        <p14:creationId xmlns:p14="http://schemas.microsoft.com/office/powerpoint/2010/main" val="97652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F656725-F603-48D0-B6F2-4100AC3D75BD}" type="slidenum">
              <a:rPr lang="de-AT" smtClean="0"/>
              <a:t>27</a:t>
            </a:fld>
            <a:endParaRPr lang="de-AT"/>
          </a:p>
        </p:txBody>
      </p:sp>
    </p:spTree>
    <p:extLst>
      <p:ext uri="{BB962C8B-B14F-4D97-AF65-F5344CB8AC3E}">
        <p14:creationId xmlns:p14="http://schemas.microsoft.com/office/powerpoint/2010/main" val="200441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Mit dem Methodenwerkzeug „Faltblatt“ lässt sich an dieser Stelle des Unterrichts die Problematik aufzeigen, dass z.B. der Begriff „lösen“ im Chemieunterricht nicht immer eindeutig gebraucht wird. Er wird sowohl im Sinne des physikalischen Lösens, als homogenes Verteilen einer Teilchensorte zwischen einer anderen, als auch im chemischen Sinne als „auflösen“ im Sinne von miteinander reagieren von Teilchen unter Bildung neuer Teilchenarten und damit auch neuer Stoffe verstanden.</a:t>
            </a:r>
          </a:p>
          <a:p>
            <a:r>
              <a:rPr lang="de-DE"/>
              <a:t>Ähnlich verhält es sich mit dem Begriff „Säure“. Säuren wird im Alltag normalerweise die Eigenschaft sauer zu schmecken und ätzend zu wirken zugeschrieben. Über diese Eigenschaften „verfügen“ aber nur saure Lösungen. Den Lernenden muss deshalb die Doppeldeutigkeit des Begriffs Säure – im Alltagsgebrauch im  Sinne von saurer Lösung = Säure-Lösung und im Chemieunterricht als Begriff der Teilchenebene als Teilchen das Protonen abgibt deutlich gemacht werden. Durch die Verwendung des Begriffs Säure im Chemieunterricht im Brönstedtschen Sinn ergibt sich das Dilemma, das auch Wasser-Moleküle als Säure (=Protonendonator) fungieren können, aber dies nicht mit den Eigenschaften der sauren Lösung korreliert. Deshalb muss eine klare kategoriale Unterscheidung von Stoff- und Teilchenebene bei der Besprechung von Säure-Base-Reaktionen angestrebt werden.</a:t>
            </a:r>
          </a:p>
          <a:p>
            <a:r>
              <a:rPr lang="de-DE"/>
              <a:t>Auf Stoffebene existieren hauptsächlich saure und basischen Lösungen, mit den zugehörigen Eigenschaften, deren charakteristische Teilchen sind Oxonium- bzw. Hydroxid-Ionen. Säuren sind zuallererst Teilchen, die Protonen abgeben können. Nur wenn viele dieser Teilchen in einem Reinstoff als sichtbares Teilchenaggregat auftreten z.B. bei kristalliner Zitronensäure kann man auch von einer Säure als Stoff sprechen. Diese zeigt nicht die Eigenschaften saurer Lösungen.</a:t>
            </a:r>
          </a:p>
        </p:txBody>
      </p:sp>
      <p:sp>
        <p:nvSpPr>
          <p:cNvPr id="4" name="Foliennummernplatzhalter 3"/>
          <p:cNvSpPr>
            <a:spLocks noGrp="1"/>
          </p:cNvSpPr>
          <p:nvPr>
            <p:ph type="sldNum" sz="quarter" idx="5"/>
          </p:nvPr>
        </p:nvSpPr>
        <p:spPr/>
        <p:txBody>
          <a:bodyPr/>
          <a:lstStyle/>
          <a:p>
            <a:fld id="{0F656725-F603-48D0-B6F2-4100AC3D75BD}" type="slidenum">
              <a:rPr lang="de-AT" smtClean="0"/>
              <a:t>28</a:t>
            </a:fld>
            <a:endParaRPr lang="de-AT"/>
          </a:p>
        </p:txBody>
      </p:sp>
    </p:spTree>
    <p:extLst>
      <p:ext uri="{BB962C8B-B14F-4D97-AF65-F5344CB8AC3E}">
        <p14:creationId xmlns:p14="http://schemas.microsoft.com/office/powerpoint/2010/main" val="41769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Im Mercator-Methodenpool finden sich umfangreichere Hinweise zur Methode „Think-Pair-Share“: chrome-extension://efaidnbmnnnibpcajpcglclefindmkaj/https://methodenpoolapp.de//pdfs/ThinkPairShareKor.pdf</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36</a:t>
            </a:fld>
            <a:endParaRPr lang="de-AT"/>
          </a:p>
        </p:txBody>
      </p:sp>
    </p:spTree>
    <p:extLst>
      <p:ext uri="{BB962C8B-B14F-4D97-AF65-F5344CB8AC3E}">
        <p14:creationId xmlns:p14="http://schemas.microsoft.com/office/powerpoint/2010/main" val="290362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Präsentation</a:t>
            </a:r>
          </a:p>
        </p:txBody>
      </p:sp>
      <p:sp>
        <p:nvSpPr>
          <p:cNvPr id="4" name="Foliennummernplatzhalter 3"/>
          <p:cNvSpPr>
            <a:spLocks noGrp="1"/>
          </p:cNvSpPr>
          <p:nvPr>
            <p:ph type="sldNum" sz="quarter" idx="5"/>
          </p:nvPr>
        </p:nvSpPr>
        <p:spPr/>
        <p:txBody>
          <a:bodyPr/>
          <a:lstStyle/>
          <a:p>
            <a:fld id="{0F656725-F603-48D0-B6F2-4100AC3D75BD}" type="slidenum">
              <a:rPr lang="de-AT" smtClean="0"/>
              <a:t>3</a:t>
            </a:fld>
            <a:endParaRPr lang="de-AT"/>
          </a:p>
        </p:txBody>
      </p:sp>
    </p:spTree>
    <p:extLst>
      <p:ext uri="{BB962C8B-B14F-4D97-AF65-F5344CB8AC3E}">
        <p14:creationId xmlns:p14="http://schemas.microsoft.com/office/powerpoint/2010/main" val="349466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Niedriger Schwierigkeitsgrad</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6</a:t>
            </a:fld>
            <a:endParaRPr lang="de-AT"/>
          </a:p>
        </p:txBody>
      </p:sp>
    </p:spTree>
    <p:extLst>
      <p:ext uri="{BB962C8B-B14F-4D97-AF65-F5344CB8AC3E}">
        <p14:creationId xmlns:p14="http://schemas.microsoft.com/office/powerpoint/2010/main" val="426632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Niveau N: Niedriges Anforderungsniveau</a:t>
            </a:r>
            <a:br>
              <a:rPr lang="de-DE" dirty="0"/>
            </a:br>
            <a:endParaRPr lang="de-DE" dirty="0"/>
          </a:p>
          <a:p>
            <a:r>
              <a:rPr lang="de-DE" dirty="0"/>
              <a:t>Erwartungshorizont / Lösungsvorschlag</a:t>
            </a:r>
          </a:p>
        </p:txBody>
      </p:sp>
      <p:sp>
        <p:nvSpPr>
          <p:cNvPr id="4" name="Foliennummernplatzhalter 3"/>
          <p:cNvSpPr>
            <a:spLocks noGrp="1"/>
          </p:cNvSpPr>
          <p:nvPr>
            <p:ph type="sldNum" sz="quarter" idx="5"/>
          </p:nvPr>
        </p:nvSpPr>
        <p:spPr/>
        <p:txBody>
          <a:bodyPr/>
          <a:lstStyle/>
          <a:p>
            <a:fld id="{0F656725-F603-48D0-B6F2-4100AC3D75BD}" type="slidenum">
              <a:rPr lang="de-AT" smtClean="0"/>
              <a:t>7</a:t>
            </a:fld>
            <a:endParaRPr lang="de-AT"/>
          </a:p>
        </p:txBody>
      </p:sp>
    </p:spTree>
    <p:extLst>
      <p:ext uri="{BB962C8B-B14F-4D97-AF65-F5344CB8AC3E}">
        <p14:creationId xmlns:p14="http://schemas.microsoft.com/office/powerpoint/2010/main" val="43438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Arbeitsblatt.</a:t>
            </a:r>
          </a:p>
        </p:txBody>
      </p:sp>
      <p:sp>
        <p:nvSpPr>
          <p:cNvPr id="4" name="Foliennummernplatzhalter 3"/>
          <p:cNvSpPr>
            <a:spLocks noGrp="1"/>
          </p:cNvSpPr>
          <p:nvPr>
            <p:ph type="sldNum" sz="quarter" idx="5"/>
          </p:nvPr>
        </p:nvSpPr>
        <p:spPr/>
        <p:txBody>
          <a:bodyPr/>
          <a:lstStyle/>
          <a:p>
            <a:fld id="{0F656725-F603-48D0-B6F2-4100AC3D75BD}" type="slidenum">
              <a:rPr lang="de-AT" smtClean="0"/>
              <a:t>9</a:t>
            </a:fld>
            <a:endParaRPr lang="de-AT"/>
          </a:p>
        </p:txBody>
      </p:sp>
    </p:spTree>
    <p:extLst>
      <p:ext uri="{BB962C8B-B14F-4D97-AF65-F5344CB8AC3E}">
        <p14:creationId xmlns:p14="http://schemas.microsoft.com/office/powerpoint/2010/main" val="279161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F656725-F603-48D0-B6F2-4100AC3D75BD}" type="slidenum">
              <a:rPr lang="de-AT" smtClean="0"/>
              <a:t>10</a:t>
            </a:fld>
            <a:endParaRPr lang="de-AT"/>
          </a:p>
        </p:txBody>
      </p:sp>
    </p:spTree>
    <p:extLst>
      <p:ext uri="{BB962C8B-B14F-4D97-AF65-F5344CB8AC3E}">
        <p14:creationId xmlns:p14="http://schemas.microsoft.com/office/powerpoint/2010/main" val="100543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Bedeutung der Pfeile muss im Chemieunterricht geklärt werden. Werden – wie in der organischen Chemie üblich - auch bei Protonenübergängen nur Pfeile zur Andeutung der Elektronenwanderung gezeichnet, erfolgt der Protonenübergang vom freien Elektronenpaar der angreifenden Base aus. Die Base ist somit der Protonenräuber. </a:t>
            </a:r>
          </a:p>
          <a:p>
            <a:r>
              <a:rPr lang="de-DE"/>
              <a:t>Im Chemieunterricht werden Protonübergänge häufig nur in Molekülformelschreibweise formuliert. Hier wird der Protonenübergang dann vom Säure-Teilchen – dem Protonendonator  - aus, gezeichnet. </a:t>
            </a:r>
          </a:p>
          <a:p>
            <a:r>
              <a:rPr lang="de-DE"/>
              <a:t>Die Pfeilrichtung für Elektronenwanderungs- und Protonenwanderungspfeil ist genau entgegengesetzt.</a:t>
            </a:r>
          </a:p>
          <a:p>
            <a:endParaRPr lang="de-DE"/>
          </a:p>
          <a:p>
            <a:r>
              <a:rPr lang="de-DE"/>
              <a:t>Es empfiehlt sich dies im Unterricht zu thematisieren und durch unterschiedliche Farbgebung und Pfeilsymbolik die Elektronenwanderungs- und Protonenwanderungspfeile deutlich zu unterscheiden. Es gilt abzuwägen, ob im Sinne der Anschlussfähigkeit vollständig auf die Symbolisierung des Protonenübergangspfeiles verzichtet werden kann, da ein „Zerfall“ von Säure-Teilchen in Protonen und Säure-Rest-Ionen wie ihn Arrhenius noch angenommen hat nicht auftritt. Das Base-Teilchen ist der „Protonenräuber“.</a:t>
            </a:r>
          </a:p>
        </p:txBody>
      </p:sp>
      <p:sp>
        <p:nvSpPr>
          <p:cNvPr id="4" name="Foliennummernplatzhalter 3"/>
          <p:cNvSpPr>
            <a:spLocks noGrp="1"/>
          </p:cNvSpPr>
          <p:nvPr>
            <p:ph type="sldNum" sz="quarter" idx="5"/>
          </p:nvPr>
        </p:nvSpPr>
        <p:spPr/>
        <p:txBody>
          <a:bodyPr/>
          <a:lstStyle/>
          <a:p>
            <a:fld id="{0F656725-F603-48D0-B6F2-4100AC3D75BD}" type="slidenum">
              <a:rPr lang="de-AT" smtClean="0"/>
              <a:t>12</a:t>
            </a:fld>
            <a:endParaRPr lang="de-AT"/>
          </a:p>
        </p:txBody>
      </p:sp>
    </p:spTree>
    <p:extLst>
      <p:ext uri="{BB962C8B-B14F-4D97-AF65-F5344CB8AC3E}">
        <p14:creationId xmlns:p14="http://schemas.microsoft.com/office/powerpoint/2010/main" val="360891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Bezeichnung „Donator-Akzeptor-Reaktion“ ist ein Überbegriff und kein Synonym zu Protolyse. Der Begriff „saure Lösung“ bezeichnet ein Stoffgemisch, das Oxonium-Ionen enthält und ist keine Bezeichnung für die Teilchenebene!</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15</a:t>
            </a:fld>
            <a:endParaRPr lang="de-AT"/>
          </a:p>
        </p:txBody>
      </p:sp>
    </p:spTree>
    <p:extLst>
      <p:ext uri="{BB962C8B-B14F-4D97-AF65-F5344CB8AC3E}">
        <p14:creationId xmlns:p14="http://schemas.microsoft.com/office/powerpoint/2010/main" val="105408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Oxonium-Ion als Reaktionsprodukt der Säure / des Säure-Teilchens mit Wasser / Wasser-Molekülen ist für den sauren Charakter verantwortlich</a:t>
            </a:r>
            <a:endParaRPr lang="en-DE"/>
          </a:p>
        </p:txBody>
      </p:sp>
      <p:sp>
        <p:nvSpPr>
          <p:cNvPr id="4" name="Foliennummernplatzhalter 3"/>
          <p:cNvSpPr>
            <a:spLocks noGrp="1"/>
          </p:cNvSpPr>
          <p:nvPr>
            <p:ph type="sldNum" sz="quarter" idx="5"/>
          </p:nvPr>
        </p:nvSpPr>
        <p:spPr/>
        <p:txBody>
          <a:bodyPr/>
          <a:lstStyle/>
          <a:p>
            <a:fld id="{0F656725-F603-48D0-B6F2-4100AC3D75BD}" type="slidenum">
              <a:rPr lang="de-AT" smtClean="0"/>
              <a:t>16</a:t>
            </a:fld>
            <a:endParaRPr lang="de-AT"/>
          </a:p>
        </p:txBody>
      </p:sp>
    </p:spTree>
    <p:extLst>
      <p:ext uri="{BB962C8B-B14F-4D97-AF65-F5344CB8AC3E}">
        <p14:creationId xmlns:p14="http://schemas.microsoft.com/office/powerpoint/2010/main" val="2934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12A34-8249-410F-8B18-4F240461082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978DA139-E526-4056-BE7B-5FB9E4DA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C2A7D8C-A992-4892-91CE-41DF99D8ABF0}"/>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D54D6DB5-970B-4F6F-86A2-021840A660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453EB85-BD59-4D84-B74F-A98493CB470A}"/>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62343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22031-2373-42EF-A671-BB4DFE9281D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0B9076FE-E34A-458C-82AE-622BB237BAC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FA40C2A-2B61-4B1D-84B6-E553424845D3}"/>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582CB0AC-2A9C-464D-A13A-03D07B049A1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18CEE16-30CA-4DA6-AA61-4446DFB6D4B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97023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AA85965-4808-4FEA-9573-2D657EC9EE4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E35C5F9E-2195-4AA5-A60E-D2A1C3A9FE1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47E7A72-8DF2-4D6E-B847-67D8063A4BCB}"/>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3D3A94C3-93BD-4194-81B0-8F88510294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1D81053-0561-4C21-BF27-43A12B6BB170}"/>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4036087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87D8C-4BBF-4BB7-8ABB-DBC14E96FEE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BB51A421-1769-440F-A658-4CDA156CE8D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6F7B966-1723-4D69-9680-AC1122C7276A}"/>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583ED3B7-D25B-4378-B07D-E923778A0F0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4FC0C95-A3C5-45E1-837A-8D800A70B99B}"/>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320421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B19FB-F8C2-47F1-8397-578F1C12533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28EAA271-0BC2-4A94-970A-071279F99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075662A-224D-4BF9-9E9E-69263FC89287}"/>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A0F82B9A-9719-460B-8496-B88D0773AC3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3A4C8B9-4980-4EBA-A4A9-D0B899601C2F}"/>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52070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A6849-8D3E-42CB-B276-DF72022C6C2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4752E71-0C12-42B4-BDF3-4C06CC7636A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B5AE5645-CB64-4417-A052-CF6495ADECE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7DB6FBB-6CF0-4C20-A80F-D86B393539C0}"/>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839B9967-5A06-4EC9-857D-C1D9521892F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5947A0D-7B04-4F9F-87B7-CE772DCE091D}"/>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55503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9F38-AA10-4DD4-AE91-D6E7E55B63D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AB17534-7B03-4305-8A19-794AFFCB3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59E797F-A208-488E-A4A3-0760A13726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B85D07A-45BC-401F-B666-7C9E7D23E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BC4AFFE-64BA-4138-9A05-6DD146DE1DC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C1FDBCF-9AFB-46C2-BC6B-2D46203DCA63}"/>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8" name="Fußzeilenplatzhalter 7">
            <a:extLst>
              <a:ext uri="{FF2B5EF4-FFF2-40B4-BE49-F238E27FC236}">
                <a16:creationId xmlns:a16="http://schemas.microsoft.com/office/drawing/2014/main" id="{CBA19DAE-C571-40B2-8B7F-2528F313594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42ABEA2B-8A85-4FD9-8985-D26293A36A99}"/>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716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ED8FC-FA6E-49ED-89E8-BE2FB968D80D}"/>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D413C8D-8D21-48BC-816A-724D2FBA7C1E}"/>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4" name="Fußzeilenplatzhalter 3">
            <a:extLst>
              <a:ext uri="{FF2B5EF4-FFF2-40B4-BE49-F238E27FC236}">
                <a16:creationId xmlns:a16="http://schemas.microsoft.com/office/drawing/2014/main" id="{E6574E9B-1207-4B39-B63D-6EC27104E490}"/>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B8C5F1E-ADEC-481C-9112-3E1E33D1B0F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81335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46340-26B2-4B66-8F67-2A993FA3EBDE}"/>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3" name="Fußzeilenplatzhalter 2">
            <a:extLst>
              <a:ext uri="{FF2B5EF4-FFF2-40B4-BE49-F238E27FC236}">
                <a16:creationId xmlns:a16="http://schemas.microsoft.com/office/drawing/2014/main" id="{21C3057A-A711-4965-89BD-429993D43DE2}"/>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B2A5D6F-5244-45C9-A4F6-C1B57483AAAC}"/>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99619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879FD-99C6-41CA-94E0-17DBD5B6AC4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0790488-48B8-429F-8564-B3DC0076AC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9D878EB-EA22-435F-B9D2-9C6A80AF4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2B7237-5124-43C8-A051-6DDE897C0EA9}"/>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BEB40674-6280-4095-9F8F-3995F36C10D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34FADA1-D190-40F4-97A4-927BF9815A74}"/>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11854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209BF-4BAB-4931-A59B-5AFDE594852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588EDDD8-D121-4131-AA74-0EB46F8A2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205EF623-4DEC-4258-B393-1D9F5BC4C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46C689-8419-4DAB-BB19-CF5252D29C1D}"/>
              </a:ext>
            </a:extLst>
          </p:cNvPr>
          <p:cNvSpPr>
            <a:spLocks noGrp="1"/>
          </p:cNvSpPr>
          <p:nvPr>
            <p:ph type="dt" sz="half" idx="10"/>
          </p:nvPr>
        </p:nvSpPr>
        <p:spPr/>
        <p:txBody>
          <a:bodyPr/>
          <a:lstStyle/>
          <a:p>
            <a:fld id="{D9CAD91A-4747-415F-B44A-EAE186AA75FD}" type="datetimeFigureOut">
              <a:rPr lang="de-AT" smtClean="0"/>
              <a:t>27.11.2023</a:t>
            </a:fld>
            <a:endParaRPr lang="de-AT"/>
          </a:p>
        </p:txBody>
      </p:sp>
      <p:sp>
        <p:nvSpPr>
          <p:cNvPr id="6" name="Fußzeilenplatzhalter 5">
            <a:extLst>
              <a:ext uri="{FF2B5EF4-FFF2-40B4-BE49-F238E27FC236}">
                <a16:creationId xmlns:a16="http://schemas.microsoft.com/office/drawing/2014/main" id="{672573AF-747B-49A6-A359-15AC7E3B510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1BD525A-C661-40FF-B731-FBEC25B78676}"/>
              </a:ext>
            </a:extLst>
          </p:cNvPr>
          <p:cNvSpPr>
            <a:spLocks noGrp="1"/>
          </p:cNvSpPr>
          <p:nvPr>
            <p:ph type="sldNum" sz="quarter" idx="12"/>
          </p:nvPr>
        </p:nvSpPr>
        <p:spPr/>
        <p:txBody>
          <a:bodyPr/>
          <a:lstStyle/>
          <a:p>
            <a:fld id="{75B7ACF4-E3F0-4D68-9EF0-878E33E8A0A4}" type="slidenum">
              <a:rPr lang="de-AT" smtClean="0"/>
              <a:t>‹Nr.›</a:t>
            </a:fld>
            <a:endParaRPr lang="de-AT"/>
          </a:p>
        </p:txBody>
      </p:sp>
    </p:spTree>
    <p:extLst>
      <p:ext uri="{BB962C8B-B14F-4D97-AF65-F5344CB8AC3E}">
        <p14:creationId xmlns:p14="http://schemas.microsoft.com/office/powerpoint/2010/main" val="249894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5907B2-5ED8-4DA7-8709-BA02C9B87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FD585EE-451D-415E-BF29-75C31A668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14F32EC-DFEA-46DE-AF32-3384BA7E4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D91A-4747-415F-B44A-EAE186AA75FD}" type="datetimeFigureOut">
              <a:rPr lang="de-AT" smtClean="0"/>
              <a:t>27.11.2023</a:t>
            </a:fld>
            <a:endParaRPr lang="de-AT"/>
          </a:p>
        </p:txBody>
      </p:sp>
      <p:sp>
        <p:nvSpPr>
          <p:cNvPr id="5" name="Fußzeilenplatzhalter 4">
            <a:extLst>
              <a:ext uri="{FF2B5EF4-FFF2-40B4-BE49-F238E27FC236}">
                <a16:creationId xmlns:a16="http://schemas.microsoft.com/office/drawing/2014/main" id="{8962CA5F-A762-4A15-8DDD-5C5F7AC2A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6B63659-163B-4201-9B8E-098DF99AA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7ACF4-E3F0-4D68-9EF0-878E33E8A0A4}" type="slidenum">
              <a:rPr lang="de-AT" smtClean="0"/>
              <a:t>‹Nr.›</a:t>
            </a:fld>
            <a:endParaRPr lang="de-AT"/>
          </a:p>
        </p:txBody>
      </p:sp>
    </p:spTree>
    <p:extLst>
      <p:ext uri="{BB962C8B-B14F-4D97-AF65-F5344CB8AC3E}">
        <p14:creationId xmlns:p14="http://schemas.microsoft.com/office/powerpoint/2010/main" val="893693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learningapps.org/display?v=ptq4pbbvk21" TargetMode="External"/><Relationship Id="rId7" Type="http://schemas.openxmlformats.org/officeDocument/2006/relationships/hyperlink" Target="https://learningapps.org/display?v=p39ytkjzt21" TargetMode="External"/><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learningapps.org/display?v=pkcz1iiya21" TargetMode="External"/><Relationship Id="rId4" Type="http://schemas.openxmlformats.org/officeDocument/2006/relationships/image" Target="../media/image26.png"/><Relationship Id="rId9" Type="http://schemas.openxmlformats.org/officeDocument/2006/relationships/hyperlink" Target="https://learningapps.org/display?v=p8khwyezn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qr-lernhilfen.de/mobileUrl?url=c5d0e97b58d9746a" TargetMode="External"/><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methodenpoolapp.de/pdfs/ThinkPairShareKor.pdf"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methodenpoolapp.de/pdfs/PlatzdeckchenIH.pdf"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miro.com/welcomeonboard/ZkxlMmxBdEVMd1hwYjFEcUNXWlNYZ3hlbEtiQlJjYTF3UEFPS05Kd28zb2ZIemhuemVJTVp5RE1YTW5FeGVCc3wzMDc0NDU3MzU2Mjg2NzI2MDAw?share_link_id=57222406834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ethodenpoolapp.de/pdfs/WortPhrasensammlungKorr.pdf" TargetMode="External"/><Relationship Id="rId2" Type="http://schemas.openxmlformats.org/officeDocument/2006/relationships/hyperlink" Target="https://methodenpoolapp.de/pdfs/Peer_Review.pdf" TargetMode="External"/><Relationship Id="rId1" Type="http://schemas.openxmlformats.org/officeDocument/2006/relationships/slideLayout" Target="../slideLayouts/slideLayout6.xml"/><Relationship Id="rId4" Type="http://schemas.openxmlformats.org/officeDocument/2006/relationships/hyperlink" Target="https://methodenpoolapp.de/pdfs/Lueckentext.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Wo steckt die Säure in der Salzsäure?</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Die Herstellung von Salzsäure </a:t>
            </a:r>
            <a:br>
              <a:rPr kumimoji="0" lang="de-DE" sz="24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2400" b="0" i="0" u="none" strike="noStrike" kern="1200" cap="none" spc="0" normalizeH="0" baseline="0" noProof="0">
                <a:ln>
                  <a:noFill/>
                </a:ln>
                <a:solidFill>
                  <a:prstClr val="black"/>
                </a:solidFill>
                <a:effectLst/>
                <a:uLnTx/>
                <a:uFillTx/>
                <a:latin typeface="Heebo Light" panose="00000400000000000000" pitchFamily="2" charset="-79"/>
                <a:ea typeface="+mn-ea"/>
                <a:cs typeface="Heebo Light" panose="00000400000000000000" pitchFamily="2" charset="-79"/>
              </a:rPr>
              <a:t>auf der Teilchenebene diskutieren</a:t>
            </a:r>
            <a:endParaRPr kumimoji="0" lang="de-DE" sz="2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Waltraud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Habelitz-Tkotz</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Anja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Lembens</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Anita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Früchtl</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Stefan Dolder, </a:t>
            </a:r>
            <a:b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b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Daniel Müller, Adrian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Mettauer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Philipp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Baschinger</a:t>
            </a:r>
            <a:endPar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0099CC"/>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3"/>
          <a:stretch>
            <a:fillRect/>
          </a:stretch>
        </p:blipFill>
        <p:spPr>
          <a:xfrm>
            <a:off x="0" y="758797"/>
            <a:ext cx="12192000" cy="4162581"/>
          </a:xfrm>
          <a:prstGeom prst="rect">
            <a:avLst/>
          </a:prstGeom>
        </p:spPr>
      </p:pic>
      <p:sp>
        <p:nvSpPr>
          <p:cNvPr id="10" name="Textfeld 9">
            <a:extLst>
              <a:ext uri="{FF2B5EF4-FFF2-40B4-BE49-F238E27FC236}">
                <a16:creationId xmlns:a16="http://schemas.microsoft.com/office/drawing/2014/main" id="{10EC051A-082F-482B-BCC3-08C485F7C239}"/>
              </a:ext>
            </a:extLst>
          </p:cNvPr>
          <p:cNvSpPr txBox="1"/>
          <p:nvPr/>
        </p:nvSpPr>
        <p:spPr>
          <a:xfrm>
            <a:off x="37066" y="4131633"/>
            <a:ext cx="2124000" cy="648000"/>
          </a:xfrm>
          <a:prstGeom prst="rect">
            <a:avLst/>
          </a:prstGeom>
          <a:noFill/>
        </p:spPr>
        <p:txBody>
          <a:bodyPr wrap="square" rtlCol="0" anchor="ctr">
            <a:spAutoFit/>
          </a:bodyPr>
          <a:lstStyle/>
          <a:p>
            <a:pPr algn="ctr"/>
            <a:r>
              <a:rPr lang="de-DE" b="1"/>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2203873" y="4154505"/>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5176251" y="413163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864127" y="4193101"/>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951051" y="4195857"/>
            <a:ext cx="2124000" cy="648000"/>
          </a:xfrm>
          <a:prstGeom prst="rect">
            <a:avLst/>
          </a:prstGeom>
          <a:noFill/>
        </p:spPr>
        <p:txBody>
          <a:bodyPr wrap="square" rtlCol="0" anchor="ctr">
            <a:spAutoFit/>
          </a:bodyPr>
          <a:lstStyle/>
          <a:p>
            <a:pPr algn="ctr"/>
            <a:r>
              <a:rPr lang="de-DE" b="1"/>
              <a:t>Chlorid-Ion</a:t>
            </a:r>
          </a:p>
        </p:txBody>
      </p:sp>
      <p:sp>
        <p:nvSpPr>
          <p:cNvPr id="15" name="Textfeld 14">
            <a:extLst>
              <a:ext uri="{FF2B5EF4-FFF2-40B4-BE49-F238E27FC236}">
                <a16:creationId xmlns:a16="http://schemas.microsoft.com/office/drawing/2014/main" id="{30FD3BE8-0D8C-4302-8DE4-EE1BAEC584FB}"/>
              </a:ext>
            </a:extLst>
          </p:cNvPr>
          <p:cNvSpPr txBox="1"/>
          <p:nvPr/>
        </p:nvSpPr>
        <p:spPr>
          <a:xfrm>
            <a:off x="5960410" y="6359978"/>
            <a:ext cx="2124000" cy="648000"/>
          </a:xfrm>
          <a:prstGeom prst="rect">
            <a:avLst/>
          </a:prstGeom>
          <a:noFill/>
        </p:spPr>
        <p:txBody>
          <a:bodyPr wrap="square" rtlCol="0" anchor="ctr">
            <a:spAutoFit/>
          </a:bodyPr>
          <a:lstStyle/>
          <a:p>
            <a:pPr algn="ctr"/>
            <a:r>
              <a:rPr lang="de-DE" b="1"/>
              <a:t>Salzsäure</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5394000" y="1635997"/>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37066" y="955111"/>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3124622" y="964688"/>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5474610" y="932155"/>
            <a:ext cx="1404000" cy="646331"/>
          </a:xfrm>
          <a:prstGeom prst="rect">
            <a:avLst/>
          </a:prstGeom>
          <a:noFill/>
        </p:spPr>
        <p:txBody>
          <a:bodyPr wrap="square" rtlCol="0">
            <a:spAutoFit/>
          </a:bodyPr>
          <a:lstStyle/>
          <a:p>
            <a:pPr algn="ctr"/>
            <a:r>
              <a:rPr lang="de-DE" b="1"/>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1580844" y="955111"/>
            <a:ext cx="1404000" cy="646331"/>
          </a:xfrm>
          <a:prstGeom prst="rect">
            <a:avLst/>
          </a:prstGeom>
          <a:noFill/>
        </p:spPr>
        <p:txBody>
          <a:bodyPr wrap="square" rtlCol="0">
            <a:spAutoFit/>
          </a:bodyPr>
          <a:lstStyle/>
          <a:p>
            <a:pPr algn="ctr"/>
            <a:r>
              <a:rPr lang="de-DE" b="1"/>
              <a:t>Sauerstoff-Atom</a:t>
            </a:r>
          </a:p>
        </p:txBody>
      </p:sp>
      <p:sp>
        <p:nvSpPr>
          <p:cNvPr id="21" name="Textfeld 20">
            <a:extLst>
              <a:ext uri="{FF2B5EF4-FFF2-40B4-BE49-F238E27FC236}">
                <a16:creationId xmlns:a16="http://schemas.microsoft.com/office/drawing/2014/main" id="{E972C048-BC3F-4489-B1DA-17D99F36F858}"/>
              </a:ext>
            </a:extLst>
          </p:cNvPr>
          <p:cNvSpPr txBox="1"/>
          <p:nvPr/>
        </p:nvSpPr>
        <p:spPr>
          <a:xfrm>
            <a:off x="4373537" y="6359978"/>
            <a:ext cx="2124000" cy="648000"/>
          </a:xfrm>
          <a:prstGeom prst="rect">
            <a:avLst/>
          </a:prstGeom>
          <a:noFill/>
        </p:spPr>
        <p:txBody>
          <a:bodyPr wrap="square" rtlCol="0" anchor="ctr">
            <a:spAutoFit/>
          </a:bodyPr>
          <a:lstStyle/>
          <a:p>
            <a:pPr algn="ctr"/>
            <a:r>
              <a:rPr lang="de-DE" b="1"/>
              <a:t>Wasserstoffchlorid</a:t>
            </a:r>
          </a:p>
        </p:txBody>
      </p:sp>
      <p:sp>
        <p:nvSpPr>
          <p:cNvPr id="22" name="Textfeld 21">
            <a:extLst>
              <a:ext uri="{FF2B5EF4-FFF2-40B4-BE49-F238E27FC236}">
                <a16:creationId xmlns:a16="http://schemas.microsoft.com/office/drawing/2014/main" id="{64437879-BF17-4AB0-A960-FB9387C8A080}"/>
              </a:ext>
            </a:extLst>
          </p:cNvPr>
          <p:cNvSpPr txBox="1"/>
          <p:nvPr/>
        </p:nvSpPr>
        <p:spPr>
          <a:xfrm>
            <a:off x="7069812" y="6491429"/>
            <a:ext cx="2124000" cy="369332"/>
          </a:xfrm>
          <a:prstGeom prst="rect">
            <a:avLst/>
          </a:prstGeom>
          <a:noFill/>
        </p:spPr>
        <p:txBody>
          <a:bodyPr wrap="square" rtlCol="0" anchor="ctr">
            <a:spAutoFit/>
          </a:bodyPr>
          <a:lstStyle/>
          <a:p>
            <a:pPr algn="ctr"/>
            <a:r>
              <a:rPr lang="de-DE" b="1"/>
              <a:t>Wasser</a:t>
            </a:r>
          </a:p>
        </p:txBody>
      </p:sp>
      <p:grpSp>
        <p:nvGrpSpPr>
          <p:cNvPr id="23" name="Gruppieren 22">
            <a:extLst>
              <a:ext uri="{FF2B5EF4-FFF2-40B4-BE49-F238E27FC236}">
                <a16:creationId xmlns:a16="http://schemas.microsoft.com/office/drawing/2014/main" id="{E40D6F1D-1BB1-4947-B1DC-268A3A3F9A9A}"/>
              </a:ext>
            </a:extLst>
          </p:cNvPr>
          <p:cNvGrpSpPr/>
          <p:nvPr/>
        </p:nvGrpSpPr>
        <p:grpSpPr>
          <a:xfrm>
            <a:off x="2514512" y="5478513"/>
            <a:ext cx="1139317" cy="428213"/>
            <a:chOff x="431956" y="4287292"/>
            <a:chExt cx="1139317" cy="428213"/>
          </a:xfrm>
        </p:grpSpPr>
        <p:sp>
          <p:nvSpPr>
            <p:cNvPr id="24" name="Textfeld 69">
              <a:extLst>
                <a:ext uri="{FF2B5EF4-FFF2-40B4-BE49-F238E27FC236}">
                  <a16:creationId xmlns:a16="http://schemas.microsoft.com/office/drawing/2014/main" id="{16EFA25F-373E-4515-9553-922457600F64}"/>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25" name="Textfeld 43">
              <a:extLst>
                <a:ext uri="{FF2B5EF4-FFF2-40B4-BE49-F238E27FC236}">
                  <a16:creationId xmlns:a16="http://schemas.microsoft.com/office/drawing/2014/main" id="{DB6A513E-B10D-4D57-9821-BDA7126F396A}"/>
                </a:ext>
              </a:extLst>
            </p:cNvPr>
            <p:cNvSpPr txBox="1">
              <a:spLocks noChangeArrowheads="1"/>
            </p:cNvSpPr>
            <p:nvPr/>
          </p:nvSpPr>
          <p:spPr bwMode="auto">
            <a:xfrm>
              <a:off x="431956" y="4287292"/>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26" name="Linie 14">
              <a:extLst>
                <a:ext uri="{FF2B5EF4-FFF2-40B4-BE49-F238E27FC236}">
                  <a16:creationId xmlns:a16="http://schemas.microsoft.com/office/drawing/2014/main" id="{E0EFCFA2-2095-4DE7-A834-E7607F5C47A9}"/>
                </a:ext>
              </a:extLst>
            </p:cNvPr>
            <p:cNvSpPr>
              <a:spLocks noChangeShapeType="1"/>
            </p:cNvSpPr>
            <p:nvPr/>
          </p:nvSpPr>
          <p:spPr bwMode="auto">
            <a:xfrm rot="5400000" flipV="1">
              <a:off x="927784" y="441705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7" name="Linie 14">
              <a:extLst>
                <a:ext uri="{FF2B5EF4-FFF2-40B4-BE49-F238E27FC236}">
                  <a16:creationId xmlns:a16="http://schemas.microsoft.com/office/drawing/2014/main" id="{B1FF0BCA-31E4-4F05-AC05-15E27E2920CF}"/>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8" name="Linie 14">
              <a:extLst>
                <a:ext uri="{FF2B5EF4-FFF2-40B4-BE49-F238E27FC236}">
                  <a16:creationId xmlns:a16="http://schemas.microsoft.com/office/drawing/2014/main" id="{54F21E58-7A52-4D6D-9816-D4130C5A091D}"/>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9" name="Linie 13">
              <a:extLst>
                <a:ext uri="{FF2B5EF4-FFF2-40B4-BE49-F238E27FC236}">
                  <a16:creationId xmlns:a16="http://schemas.microsoft.com/office/drawing/2014/main" id="{79EA6C69-DEC4-4A3E-ADAF-89D51847888E}"/>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30" name="Gruppieren 29">
            <a:extLst>
              <a:ext uri="{FF2B5EF4-FFF2-40B4-BE49-F238E27FC236}">
                <a16:creationId xmlns:a16="http://schemas.microsoft.com/office/drawing/2014/main" id="{892F5272-F9F4-4172-8163-B551824DC51C}"/>
              </a:ext>
            </a:extLst>
          </p:cNvPr>
          <p:cNvGrpSpPr/>
          <p:nvPr/>
        </p:nvGrpSpPr>
        <p:grpSpPr>
          <a:xfrm>
            <a:off x="568550" y="5430331"/>
            <a:ext cx="989787" cy="930217"/>
            <a:chOff x="2693527" y="3495764"/>
            <a:chExt cx="989787" cy="930217"/>
          </a:xfrm>
        </p:grpSpPr>
        <p:sp>
          <p:nvSpPr>
            <p:cNvPr id="31" name="Textfeld 45">
              <a:extLst>
                <a:ext uri="{FF2B5EF4-FFF2-40B4-BE49-F238E27FC236}">
                  <a16:creationId xmlns:a16="http://schemas.microsoft.com/office/drawing/2014/main" id="{39A5C228-0DE2-4CF1-A95A-48F2B630896D}"/>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32" name="Linie 14">
              <a:extLst>
                <a:ext uri="{FF2B5EF4-FFF2-40B4-BE49-F238E27FC236}">
                  <a16:creationId xmlns:a16="http://schemas.microsoft.com/office/drawing/2014/main" id="{DF484157-CDE4-415F-A00B-56B36F96B262}"/>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3" name="Textfeld 43">
              <a:extLst>
                <a:ext uri="{FF2B5EF4-FFF2-40B4-BE49-F238E27FC236}">
                  <a16:creationId xmlns:a16="http://schemas.microsoft.com/office/drawing/2014/main" id="{F9D56EA9-9F7A-4C11-BC5D-DBF5374AD9A9}"/>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4" name="Textfeld 43">
              <a:extLst>
                <a:ext uri="{FF2B5EF4-FFF2-40B4-BE49-F238E27FC236}">
                  <a16:creationId xmlns:a16="http://schemas.microsoft.com/office/drawing/2014/main" id="{BAF2E7CB-1AC5-4530-A65D-29F663FE1C3A}"/>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5" name="Linie 14">
              <a:extLst>
                <a:ext uri="{FF2B5EF4-FFF2-40B4-BE49-F238E27FC236}">
                  <a16:creationId xmlns:a16="http://schemas.microsoft.com/office/drawing/2014/main" id="{CF38A20C-B26B-4DAE-A014-37AEF28CE338}"/>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6" name="Linie 13">
              <a:extLst>
                <a:ext uri="{FF2B5EF4-FFF2-40B4-BE49-F238E27FC236}">
                  <a16:creationId xmlns:a16="http://schemas.microsoft.com/office/drawing/2014/main" id="{91802DE5-0DA2-4E31-92CE-721DD3927A60}"/>
                </a:ext>
              </a:extLst>
            </p:cNvPr>
            <p:cNvSpPr>
              <a:spLocks noChangeShapeType="1"/>
            </p:cNvSpPr>
            <p:nvPr/>
          </p:nvSpPr>
          <p:spPr bwMode="auto">
            <a:xfrm flipV="1">
              <a:off x="3559221" y="3608842"/>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7" name="Linie 13">
              <a:extLst>
                <a:ext uri="{FF2B5EF4-FFF2-40B4-BE49-F238E27FC236}">
                  <a16:creationId xmlns:a16="http://schemas.microsoft.com/office/drawing/2014/main" id="{7BC04194-FA61-4B59-B706-1E33D25A986F}"/>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38" name="Textfeld 37">
            <a:extLst>
              <a:ext uri="{FF2B5EF4-FFF2-40B4-BE49-F238E27FC236}">
                <a16:creationId xmlns:a16="http://schemas.microsoft.com/office/drawing/2014/main" id="{A075C434-A24B-4F3D-B10F-05BC382D7F24}"/>
              </a:ext>
            </a:extLst>
          </p:cNvPr>
          <p:cNvSpPr txBox="1">
            <a:spLocks noChangeArrowheads="1"/>
          </p:cNvSpPr>
          <p:nvPr/>
        </p:nvSpPr>
        <p:spPr bwMode="auto">
          <a:xfrm>
            <a:off x="10692092" y="5425151"/>
            <a:ext cx="589487"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39" name="Linie 14">
            <a:extLst>
              <a:ext uri="{FF2B5EF4-FFF2-40B4-BE49-F238E27FC236}">
                <a16:creationId xmlns:a16="http://schemas.microsoft.com/office/drawing/2014/main" id="{5DDAFD7F-866D-4A4E-81CA-7852ACAD25E0}"/>
              </a:ext>
            </a:extLst>
          </p:cNvPr>
          <p:cNvSpPr>
            <a:spLocks noChangeShapeType="1"/>
          </p:cNvSpPr>
          <p:nvPr/>
        </p:nvSpPr>
        <p:spPr bwMode="auto">
          <a:xfrm rot="5400000" flipV="1">
            <a:off x="10905034" y="573531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0" name="Linie 14">
            <a:extLst>
              <a:ext uri="{FF2B5EF4-FFF2-40B4-BE49-F238E27FC236}">
                <a16:creationId xmlns:a16="http://schemas.microsoft.com/office/drawing/2014/main" id="{A436528D-8221-4EC9-94B6-3F54C0608F6B}"/>
              </a:ext>
            </a:extLst>
          </p:cNvPr>
          <p:cNvSpPr>
            <a:spLocks noChangeShapeType="1"/>
          </p:cNvSpPr>
          <p:nvPr/>
        </p:nvSpPr>
        <p:spPr bwMode="auto">
          <a:xfrm rot="5400000" flipV="1">
            <a:off x="10894149" y="536480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1" name="Linie 13">
            <a:extLst>
              <a:ext uri="{FF2B5EF4-FFF2-40B4-BE49-F238E27FC236}">
                <a16:creationId xmlns:a16="http://schemas.microsoft.com/office/drawing/2014/main" id="{B40BCD88-E0EC-45FD-8455-A9D0389764B6}"/>
              </a:ext>
            </a:extLst>
          </p:cNvPr>
          <p:cNvSpPr>
            <a:spLocks noChangeShapeType="1"/>
          </p:cNvSpPr>
          <p:nvPr/>
        </p:nvSpPr>
        <p:spPr bwMode="auto">
          <a:xfrm flipV="1">
            <a:off x="11103384" y="5527696"/>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2" name="Linie 13">
            <a:extLst>
              <a:ext uri="{FF2B5EF4-FFF2-40B4-BE49-F238E27FC236}">
                <a16:creationId xmlns:a16="http://schemas.microsoft.com/office/drawing/2014/main" id="{9AEA0969-12DF-4F20-AAA1-6023380FD322}"/>
              </a:ext>
            </a:extLst>
          </p:cNvPr>
          <p:cNvSpPr>
            <a:spLocks noChangeShapeType="1"/>
          </p:cNvSpPr>
          <p:nvPr/>
        </p:nvSpPr>
        <p:spPr bwMode="auto">
          <a:xfrm flipV="1">
            <a:off x="10706445" y="5527376"/>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3" name="Textfeld 56">
            <a:extLst>
              <a:ext uri="{FF2B5EF4-FFF2-40B4-BE49-F238E27FC236}">
                <a16:creationId xmlns:a16="http://schemas.microsoft.com/office/drawing/2014/main" id="{A09FBD1F-1565-4923-A9A4-B5C39973856D}"/>
              </a:ext>
            </a:extLst>
          </p:cNvPr>
          <p:cNvSpPr txBox="1">
            <a:spLocks noChangeArrowheads="1"/>
          </p:cNvSpPr>
          <p:nvPr/>
        </p:nvSpPr>
        <p:spPr bwMode="auto">
          <a:xfrm>
            <a:off x="11064455" y="5155097"/>
            <a:ext cx="33737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44" name="Ellipse 43">
            <a:extLst>
              <a:ext uri="{FF2B5EF4-FFF2-40B4-BE49-F238E27FC236}">
                <a16:creationId xmlns:a16="http://schemas.microsoft.com/office/drawing/2014/main" id="{DE526123-6358-49D8-A5FB-95A1A4F2BF34}"/>
              </a:ext>
            </a:extLst>
          </p:cNvPr>
          <p:cNvSpPr/>
          <p:nvPr/>
        </p:nvSpPr>
        <p:spPr>
          <a:xfrm>
            <a:off x="11079285" y="5290418"/>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45" name="Textfeld 45">
            <a:extLst>
              <a:ext uri="{FF2B5EF4-FFF2-40B4-BE49-F238E27FC236}">
                <a16:creationId xmlns:a16="http://schemas.microsoft.com/office/drawing/2014/main" id="{31C092C6-0ECB-4E98-907C-78B9D44FEC6D}"/>
              </a:ext>
            </a:extLst>
          </p:cNvPr>
          <p:cNvSpPr txBox="1">
            <a:spLocks noChangeArrowheads="1"/>
          </p:cNvSpPr>
          <p:nvPr/>
        </p:nvSpPr>
        <p:spPr bwMode="auto">
          <a:xfrm>
            <a:off x="8770967" y="5408508"/>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46" name="Linie 14">
            <a:extLst>
              <a:ext uri="{FF2B5EF4-FFF2-40B4-BE49-F238E27FC236}">
                <a16:creationId xmlns:a16="http://schemas.microsoft.com/office/drawing/2014/main" id="{F48DF6BD-8C28-41D8-B8B9-4777C92CD21F}"/>
              </a:ext>
            </a:extLst>
          </p:cNvPr>
          <p:cNvSpPr>
            <a:spLocks noChangeShapeType="1"/>
          </p:cNvSpPr>
          <p:nvPr/>
        </p:nvSpPr>
        <p:spPr bwMode="auto">
          <a:xfrm rot="5400000" flipV="1">
            <a:off x="8694965" y="5529000"/>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7" name="Textfeld 43">
            <a:extLst>
              <a:ext uri="{FF2B5EF4-FFF2-40B4-BE49-F238E27FC236}">
                <a16:creationId xmlns:a16="http://schemas.microsoft.com/office/drawing/2014/main" id="{B0E2A2CC-CAC6-4A38-9C77-BA3E608BABFE}"/>
              </a:ext>
            </a:extLst>
          </p:cNvPr>
          <p:cNvSpPr txBox="1">
            <a:spLocks noChangeArrowheads="1"/>
          </p:cNvSpPr>
          <p:nvPr/>
        </p:nvSpPr>
        <p:spPr bwMode="auto">
          <a:xfrm>
            <a:off x="8786182" y="5899601"/>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t>H</a:t>
            </a:r>
            <a:endParaRPr lang="de-DE" sz="2102" kern="0"/>
          </a:p>
        </p:txBody>
      </p:sp>
      <p:sp>
        <p:nvSpPr>
          <p:cNvPr id="48" name="Textfeld 43">
            <a:extLst>
              <a:ext uri="{FF2B5EF4-FFF2-40B4-BE49-F238E27FC236}">
                <a16:creationId xmlns:a16="http://schemas.microsoft.com/office/drawing/2014/main" id="{46EDF9CB-3FAF-4DA2-9C53-17D2C4AA76F2}"/>
              </a:ext>
            </a:extLst>
          </p:cNvPr>
          <p:cNvSpPr txBox="1">
            <a:spLocks noChangeArrowheads="1"/>
          </p:cNvSpPr>
          <p:nvPr/>
        </p:nvSpPr>
        <p:spPr bwMode="auto">
          <a:xfrm>
            <a:off x="8240800" y="5408508"/>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49" name="Linie 14">
            <a:extLst>
              <a:ext uri="{FF2B5EF4-FFF2-40B4-BE49-F238E27FC236}">
                <a16:creationId xmlns:a16="http://schemas.microsoft.com/office/drawing/2014/main" id="{60053A7C-8151-44F0-9704-12822BDF78E2}"/>
              </a:ext>
            </a:extLst>
          </p:cNvPr>
          <p:cNvSpPr>
            <a:spLocks noChangeShapeType="1"/>
          </p:cNvSpPr>
          <p:nvPr/>
        </p:nvSpPr>
        <p:spPr bwMode="auto">
          <a:xfrm rot="5400000" flipV="1">
            <a:off x="8947072" y="5399239"/>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0" name="Linie 13">
            <a:extLst>
              <a:ext uri="{FF2B5EF4-FFF2-40B4-BE49-F238E27FC236}">
                <a16:creationId xmlns:a16="http://schemas.microsoft.com/office/drawing/2014/main" id="{01AD3956-82F3-451A-A492-DFF141D4C815}"/>
              </a:ext>
            </a:extLst>
          </p:cNvPr>
          <p:cNvSpPr>
            <a:spLocks noChangeShapeType="1"/>
          </p:cNvSpPr>
          <p:nvPr/>
        </p:nvSpPr>
        <p:spPr bwMode="auto">
          <a:xfrm flipV="1">
            <a:off x="8958195" y="5781108"/>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1" name="Linie 14">
            <a:extLst>
              <a:ext uri="{FF2B5EF4-FFF2-40B4-BE49-F238E27FC236}">
                <a16:creationId xmlns:a16="http://schemas.microsoft.com/office/drawing/2014/main" id="{B65F7E14-BFD5-4753-80C0-DD854608F037}"/>
              </a:ext>
            </a:extLst>
          </p:cNvPr>
          <p:cNvSpPr>
            <a:spLocks noChangeShapeType="1"/>
          </p:cNvSpPr>
          <p:nvPr/>
        </p:nvSpPr>
        <p:spPr bwMode="auto">
          <a:xfrm rot="5400000" flipV="1">
            <a:off x="9232547" y="552158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2" name="Textfeld 43">
            <a:extLst>
              <a:ext uri="{FF2B5EF4-FFF2-40B4-BE49-F238E27FC236}">
                <a16:creationId xmlns:a16="http://schemas.microsoft.com/office/drawing/2014/main" id="{33CE241F-B46F-469B-912D-6B5D7DC32B2E}"/>
              </a:ext>
            </a:extLst>
          </p:cNvPr>
          <p:cNvSpPr txBox="1">
            <a:spLocks noChangeArrowheads="1"/>
          </p:cNvSpPr>
          <p:nvPr/>
        </p:nvSpPr>
        <p:spPr bwMode="auto">
          <a:xfrm>
            <a:off x="9334502" y="5408508"/>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53" name="Textfeld 67">
            <a:extLst>
              <a:ext uri="{FF2B5EF4-FFF2-40B4-BE49-F238E27FC236}">
                <a16:creationId xmlns:a16="http://schemas.microsoft.com/office/drawing/2014/main" id="{070D58AF-D8D8-41F7-9570-75A3C68E007D}"/>
              </a:ext>
            </a:extLst>
          </p:cNvPr>
          <p:cNvSpPr txBox="1">
            <a:spLocks noChangeArrowheads="1"/>
          </p:cNvSpPr>
          <p:nvPr/>
        </p:nvSpPr>
        <p:spPr bwMode="auto">
          <a:xfrm>
            <a:off x="8984147" y="5156401"/>
            <a:ext cx="31931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54" name="Ellipse 53">
            <a:extLst>
              <a:ext uri="{FF2B5EF4-FFF2-40B4-BE49-F238E27FC236}">
                <a16:creationId xmlns:a16="http://schemas.microsoft.com/office/drawing/2014/main" id="{3765FCE7-1D7A-4D94-9A6C-2B8F675D6763}"/>
              </a:ext>
            </a:extLst>
          </p:cNvPr>
          <p:cNvSpPr/>
          <p:nvPr/>
        </p:nvSpPr>
        <p:spPr>
          <a:xfrm>
            <a:off x="9041612" y="5286162"/>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55" name="Textfeld 12">
            <a:extLst>
              <a:ext uri="{FF2B5EF4-FFF2-40B4-BE49-F238E27FC236}">
                <a16:creationId xmlns:a16="http://schemas.microsoft.com/office/drawing/2014/main" id="{61E8E942-5B93-4298-A444-A14E6FA108F9}"/>
              </a:ext>
            </a:extLst>
          </p:cNvPr>
          <p:cNvSpPr txBox="1">
            <a:spLocks noChangeArrowheads="1"/>
          </p:cNvSpPr>
          <p:nvPr/>
        </p:nvSpPr>
        <p:spPr bwMode="auto">
          <a:xfrm>
            <a:off x="1809793" y="543775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a:solidFill>
                  <a:srgbClr val="000000"/>
                </a:solidFill>
              </a:rPr>
              <a:t>+</a:t>
            </a:r>
          </a:p>
        </p:txBody>
      </p:sp>
      <p:sp>
        <p:nvSpPr>
          <p:cNvPr id="56" name="Textfeld 12">
            <a:extLst>
              <a:ext uri="{FF2B5EF4-FFF2-40B4-BE49-F238E27FC236}">
                <a16:creationId xmlns:a16="http://schemas.microsoft.com/office/drawing/2014/main" id="{FA27C998-D7EC-4397-AA43-A36AAEB8029D}"/>
              </a:ext>
            </a:extLst>
          </p:cNvPr>
          <p:cNvSpPr txBox="1">
            <a:spLocks noChangeArrowheads="1"/>
          </p:cNvSpPr>
          <p:nvPr/>
        </p:nvSpPr>
        <p:spPr bwMode="auto">
          <a:xfrm>
            <a:off x="9830876" y="541549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a:solidFill>
                  <a:srgbClr val="000000"/>
                </a:solidFill>
              </a:rPr>
              <a:t>+</a:t>
            </a:r>
          </a:p>
        </p:txBody>
      </p:sp>
      <p:grpSp>
        <p:nvGrpSpPr>
          <p:cNvPr id="57" name="Gruppieren 56">
            <a:extLst>
              <a:ext uri="{FF2B5EF4-FFF2-40B4-BE49-F238E27FC236}">
                <a16:creationId xmlns:a16="http://schemas.microsoft.com/office/drawing/2014/main" id="{D9D1841E-54A5-465F-9E7E-E14BFDF17E15}"/>
              </a:ext>
            </a:extLst>
          </p:cNvPr>
          <p:cNvGrpSpPr/>
          <p:nvPr/>
        </p:nvGrpSpPr>
        <p:grpSpPr>
          <a:xfrm>
            <a:off x="4047103" y="5577085"/>
            <a:ext cx="609600" cy="152400"/>
            <a:chOff x="7720014" y="3270250"/>
            <a:chExt cx="609600" cy="152400"/>
          </a:xfrm>
        </p:grpSpPr>
        <p:sp>
          <p:nvSpPr>
            <p:cNvPr id="58" name="Freihandform: Form 57">
              <a:extLst>
                <a:ext uri="{FF2B5EF4-FFF2-40B4-BE49-F238E27FC236}">
                  <a16:creationId xmlns:a16="http://schemas.microsoft.com/office/drawing/2014/main" id="{992DA8DC-2B8E-4581-87D5-60A062668AE0}"/>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reihandform: Form 58">
              <a:extLst>
                <a:ext uri="{FF2B5EF4-FFF2-40B4-BE49-F238E27FC236}">
                  <a16:creationId xmlns:a16="http://schemas.microsoft.com/office/drawing/2014/main" id="{6AF06792-11DF-48BC-8776-CFFD0EA47FB5}"/>
                </a:ext>
              </a:extLst>
            </p:cNvPr>
            <p:cNvSpPr/>
            <p:nvPr/>
          </p:nvSpPr>
          <p:spPr>
            <a:xfrm rot="10800000">
              <a:off x="7732713"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a:extLst>
              <a:ext uri="{FF2B5EF4-FFF2-40B4-BE49-F238E27FC236}">
                <a16:creationId xmlns:a16="http://schemas.microsoft.com/office/drawing/2014/main" id="{63D2D9FB-76E2-4537-AEF8-F0F2E710826C}"/>
              </a:ext>
            </a:extLst>
          </p:cNvPr>
          <p:cNvGrpSpPr/>
          <p:nvPr/>
        </p:nvGrpSpPr>
        <p:grpSpPr>
          <a:xfrm>
            <a:off x="7474810" y="5530464"/>
            <a:ext cx="609600" cy="152400"/>
            <a:chOff x="7720014" y="3270250"/>
            <a:chExt cx="609600" cy="152400"/>
          </a:xfrm>
        </p:grpSpPr>
        <p:sp>
          <p:nvSpPr>
            <p:cNvPr id="61" name="Freihandform: Form 60">
              <a:extLst>
                <a:ext uri="{FF2B5EF4-FFF2-40B4-BE49-F238E27FC236}">
                  <a16:creationId xmlns:a16="http://schemas.microsoft.com/office/drawing/2014/main" id="{111DE9C4-2F30-4058-8D0E-ACDDE829C129}"/>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reihandform: Form 61">
              <a:extLst>
                <a:ext uri="{FF2B5EF4-FFF2-40B4-BE49-F238E27FC236}">
                  <a16:creationId xmlns:a16="http://schemas.microsoft.com/office/drawing/2014/main" id="{02A1FF75-97DF-42DC-8032-886744936355}"/>
                </a:ext>
              </a:extLst>
            </p:cNvPr>
            <p:cNvSpPr/>
            <p:nvPr/>
          </p:nvSpPr>
          <p:spPr>
            <a:xfrm rot="10800000">
              <a:off x="7732713"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3" name="Gruppieren 62">
            <a:extLst>
              <a:ext uri="{FF2B5EF4-FFF2-40B4-BE49-F238E27FC236}">
                <a16:creationId xmlns:a16="http://schemas.microsoft.com/office/drawing/2014/main" id="{0C374D5E-D6EC-4088-9873-5255A228E83F}"/>
              </a:ext>
            </a:extLst>
          </p:cNvPr>
          <p:cNvGrpSpPr/>
          <p:nvPr/>
        </p:nvGrpSpPr>
        <p:grpSpPr>
          <a:xfrm>
            <a:off x="4792256" y="5396774"/>
            <a:ext cx="989787" cy="930217"/>
            <a:chOff x="2693527" y="3495764"/>
            <a:chExt cx="989787" cy="930217"/>
          </a:xfrm>
        </p:grpSpPr>
        <p:sp>
          <p:nvSpPr>
            <p:cNvPr id="64" name="Textfeld 45">
              <a:extLst>
                <a:ext uri="{FF2B5EF4-FFF2-40B4-BE49-F238E27FC236}">
                  <a16:creationId xmlns:a16="http://schemas.microsoft.com/office/drawing/2014/main" id="{8D539AC7-18F7-4A09-9175-8892D0C180D5}"/>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65" name="Linie 14">
              <a:extLst>
                <a:ext uri="{FF2B5EF4-FFF2-40B4-BE49-F238E27FC236}">
                  <a16:creationId xmlns:a16="http://schemas.microsoft.com/office/drawing/2014/main" id="{ECEC934A-F46C-47A8-B39D-4FA214EF8159}"/>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66" name="Textfeld 43">
              <a:extLst>
                <a:ext uri="{FF2B5EF4-FFF2-40B4-BE49-F238E27FC236}">
                  <a16:creationId xmlns:a16="http://schemas.microsoft.com/office/drawing/2014/main" id="{2136823B-7048-413A-973B-C30CBAB2745C}"/>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67" name="Textfeld 43">
              <a:extLst>
                <a:ext uri="{FF2B5EF4-FFF2-40B4-BE49-F238E27FC236}">
                  <a16:creationId xmlns:a16="http://schemas.microsoft.com/office/drawing/2014/main" id="{041E7F93-3352-4BD4-BE8C-F64B67B9DA04}"/>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68" name="Linie 14">
              <a:extLst>
                <a:ext uri="{FF2B5EF4-FFF2-40B4-BE49-F238E27FC236}">
                  <a16:creationId xmlns:a16="http://schemas.microsoft.com/office/drawing/2014/main" id="{E30CF02A-FFF8-4CB0-9CFD-846EB6D11DDB}"/>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69" name="Linie 13">
              <a:extLst>
                <a:ext uri="{FF2B5EF4-FFF2-40B4-BE49-F238E27FC236}">
                  <a16:creationId xmlns:a16="http://schemas.microsoft.com/office/drawing/2014/main" id="{DF5CABAF-61B2-4F20-9E00-3F604DD8951D}"/>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70" name="Gruppieren 69">
            <a:extLst>
              <a:ext uri="{FF2B5EF4-FFF2-40B4-BE49-F238E27FC236}">
                <a16:creationId xmlns:a16="http://schemas.microsoft.com/office/drawing/2014/main" id="{1B04FF13-8A4F-4EA6-8389-C51F9614E1CD}"/>
              </a:ext>
            </a:extLst>
          </p:cNvPr>
          <p:cNvGrpSpPr/>
          <p:nvPr/>
        </p:nvGrpSpPr>
        <p:grpSpPr>
          <a:xfrm>
            <a:off x="6075555" y="5391705"/>
            <a:ext cx="1315348" cy="443325"/>
            <a:chOff x="255925" y="4287292"/>
            <a:chExt cx="1315348" cy="443325"/>
          </a:xfrm>
        </p:grpSpPr>
        <p:sp>
          <p:nvSpPr>
            <p:cNvPr id="71" name="Textfeld 69">
              <a:extLst>
                <a:ext uri="{FF2B5EF4-FFF2-40B4-BE49-F238E27FC236}">
                  <a16:creationId xmlns:a16="http://schemas.microsoft.com/office/drawing/2014/main" id="{2FE6C7AE-D334-4D1C-9744-6F2FA8DD24A8}"/>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72" name="Textfeld 43">
              <a:extLst>
                <a:ext uri="{FF2B5EF4-FFF2-40B4-BE49-F238E27FC236}">
                  <a16:creationId xmlns:a16="http://schemas.microsoft.com/office/drawing/2014/main" id="{42E9664C-BB90-4346-8A9B-672745487C86}"/>
                </a:ext>
              </a:extLst>
            </p:cNvPr>
            <p:cNvSpPr txBox="1">
              <a:spLocks noChangeArrowheads="1"/>
            </p:cNvSpPr>
            <p:nvPr/>
          </p:nvSpPr>
          <p:spPr bwMode="auto">
            <a:xfrm>
              <a:off x="255925" y="430240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 </a:t>
              </a:r>
              <a:endParaRPr lang="de-DE" sz="2102" kern="0">
                <a:solidFill>
                  <a:srgbClr val="000000"/>
                </a:solidFill>
              </a:endParaRPr>
            </a:p>
          </p:txBody>
        </p:sp>
        <p:sp>
          <p:nvSpPr>
            <p:cNvPr id="73" name="Linie 14">
              <a:extLst>
                <a:ext uri="{FF2B5EF4-FFF2-40B4-BE49-F238E27FC236}">
                  <a16:creationId xmlns:a16="http://schemas.microsoft.com/office/drawing/2014/main" id="{BC46D2C4-96C4-4A5D-9C94-9CA914FFF7C1}"/>
                </a:ext>
              </a:extLst>
            </p:cNvPr>
            <p:cNvSpPr>
              <a:spLocks noChangeShapeType="1"/>
            </p:cNvSpPr>
            <p:nvPr/>
          </p:nvSpPr>
          <p:spPr bwMode="auto">
            <a:xfrm rot="5400000" flipH="1" flipV="1">
              <a:off x="839580" y="4333405"/>
              <a:ext cx="4557" cy="357226"/>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74" name="Linie 14">
              <a:extLst>
                <a:ext uri="{FF2B5EF4-FFF2-40B4-BE49-F238E27FC236}">
                  <a16:creationId xmlns:a16="http://schemas.microsoft.com/office/drawing/2014/main" id="{518D6629-C2C3-4E11-8808-588FA47B12E9}"/>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75" name="Linie 14">
              <a:extLst>
                <a:ext uri="{FF2B5EF4-FFF2-40B4-BE49-F238E27FC236}">
                  <a16:creationId xmlns:a16="http://schemas.microsoft.com/office/drawing/2014/main" id="{E20C3F0B-2534-4EAD-A933-4B8149B53FED}"/>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76" name="Linie 13">
              <a:extLst>
                <a:ext uri="{FF2B5EF4-FFF2-40B4-BE49-F238E27FC236}">
                  <a16:creationId xmlns:a16="http://schemas.microsoft.com/office/drawing/2014/main" id="{DC41A1C6-4763-49A7-9353-BC7B70179874}"/>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77" name="Linie 14">
            <a:extLst>
              <a:ext uri="{FF2B5EF4-FFF2-40B4-BE49-F238E27FC236}">
                <a16:creationId xmlns:a16="http://schemas.microsoft.com/office/drawing/2014/main" id="{B2C2D19D-BAC9-47C0-86FF-D0FAE5228B29}"/>
              </a:ext>
            </a:extLst>
          </p:cNvPr>
          <p:cNvSpPr>
            <a:spLocks noChangeShapeType="1"/>
          </p:cNvSpPr>
          <p:nvPr/>
        </p:nvSpPr>
        <p:spPr bwMode="auto">
          <a:xfrm rot="5400000" flipH="1" flipV="1">
            <a:off x="5844862" y="5408907"/>
            <a:ext cx="6902" cy="412700"/>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83" name="Freihandform: Form 82">
            <a:extLst>
              <a:ext uri="{FF2B5EF4-FFF2-40B4-BE49-F238E27FC236}">
                <a16:creationId xmlns:a16="http://schemas.microsoft.com/office/drawing/2014/main" id="{45862CF5-F674-41F2-BC79-4C702F0A2C09}"/>
              </a:ext>
            </a:extLst>
          </p:cNvPr>
          <p:cNvSpPr/>
          <p:nvPr/>
        </p:nvSpPr>
        <p:spPr>
          <a:xfrm>
            <a:off x="1238865" y="5205260"/>
            <a:ext cx="1423219" cy="288512"/>
          </a:xfrm>
          <a:custGeom>
            <a:avLst/>
            <a:gdLst>
              <a:gd name="connsiteX0" fmla="*/ 0 w 1423219"/>
              <a:gd name="connsiteY0" fmla="*/ 214770 h 288512"/>
              <a:gd name="connsiteX1" fmla="*/ 715296 w 1423219"/>
              <a:gd name="connsiteY1" fmla="*/ 918 h 288512"/>
              <a:gd name="connsiteX2" fmla="*/ 1423219 w 1423219"/>
              <a:gd name="connsiteY2" fmla="*/ 288512 h 288512"/>
              <a:gd name="connsiteX3" fmla="*/ 1423219 w 1423219"/>
              <a:gd name="connsiteY3" fmla="*/ 288512 h 288512"/>
            </a:gdLst>
            <a:ahLst/>
            <a:cxnLst>
              <a:cxn ang="0">
                <a:pos x="connsiteX0" y="connsiteY0"/>
              </a:cxn>
              <a:cxn ang="0">
                <a:pos x="connsiteX1" y="connsiteY1"/>
              </a:cxn>
              <a:cxn ang="0">
                <a:pos x="connsiteX2" y="connsiteY2"/>
              </a:cxn>
              <a:cxn ang="0">
                <a:pos x="connsiteX3" y="connsiteY3"/>
              </a:cxn>
            </a:cxnLst>
            <a:rect l="l" t="t" r="r" b="b"/>
            <a:pathLst>
              <a:path w="1423219" h="288512">
                <a:moveTo>
                  <a:pt x="0" y="214770"/>
                </a:moveTo>
                <a:cubicBezTo>
                  <a:pt x="239046" y="101699"/>
                  <a:pt x="478093" y="-11372"/>
                  <a:pt x="715296" y="918"/>
                </a:cubicBezTo>
                <a:cubicBezTo>
                  <a:pt x="952499" y="13208"/>
                  <a:pt x="1423219" y="288512"/>
                  <a:pt x="1423219" y="288512"/>
                </a:cubicBezTo>
                <a:lnTo>
                  <a:pt x="1423219" y="288512"/>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Freihandform: Form 83">
            <a:extLst>
              <a:ext uri="{FF2B5EF4-FFF2-40B4-BE49-F238E27FC236}">
                <a16:creationId xmlns:a16="http://schemas.microsoft.com/office/drawing/2014/main" id="{DD94F497-33FF-41F6-B2CE-F4F72F2D5037}"/>
              </a:ext>
            </a:extLst>
          </p:cNvPr>
          <p:cNvSpPr/>
          <p:nvPr/>
        </p:nvSpPr>
        <p:spPr>
          <a:xfrm>
            <a:off x="2935014" y="5744495"/>
            <a:ext cx="243263" cy="694554"/>
          </a:xfrm>
          <a:custGeom>
            <a:avLst/>
            <a:gdLst>
              <a:gd name="connsiteX0" fmla="*/ 7289 w 243263"/>
              <a:gd name="connsiteY0" fmla="*/ 0 h 694554"/>
              <a:gd name="connsiteX1" fmla="*/ 29412 w 243263"/>
              <a:gd name="connsiteY1" fmla="*/ 693174 h 694554"/>
              <a:gd name="connsiteX2" fmla="*/ 243263 w 243263"/>
              <a:gd name="connsiteY2" fmla="*/ 191729 h 694554"/>
              <a:gd name="connsiteX3" fmla="*/ 243263 w 243263"/>
              <a:gd name="connsiteY3" fmla="*/ 191729 h 694554"/>
            </a:gdLst>
            <a:ahLst/>
            <a:cxnLst>
              <a:cxn ang="0">
                <a:pos x="connsiteX0" y="connsiteY0"/>
              </a:cxn>
              <a:cxn ang="0">
                <a:pos x="connsiteX1" y="connsiteY1"/>
              </a:cxn>
              <a:cxn ang="0">
                <a:pos x="connsiteX2" y="connsiteY2"/>
              </a:cxn>
              <a:cxn ang="0">
                <a:pos x="connsiteX3" y="connsiteY3"/>
              </a:cxn>
            </a:cxnLst>
            <a:rect l="l" t="t" r="r" b="b"/>
            <a:pathLst>
              <a:path w="243263" h="694554">
                <a:moveTo>
                  <a:pt x="7289" y="0"/>
                </a:moveTo>
                <a:cubicBezTo>
                  <a:pt x="-1314" y="330609"/>
                  <a:pt x="-9917" y="661219"/>
                  <a:pt x="29412" y="693174"/>
                </a:cubicBezTo>
                <a:cubicBezTo>
                  <a:pt x="68741" y="725129"/>
                  <a:pt x="243263" y="191729"/>
                  <a:pt x="243263" y="191729"/>
                </a:cubicBezTo>
                <a:lnTo>
                  <a:pt x="243263" y="191729"/>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Textfeld 84">
            <a:extLst>
              <a:ext uri="{FF2B5EF4-FFF2-40B4-BE49-F238E27FC236}">
                <a16:creationId xmlns:a16="http://schemas.microsoft.com/office/drawing/2014/main" id="{C9EBC324-4B33-4D98-A387-E2B0B85A00C4}"/>
              </a:ext>
            </a:extLst>
          </p:cNvPr>
          <p:cNvSpPr txBox="1"/>
          <p:nvPr/>
        </p:nvSpPr>
        <p:spPr>
          <a:xfrm>
            <a:off x="158327" y="6510324"/>
            <a:ext cx="5060400" cy="369332"/>
          </a:xfrm>
          <a:prstGeom prst="rect">
            <a:avLst/>
          </a:prstGeom>
          <a:noFill/>
        </p:spPr>
        <p:txBody>
          <a:bodyPr wrap="square" rtlCol="0">
            <a:spAutoFit/>
          </a:bodyPr>
          <a:lstStyle/>
          <a:p>
            <a:r>
              <a:rPr lang="de-DE"/>
              <a:t>Nicht zuordenbare Begriffe der Stoffebene:</a:t>
            </a:r>
          </a:p>
        </p:txBody>
      </p:sp>
      <p:sp>
        <p:nvSpPr>
          <p:cNvPr id="86" name="Textfeld 85">
            <a:extLst>
              <a:ext uri="{FF2B5EF4-FFF2-40B4-BE49-F238E27FC236}">
                <a16:creationId xmlns:a16="http://schemas.microsoft.com/office/drawing/2014/main" id="{9081EF8F-3635-4305-84F5-7499B97B95B0}"/>
              </a:ext>
            </a:extLst>
          </p:cNvPr>
          <p:cNvSpPr txBox="1"/>
          <p:nvPr/>
        </p:nvSpPr>
        <p:spPr>
          <a:xfrm>
            <a:off x="158327" y="4800836"/>
            <a:ext cx="6133371" cy="369332"/>
          </a:xfrm>
          <a:prstGeom prst="rect">
            <a:avLst/>
          </a:prstGeom>
          <a:noFill/>
        </p:spPr>
        <p:txBody>
          <a:bodyPr wrap="square" rtlCol="0">
            <a:spAutoFit/>
          </a:bodyPr>
          <a:lstStyle/>
          <a:p>
            <a:r>
              <a:rPr lang="de-DE"/>
              <a:t>Reaktionsgleichung in Valenzstrichformelschreibweise:</a:t>
            </a:r>
          </a:p>
        </p:txBody>
      </p:sp>
      <p:sp>
        <p:nvSpPr>
          <p:cNvPr id="2" name="Textfeld 1">
            <a:extLst>
              <a:ext uri="{FF2B5EF4-FFF2-40B4-BE49-F238E27FC236}">
                <a16:creationId xmlns:a16="http://schemas.microsoft.com/office/drawing/2014/main" id="{6EEFD564-CE6D-297E-4423-665AC5496FB0}"/>
              </a:ext>
            </a:extLst>
          </p:cNvPr>
          <p:cNvSpPr txBox="1"/>
          <p:nvPr/>
        </p:nvSpPr>
        <p:spPr>
          <a:xfrm>
            <a:off x="137305" y="342520"/>
            <a:ext cx="10793421" cy="369332"/>
          </a:xfrm>
          <a:prstGeom prst="rect">
            <a:avLst/>
          </a:prstGeom>
          <a:noFill/>
        </p:spPr>
        <p:txBody>
          <a:bodyPr wrap="square">
            <a:spAutoFit/>
          </a:bodyPr>
          <a:lstStyle/>
          <a:p>
            <a:r>
              <a:rPr lang="de-AT" b="1" dirty="0">
                <a:solidFill>
                  <a:srgbClr val="00B0F0"/>
                </a:solidFill>
              </a:rPr>
              <a:t>Lösungsvorschlag A (Elektronenübertragung): Aufgabe 5 </a:t>
            </a:r>
            <a:r>
              <a:rPr lang="de-AT" b="1" i="1" dirty="0">
                <a:solidFill>
                  <a:srgbClr val="00B0F0"/>
                </a:solidFill>
              </a:rPr>
              <a:t>(siehe auch H5P)</a:t>
            </a:r>
          </a:p>
        </p:txBody>
      </p:sp>
      <p:sp>
        <p:nvSpPr>
          <p:cNvPr id="8" name="Textfeld 7">
            <a:extLst>
              <a:ext uri="{FF2B5EF4-FFF2-40B4-BE49-F238E27FC236}">
                <a16:creationId xmlns:a16="http://schemas.microsoft.com/office/drawing/2014/main" id="{E7962805-D1B1-ECFD-2125-CC99A74D36FA}"/>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sp>
        <p:nvSpPr>
          <p:cNvPr id="4" name="Textfeld 3">
            <a:extLst>
              <a:ext uri="{FF2B5EF4-FFF2-40B4-BE49-F238E27FC236}">
                <a16:creationId xmlns:a16="http://schemas.microsoft.com/office/drawing/2014/main" id="{BB51FE2A-6084-9793-95DC-2142E638703E}"/>
              </a:ext>
            </a:extLst>
          </p:cNvPr>
          <p:cNvSpPr txBox="1"/>
          <p:nvPr/>
        </p:nvSpPr>
        <p:spPr>
          <a:xfrm>
            <a:off x="6090415" y="5182665"/>
            <a:ext cx="951271" cy="369332"/>
          </a:xfrm>
          <a:prstGeom prst="rect">
            <a:avLst/>
          </a:prstGeom>
          <a:noFill/>
        </p:spPr>
        <p:txBody>
          <a:bodyPr wrap="square" rtlCol="0">
            <a:spAutoFit/>
          </a:bodyPr>
          <a:lstStyle/>
          <a:p>
            <a:r>
              <a:rPr lang="de-DE">
                <a:sym typeface="Symbol" panose="05050102010706020507" pitchFamily="18" charset="2"/>
              </a:rPr>
              <a:t>+</a:t>
            </a:r>
            <a:endParaRPr lang="de-DE"/>
          </a:p>
        </p:txBody>
      </p:sp>
      <p:sp>
        <p:nvSpPr>
          <p:cNvPr id="5" name="Textfeld 4">
            <a:extLst>
              <a:ext uri="{FF2B5EF4-FFF2-40B4-BE49-F238E27FC236}">
                <a16:creationId xmlns:a16="http://schemas.microsoft.com/office/drawing/2014/main" id="{B5C2BAB8-6862-C42B-D624-706BA13122CB}"/>
              </a:ext>
            </a:extLst>
          </p:cNvPr>
          <p:cNvSpPr txBox="1"/>
          <p:nvPr/>
        </p:nvSpPr>
        <p:spPr>
          <a:xfrm>
            <a:off x="6827611" y="5057465"/>
            <a:ext cx="951271" cy="369332"/>
          </a:xfrm>
          <a:prstGeom prst="rect">
            <a:avLst/>
          </a:prstGeom>
          <a:noFill/>
        </p:spPr>
        <p:txBody>
          <a:bodyPr wrap="square" rtlCol="0">
            <a:spAutoFit/>
          </a:bodyPr>
          <a:lstStyle/>
          <a:p>
            <a:r>
              <a:rPr lang="de-DE">
                <a:sym typeface="Symbol" panose="05050102010706020507" pitchFamily="18" charset="2"/>
              </a:rPr>
              <a:t>-</a:t>
            </a:r>
            <a:endParaRPr lang="de-DE"/>
          </a:p>
        </p:txBody>
      </p:sp>
    </p:spTree>
    <p:extLst>
      <p:ext uri="{BB962C8B-B14F-4D97-AF65-F5344CB8AC3E}">
        <p14:creationId xmlns:p14="http://schemas.microsoft.com/office/powerpoint/2010/main" val="90966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2"/>
          <a:stretch>
            <a:fillRect/>
          </a:stretch>
        </p:blipFill>
        <p:spPr>
          <a:xfrm>
            <a:off x="0" y="758797"/>
            <a:ext cx="12192000" cy="4162581"/>
          </a:xfrm>
          <a:prstGeom prst="rect">
            <a:avLst/>
          </a:prstGeom>
        </p:spPr>
      </p:pic>
      <p:sp>
        <p:nvSpPr>
          <p:cNvPr id="10" name="Textfeld 9">
            <a:extLst>
              <a:ext uri="{FF2B5EF4-FFF2-40B4-BE49-F238E27FC236}">
                <a16:creationId xmlns:a16="http://schemas.microsoft.com/office/drawing/2014/main" id="{10EC051A-082F-482B-BCC3-08C485F7C239}"/>
              </a:ext>
            </a:extLst>
          </p:cNvPr>
          <p:cNvSpPr txBox="1"/>
          <p:nvPr/>
        </p:nvSpPr>
        <p:spPr>
          <a:xfrm>
            <a:off x="37066" y="4131633"/>
            <a:ext cx="2124000" cy="648000"/>
          </a:xfrm>
          <a:prstGeom prst="rect">
            <a:avLst/>
          </a:prstGeom>
          <a:noFill/>
        </p:spPr>
        <p:txBody>
          <a:bodyPr wrap="square" rtlCol="0" anchor="ctr">
            <a:spAutoFit/>
          </a:bodyPr>
          <a:lstStyle/>
          <a:p>
            <a:pPr algn="ctr"/>
            <a:r>
              <a:rPr lang="de-DE" b="1"/>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2203873" y="4154505"/>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5176251" y="413163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864127" y="4193101"/>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951051" y="4195857"/>
            <a:ext cx="2124000" cy="648000"/>
          </a:xfrm>
          <a:prstGeom prst="rect">
            <a:avLst/>
          </a:prstGeom>
          <a:noFill/>
        </p:spPr>
        <p:txBody>
          <a:bodyPr wrap="square" rtlCol="0" anchor="ctr">
            <a:spAutoFit/>
          </a:bodyPr>
          <a:lstStyle/>
          <a:p>
            <a:pPr algn="ctr"/>
            <a:r>
              <a:rPr lang="de-DE" b="1"/>
              <a:t>Chlorid-Ion</a:t>
            </a:r>
          </a:p>
        </p:txBody>
      </p:sp>
      <p:sp>
        <p:nvSpPr>
          <p:cNvPr id="15" name="Textfeld 14">
            <a:extLst>
              <a:ext uri="{FF2B5EF4-FFF2-40B4-BE49-F238E27FC236}">
                <a16:creationId xmlns:a16="http://schemas.microsoft.com/office/drawing/2014/main" id="{30FD3BE8-0D8C-4302-8DE4-EE1BAEC584FB}"/>
              </a:ext>
            </a:extLst>
          </p:cNvPr>
          <p:cNvSpPr txBox="1"/>
          <p:nvPr/>
        </p:nvSpPr>
        <p:spPr>
          <a:xfrm>
            <a:off x="5960410" y="6359978"/>
            <a:ext cx="2124000" cy="648000"/>
          </a:xfrm>
          <a:prstGeom prst="rect">
            <a:avLst/>
          </a:prstGeom>
          <a:noFill/>
        </p:spPr>
        <p:txBody>
          <a:bodyPr wrap="square" rtlCol="0" anchor="ctr">
            <a:spAutoFit/>
          </a:bodyPr>
          <a:lstStyle/>
          <a:p>
            <a:pPr algn="ctr"/>
            <a:r>
              <a:rPr lang="de-DE" b="1"/>
              <a:t>Salzsäure</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5394000" y="1635997"/>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37066" y="955111"/>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3124622" y="964688"/>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5474610" y="932155"/>
            <a:ext cx="1404000" cy="646331"/>
          </a:xfrm>
          <a:prstGeom prst="rect">
            <a:avLst/>
          </a:prstGeom>
          <a:noFill/>
        </p:spPr>
        <p:txBody>
          <a:bodyPr wrap="square" rtlCol="0">
            <a:spAutoFit/>
          </a:bodyPr>
          <a:lstStyle/>
          <a:p>
            <a:pPr algn="ctr"/>
            <a:r>
              <a:rPr lang="de-DE" b="1"/>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1580844" y="955111"/>
            <a:ext cx="1404000" cy="646331"/>
          </a:xfrm>
          <a:prstGeom prst="rect">
            <a:avLst/>
          </a:prstGeom>
          <a:noFill/>
        </p:spPr>
        <p:txBody>
          <a:bodyPr wrap="square" rtlCol="0">
            <a:spAutoFit/>
          </a:bodyPr>
          <a:lstStyle/>
          <a:p>
            <a:pPr algn="ctr"/>
            <a:r>
              <a:rPr lang="de-DE" b="1"/>
              <a:t>Sauerstoff-Atom</a:t>
            </a:r>
          </a:p>
        </p:txBody>
      </p:sp>
      <p:sp>
        <p:nvSpPr>
          <p:cNvPr id="21" name="Textfeld 20">
            <a:extLst>
              <a:ext uri="{FF2B5EF4-FFF2-40B4-BE49-F238E27FC236}">
                <a16:creationId xmlns:a16="http://schemas.microsoft.com/office/drawing/2014/main" id="{E972C048-BC3F-4489-B1DA-17D99F36F858}"/>
              </a:ext>
            </a:extLst>
          </p:cNvPr>
          <p:cNvSpPr txBox="1"/>
          <p:nvPr/>
        </p:nvSpPr>
        <p:spPr>
          <a:xfrm>
            <a:off x="4373537" y="6359978"/>
            <a:ext cx="2124000" cy="648000"/>
          </a:xfrm>
          <a:prstGeom prst="rect">
            <a:avLst/>
          </a:prstGeom>
          <a:noFill/>
        </p:spPr>
        <p:txBody>
          <a:bodyPr wrap="square" rtlCol="0" anchor="ctr">
            <a:spAutoFit/>
          </a:bodyPr>
          <a:lstStyle/>
          <a:p>
            <a:pPr algn="ctr"/>
            <a:r>
              <a:rPr lang="de-DE" b="1"/>
              <a:t>Wasserstoffchlorid</a:t>
            </a:r>
          </a:p>
        </p:txBody>
      </p:sp>
      <p:sp>
        <p:nvSpPr>
          <p:cNvPr id="22" name="Textfeld 21">
            <a:extLst>
              <a:ext uri="{FF2B5EF4-FFF2-40B4-BE49-F238E27FC236}">
                <a16:creationId xmlns:a16="http://schemas.microsoft.com/office/drawing/2014/main" id="{64437879-BF17-4AB0-A960-FB9387C8A080}"/>
              </a:ext>
            </a:extLst>
          </p:cNvPr>
          <p:cNvSpPr txBox="1"/>
          <p:nvPr/>
        </p:nvSpPr>
        <p:spPr>
          <a:xfrm>
            <a:off x="7069812" y="6491429"/>
            <a:ext cx="2124000" cy="369332"/>
          </a:xfrm>
          <a:prstGeom prst="rect">
            <a:avLst/>
          </a:prstGeom>
          <a:noFill/>
        </p:spPr>
        <p:txBody>
          <a:bodyPr wrap="square" rtlCol="0" anchor="ctr">
            <a:spAutoFit/>
          </a:bodyPr>
          <a:lstStyle/>
          <a:p>
            <a:pPr algn="ctr"/>
            <a:r>
              <a:rPr lang="de-DE" b="1"/>
              <a:t>Wasser</a:t>
            </a:r>
          </a:p>
        </p:txBody>
      </p:sp>
      <p:sp>
        <p:nvSpPr>
          <p:cNvPr id="85" name="Textfeld 84">
            <a:extLst>
              <a:ext uri="{FF2B5EF4-FFF2-40B4-BE49-F238E27FC236}">
                <a16:creationId xmlns:a16="http://schemas.microsoft.com/office/drawing/2014/main" id="{C9EBC324-4B33-4D98-A387-E2B0B85A00C4}"/>
              </a:ext>
            </a:extLst>
          </p:cNvPr>
          <p:cNvSpPr txBox="1"/>
          <p:nvPr/>
        </p:nvSpPr>
        <p:spPr>
          <a:xfrm>
            <a:off x="158327" y="6510324"/>
            <a:ext cx="5060400" cy="369332"/>
          </a:xfrm>
          <a:prstGeom prst="rect">
            <a:avLst/>
          </a:prstGeom>
          <a:noFill/>
        </p:spPr>
        <p:txBody>
          <a:bodyPr wrap="square" rtlCol="0">
            <a:spAutoFit/>
          </a:bodyPr>
          <a:lstStyle/>
          <a:p>
            <a:r>
              <a:rPr lang="de-DE"/>
              <a:t>Nicht zuordenbare Begriffe der Stoffebene:</a:t>
            </a:r>
          </a:p>
        </p:txBody>
      </p:sp>
      <p:sp>
        <p:nvSpPr>
          <p:cNvPr id="86" name="Textfeld 85">
            <a:extLst>
              <a:ext uri="{FF2B5EF4-FFF2-40B4-BE49-F238E27FC236}">
                <a16:creationId xmlns:a16="http://schemas.microsoft.com/office/drawing/2014/main" id="{9081EF8F-3635-4305-84F5-7499B97B95B0}"/>
              </a:ext>
            </a:extLst>
          </p:cNvPr>
          <p:cNvSpPr txBox="1"/>
          <p:nvPr/>
        </p:nvSpPr>
        <p:spPr>
          <a:xfrm>
            <a:off x="167969" y="4985814"/>
            <a:ext cx="6133371" cy="369332"/>
          </a:xfrm>
          <a:prstGeom prst="rect">
            <a:avLst/>
          </a:prstGeom>
          <a:noFill/>
        </p:spPr>
        <p:txBody>
          <a:bodyPr wrap="square" rtlCol="0">
            <a:spAutoFit/>
          </a:bodyPr>
          <a:lstStyle/>
          <a:p>
            <a:r>
              <a:rPr lang="de-DE"/>
              <a:t>Reaktionsgleichung in Molekülformelschreibweise:</a:t>
            </a:r>
          </a:p>
        </p:txBody>
      </p:sp>
      <p:sp>
        <p:nvSpPr>
          <p:cNvPr id="2" name="Textfeld 1">
            <a:extLst>
              <a:ext uri="{FF2B5EF4-FFF2-40B4-BE49-F238E27FC236}">
                <a16:creationId xmlns:a16="http://schemas.microsoft.com/office/drawing/2014/main" id="{77C78D40-5ACA-4126-9687-EC6CC1DFBF62}"/>
              </a:ext>
            </a:extLst>
          </p:cNvPr>
          <p:cNvSpPr txBox="1"/>
          <p:nvPr/>
        </p:nvSpPr>
        <p:spPr>
          <a:xfrm>
            <a:off x="757117" y="5607793"/>
            <a:ext cx="966217" cy="523220"/>
          </a:xfrm>
          <a:prstGeom prst="rect">
            <a:avLst/>
          </a:prstGeom>
          <a:noFill/>
        </p:spPr>
        <p:txBody>
          <a:bodyPr wrap="square" rtlCol="0">
            <a:spAutoFit/>
          </a:bodyPr>
          <a:lstStyle/>
          <a:p>
            <a:pPr algn="ctr"/>
            <a:r>
              <a:rPr lang="de-DE" sz="2800" b="1"/>
              <a:t>H</a:t>
            </a:r>
            <a:r>
              <a:rPr lang="de-DE" sz="2800" b="1" baseline="-25000"/>
              <a:t>2</a:t>
            </a:r>
            <a:r>
              <a:rPr lang="de-DE" sz="2800" b="1"/>
              <a:t>O</a:t>
            </a:r>
          </a:p>
        </p:txBody>
      </p:sp>
      <p:sp>
        <p:nvSpPr>
          <p:cNvPr id="88" name="Textfeld 12">
            <a:extLst>
              <a:ext uri="{FF2B5EF4-FFF2-40B4-BE49-F238E27FC236}">
                <a16:creationId xmlns:a16="http://schemas.microsoft.com/office/drawing/2014/main" id="{0C62FD24-8555-4FE2-A3D0-046D9D41E792}"/>
              </a:ext>
            </a:extLst>
          </p:cNvPr>
          <p:cNvSpPr txBox="1">
            <a:spLocks noChangeArrowheads="1"/>
          </p:cNvSpPr>
          <p:nvPr/>
        </p:nvSpPr>
        <p:spPr bwMode="auto">
          <a:xfrm>
            <a:off x="1734908" y="5540142"/>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3600" b="1">
                <a:solidFill>
                  <a:srgbClr val="000000"/>
                </a:solidFill>
              </a:rPr>
              <a:t>+</a:t>
            </a:r>
          </a:p>
        </p:txBody>
      </p:sp>
      <p:grpSp>
        <p:nvGrpSpPr>
          <p:cNvPr id="89" name="Gruppieren 88">
            <a:extLst>
              <a:ext uri="{FF2B5EF4-FFF2-40B4-BE49-F238E27FC236}">
                <a16:creationId xmlns:a16="http://schemas.microsoft.com/office/drawing/2014/main" id="{1D6164E1-CCD1-4547-B2B4-EFFAC7B9FEEE}"/>
              </a:ext>
            </a:extLst>
          </p:cNvPr>
          <p:cNvGrpSpPr/>
          <p:nvPr/>
        </p:nvGrpSpPr>
        <p:grpSpPr>
          <a:xfrm>
            <a:off x="4033346" y="5795157"/>
            <a:ext cx="609600" cy="152400"/>
            <a:chOff x="7720014" y="3270250"/>
            <a:chExt cx="609600" cy="152400"/>
          </a:xfrm>
        </p:grpSpPr>
        <p:sp>
          <p:nvSpPr>
            <p:cNvPr id="90" name="Freihandform: Form 89">
              <a:extLst>
                <a:ext uri="{FF2B5EF4-FFF2-40B4-BE49-F238E27FC236}">
                  <a16:creationId xmlns:a16="http://schemas.microsoft.com/office/drawing/2014/main" id="{FBDC314B-C4AC-4976-A8CB-51D03252DD6B}"/>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Form 90">
              <a:extLst>
                <a:ext uri="{FF2B5EF4-FFF2-40B4-BE49-F238E27FC236}">
                  <a16:creationId xmlns:a16="http://schemas.microsoft.com/office/drawing/2014/main" id="{6A9083FE-BD48-4A3B-9491-A993D6D8B543}"/>
                </a:ext>
              </a:extLst>
            </p:cNvPr>
            <p:cNvSpPr/>
            <p:nvPr/>
          </p:nvSpPr>
          <p:spPr>
            <a:xfrm rot="10800000">
              <a:off x="7747461"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2" name="Gruppieren 91">
            <a:extLst>
              <a:ext uri="{FF2B5EF4-FFF2-40B4-BE49-F238E27FC236}">
                <a16:creationId xmlns:a16="http://schemas.microsoft.com/office/drawing/2014/main" id="{63BE5D2A-7BAF-4565-8AF2-3447466924D9}"/>
              </a:ext>
            </a:extLst>
          </p:cNvPr>
          <p:cNvGrpSpPr/>
          <p:nvPr/>
        </p:nvGrpSpPr>
        <p:grpSpPr>
          <a:xfrm>
            <a:off x="7474810" y="5813828"/>
            <a:ext cx="609600" cy="152400"/>
            <a:chOff x="7720014" y="3270250"/>
            <a:chExt cx="609600" cy="152400"/>
          </a:xfrm>
        </p:grpSpPr>
        <p:sp>
          <p:nvSpPr>
            <p:cNvPr id="93" name="Freihandform: Form 92">
              <a:extLst>
                <a:ext uri="{FF2B5EF4-FFF2-40B4-BE49-F238E27FC236}">
                  <a16:creationId xmlns:a16="http://schemas.microsoft.com/office/drawing/2014/main" id="{7BD6BBFB-745D-41E2-96DC-33B1167C0EB7}"/>
                </a:ext>
              </a:extLst>
            </p:cNvPr>
            <p:cNvSpPr/>
            <p:nvPr/>
          </p:nvSpPr>
          <p:spPr>
            <a:xfrm>
              <a:off x="7720014" y="3270250"/>
              <a:ext cx="609600" cy="5715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Freihandform: Form 93">
              <a:extLst>
                <a:ext uri="{FF2B5EF4-FFF2-40B4-BE49-F238E27FC236}">
                  <a16:creationId xmlns:a16="http://schemas.microsoft.com/office/drawing/2014/main" id="{BF8A3355-E978-4FFE-B734-E78170E60821}"/>
                </a:ext>
              </a:extLst>
            </p:cNvPr>
            <p:cNvSpPr/>
            <p:nvPr/>
          </p:nvSpPr>
          <p:spPr>
            <a:xfrm rot="10800000">
              <a:off x="7747461" y="3371850"/>
              <a:ext cx="222250" cy="50800"/>
            </a:xfrm>
            <a:custGeom>
              <a:avLst/>
              <a:gdLst>
                <a:gd name="connsiteX0" fmla="*/ 0 w 609600"/>
                <a:gd name="connsiteY0" fmla="*/ 57150 h 57150"/>
                <a:gd name="connsiteX1" fmla="*/ 609600 w 609600"/>
                <a:gd name="connsiteY1" fmla="*/ 50800 h 57150"/>
                <a:gd name="connsiteX2" fmla="*/ 488950 w 609600"/>
                <a:gd name="connsiteY2" fmla="*/ 0 h 57150"/>
              </a:gdLst>
              <a:ahLst/>
              <a:cxnLst>
                <a:cxn ang="0">
                  <a:pos x="connsiteX0" y="connsiteY0"/>
                </a:cxn>
                <a:cxn ang="0">
                  <a:pos x="connsiteX1" y="connsiteY1"/>
                </a:cxn>
                <a:cxn ang="0">
                  <a:pos x="connsiteX2" y="connsiteY2"/>
                </a:cxn>
              </a:cxnLst>
              <a:rect l="l" t="t" r="r" b="b"/>
              <a:pathLst>
                <a:path w="609600" h="57150">
                  <a:moveTo>
                    <a:pt x="0" y="57150"/>
                  </a:moveTo>
                  <a:lnTo>
                    <a:pt x="609600" y="50800"/>
                  </a:lnTo>
                  <a:lnTo>
                    <a:pt x="488950"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5" name="Textfeld 12">
            <a:extLst>
              <a:ext uri="{FF2B5EF4-FFF2-40B4-BE49-F238E27FC236}">
                <a16:creationId xmlns:a16="http://schemas.microsoft.com/office/drawing/2014/main" id="{26417F07-894C-4FA8-9D5F-BA33E56F604A}"/>
              </a:ext>
            </a:extLst>
          </p:cNvPr>
          <p:cNvSpPr txBox="1">
            <a:spLocks noChangeArrowheads="1"/>
          </p:cNvSpPr>
          <p:nvPr/>
        </p:nvSpPr>
        <p:spPr bwMode="auto">
          <a:xfrm>
            <a:off x="9744103" y="5570082"/>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3600" b="1">
                <a:solidFill>
                  <a:srgbClr val="000000"/>
                </a:solidFill>
              </a:rPr>
              <a:t>+</a:t>
            </a:r>
          </a:p>
        </p:txBody>
      </p:sp>
      <p:sp>
        <p:nvSpPr>
          <p:cNvPr id="96" name="Textfeld 95">
            <a:extLst>
              <a:ext uri="{FF2B5EF4-FFF2-40B4-BE49-F238E27FC236}">
                <a16:creationId xmlns:a16="http://schemas.microsoft.com/office/drawing/2014/main" id="{88610BF8-5974-4FE0-A3A6-45381EBBDB71}"/>
              </a:ext>
            </a:extLst>
          </p:cNvPr>
          <p:cNvSpPr txBox="1"/>
          <p:nvPr/>
        </p:nvSpPr>
        <p:spPr>
          <a:xfrm>
            <a:off x="5000558" y="5590697"/>
            <a:ext cx="2190883" cy="523220"/>
          </a:xfrm>
          <a:prstGeom prst="rect">
            <a:avLst/>
          </a:prstGeom>
          <a:noFill/>
        </p:spPr>
        <p:txBody>
          <a:bodyPr wrap="square" rtlCol="0">
            <a:spAutoFit/>
          </a:bodyPr>
          <a:lstStyle/>
          <a:p>
            <a:pPr algn="ctr"/>
            <a:r>
              <a:rPr lang="de-DE" sz="2800" b="1">
                <a:solidFill>
                  <a:schemeClr val="bg2">
                    <a:lumMod val="50000"/>
                  </a:schemeClr>
                </a:solidFill>
              </a:rPr>
              <a:t>H</a:t>
            </a:r>
            <a:r>
              <a:rPr lang="de-DE" sz="2800" b="1" baseline="-25000">
                <a:solidFill>
                  <a:schemeClr val="bg2">
                    <a:lumMod val="50000"/>
                  </a:schemeClr>
                </a:solidFill>
              </a:rPr>
              <a:t>2</a:t>
            </a:r>
            <a:r>
              <a:rPr lang="de-DE" sz="2800" b="1">
                <a:solidFill>
                  <a:schemeClr val="bg2">
                    <a:lumMod val="50000"/>
                  </a:schemeClr>
                </a:solidFill>
              </a:rPr>
              <a:t>O </a:t>
            </a:r>
            <a:r>
              <a:rPr lang="de-DE" sz="2800" b="1">
                <a:solidFill>
                  <a:schemeClr val="bg2">
                    <a:lumMod val="50000"/>
                  </a:schemeClr>
                </a:solidFill>
                <a:sym typeface="Symbol" panose="05050102010706020507" pitchFamily="18" charset="2"/>
              </a:rPr>
              <a:t>H</a:t>
            </a:r>
            <a:r>
              <a:rPr lang="de-DE" sz="2800" b="1">
                <a:solidFill>
                  <a:schemeClr val="bg2">
                    <a:lumMod val="50000"/>
                  </a:schemeClr>
                </a:solidFill>
                <a:latin typeface="Script MT Bold" panose="03040602040607080904" pitchFamily="66" charset="0"/>
                <a:sym typeface="Symbol" panose="05050102010706020507" pitchFamily="18" charset="2"/>
              </a:rPr>
              <a:t>Cl</a:t>
            </a:r>
            <a:endParaRPr lang="de-DE" sz="2800" b="1">
              <a:solidFill>
                <a:schemeClr val="bg2">
                  <a:lumMod val="50000"/>
                </a:schemeClr>
              </a:solidFill>
              <a:latin typeface="Script MT Bold" panose="03040602040607080904" pitchFamily="66" charset="0"/>
            </a:endParaRPr>
          </a:p>
        </p:txBody>
      </p:sp>
      <p:sp>
        <p:nvSpPr>
          <p:cNvPr id="97" name="Textfeld 96">
            <a:extLst>
              <a:ext uri="{FF2B5EF4-FFF2-40B4-BE49-F238E27FC236}">
                <a16:creationId xmlns:a16="http://schemas.microsoft.com/office/drawing/2014/main" id="{1C88864D-48F1-47FF-9549-ABDCDC7DB536}"/>
              </a:ext>
            </a:extLst>
          </p:cNvPr>
          <p:cNvSpPr txBox="1"/>
          <p:nvPr/>
        </p:nvSpPr>
        <p:spPr>
          <a:xfrm>
            <a:off x="2009702" y="5606358"/>
            <a:ext cx="2190883" cy="523220"/>
          </a:xfrm>
          <a:prstGeom prst="rect">
            <a:avLst/>
          </a:prstGeom>
          <a:noFill/>
        </p:spPr>
        <p:txBody>
          <a:bodyPr wrap="square" rtlCol="0">
            <a:spAutoFit/>
          </a:bodyPr>
          <a:lstStyle/>
          <a:p>
            <a:pPr algn="ctr"/>
            <a:r>
              <a:rPr lang="de-DE" sz="2800" b="1">
                <a:sym typeface="Symbol" panose="05050102010706020507" pitchFamily="18" charset="2"/>
              </a:rPr>
              <a:t>H</a:t>
            </a:r>
            <a:r>
              <a:rPr lang="de-DE" sz="2800" b="1">
                <a:latin typeface="Script MT Bold" panose="03040602040607080904" pitchFamily="66" charset="0"/>
                <a:sym typeface="Symbol" panose="05050102010706020507" pitchFamily="18" charset="2"/>
              </a:rPr>
              <a:t>Cl</a:t>
            </a:r>
            <a:endParaRPr lang="de-DE" sz="2800" b="1">
              <a:latin typeface="Script MT Bold" panose="03040602040607080904" pitchFamily="66" charset="0"/>
            </a:endParaRPr>
          </a:p>
        </p:txBody>
      </p:sp>
      <p:sp>
        <p:nvSpPr>
          <p:cNvPr id="98" name="Textfeld 97">
            <a:extLst>
              <a:ext uri="{FF2B5EF4-FFF2-40B4-BE49-F238E27FC236}">
                <a16:creationId xmlns:a16="http://schemas.microsoft.com/office/drawing/2014/main" id="{8897823E-0FE8-4353-8300-B56545D7145C}"/>
              </a:ext>
            </a:extLst>
          </p:cNvPr>
          <p:cNvSpPr txBox="1"/>
          <p:nvPr/>
        </p:nvSpPr>
        <p:spPr>
          <a:xfrm>
            <a:off x="8443123" y="5609756"/>
            <a:ext cx="966217" cy="523220"/>
          </a:xfrm>
          <a:prstGeom prst="rect">
            <a:avLst/>
          </a:prstGeom>
          <a:noFill/>
        </p:spPr>
        <p:txBody>
          <a:bodyPr wrap="square" rtlCol="0">
            <a:spAutoFit/>
          </a:bodyPr>
          <a:lstStyle/>
          <a:p>
            <a:pPr algn="ctr"/>
            <a:r>
              <a:rPr lang="de-DE" sz="2800" b="1"/>
              <a:t>H</a:t>
            </a:r>
            <a:r>
              <a:rPr lang="de-DE" sz="2800" b="1" baseline="-25000"/>
              <a:t>3</a:t>
            </a:r>
            <a:r>
              <a:rPr lang="de-DE" sz="2800" b="1"/>
              <a:t>O</a:t>
            </a:r>
            <a:r>
              <a:rPr lang="de-DE" sz="2800" b="1" baseline="30000"/>
              <a:t>+</a:t>
            </a:r>
            <a:endParaRPr lang="de-DE" sz="2800" b="1"/>
          </a:p>
        </p:txBody>
      </p:sp>
      <p:sp>
        <p:nvSpPr>
          <p:cNvPr id="8" name="Freihandform: Form 7">
            <a:extLst>
              <a:ext uri="{FF2B5EF4-FFF2-40B4-BE49-F238E27FC236}">
                <a16:creationId xmlns:a16="http://schemas.microsoft.com/office/drawing/2014/main" id="{41DDFC56-E83F-46A1-868D-2C728A25CE8D}"/>
              </a:ext>
            </a:extLst>
          </p:cNvPr>
          <p:cNvSpPr/>
          <p:nvPr/>
        </p:nvSpPr>
        <p:spPr>
          <a:xfrm>
            <a:off x="1412590" y="5486400"/>
            <a:ext cx="1532409" cy="214411"/>
          </a:xfrm>
          <a:custGeom>
            <a:avLst/>
            <a:gdLst>
              <a:gd name="connsiteX0" fmla="*/ 1532409 w 1532409"/>
              <a:gd name="connsiteY0" fmla="*/ 195492 h 214411"/>
              <a:gd name="connsiteX1" fmla="*/ 1532409 w 1532409"/>
              <a:gd name="connsiteY1" fmla="*/ 0 h 214411"/>
              <a:gd name="connsiteX2" fmla="*/ 0 w 1532409"/>
              <a:gd name="connsiteY2" fmla="*/ 12612 h 214411"/>
              <a:gd name="connsiteX3" fmla="*/ 0 w 1532409"/>
              <a:gd name="connsiteY3" fmla="*/ 214411 h 214411"/>
              <a:gd name="connsiteX4" fmla="*/ 0 w 1532409"/>
              <a:gd name="connsiteY4" fmla="*/ 214411 h 2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09" h="214411">
                <a:moveTo>
                  <a:pt x="1532409" y="195492"/>
                </a:moveTo>
                <a:lnTo>
                  <a:pt x="1532409" y="0"/>
                </a:lnTo>
                <a:lnTo>
                  <a:pt x="0" y="12612"/>
                </a:lnTo>
                <a:lnTo>
                  <a:pt x="0" y="214411"/>
                </a:lnTo>
                <a:lnTo>
                  <a:pt x="0" y="214411"/>
                </a:ln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Textfeld 98">
            <a:extLst>
              <a:ext uri="{FF2B5EF4-FFF2-40B4-BE49-F238E27FC236}">
                <a16:creationId xmlns:a16="http://schemas.microsoft.com/office/drawing/2014/main" id="{254D8CDC-704D-4EF6-A933-44C499E7DE88}"/>
              </a:ext>
            </a:extLst>
          </p:cNvPr>
          <p:cNvSpPr txBox="1"/>
          <p:nvPr/>
        </p:nvSpPr>
        <p:spPr>
          <a:xfrm>
            <a:off x="9884168" y="5653818"/>
            <a:ext cx="2190883" cy="523220"/>
          </a:xfrm>
          <a:prstGeom prst="rect">
            <a:avLst/>
          </a:prstGeom>
          <a:noFill/>
        </p:spPr>
        <p:txBody>
          <a:bodyPr wrap="square" rtlCol="0">
            <a:spAutoFit/>
          </a:bodyPr>
          <a:lstStyle/>
          <a:p>
            <a:pPr algn="ctr"/>
            <a:r>
              <a:rPr lang="de-DE" sz="2800" b="1">
                <a:latin typeface="Script MT Bold" panose="03040602040607080904" pitchFamily="66" charset="0"/>
                <a:sym typeface="Symbol" panose="05050102010706020507" pitchFamily="18" charset="2"/>
              </a:rPr>
              <a:t>Cl</a:t>
            </a:r>
            <a:r>
              <a:rPr lang="de-DE" sz="2800" b="1" baseline="30000">
                <a:latin typeface="Script MT Bold" panose="03040602040607080904" pitchFamily="66" charset="0"/>
                <a:sym typeface="Symbol" panose="05050102010706020507" pitchFamily="18" charset="2"/>
              </a:rPr>
              <a:t>-</a:t>
            </a:r>
            <a:endParaRPr lang="de-DE" sz="2800" b="1">
              <a:latin typeface="Script MT Bold" panose="03040602040607080904" pitchFamily="66" charset="0"/>
            </a:endParaRPr>
          </a:p>
        </p:txBody>
      </p:sp>
      <p:sp>
        <p:nvSpPr>
          <p:cNvPr id="9" name="Textfeld 8">
            <a:extLst>
              <a:ext uri="{FF2B5EF4-FFF2-40B4-BE49-F238E27FC236}">
                <a16:creationId xmlns:a16="http://schemas.microsoft.com/office/drawing/2014/main" id="{9E3B84C4-5B5A-4150-B4AF-55D7830D912F}"/>
              </a:ext>
            </a:extLst>
          </p:cNvPr>
          <p:cNvSpPr txBox="1"/>
          <p:nvPr/>
        </p:nvSpPr>
        <p:spPr>
          <a:xfrm>
            <a:off x="2071179" y="5473071"/>
            <a:ext cx="512862" cy="369332"/>
          </a:xfrm>
          <a:prstGeom prst="rect">
            <a:avLst/>
          </a:prstGeom>
          <a:noFill/>
        </p:spPr>
        <p:txBody>
          <a:bodyPr wrap="square" rtlCol="0">
            <a:spAutoFit/>
          </a:bodyPr>
          <a:lstStyle/>
          <a:p>
            <a:r>
              <a:rPr lang="de-DE" b="1">
                <a:solidFill>
                  <a:srgbClr val="7030A0"/>
                </a:solidFill>
              </a:rPr>
              <a:t>H</a:t>
            </a:r>
            <a:r>
              <a:rPr lang="de-DE" b="1" baseline="30000">
                <a:solidFill>
                  <a:srgbClr val="7030A0"/>
                </a:solidFill>
              </a:rPr>
              <a:t>+</a:t>
            </a:r>
            <a:endParaRPr lang="de-DE" b="1">
              <a:solidFill>
                <a:srgbClr val="7030A0"/>
              </a:solidFill>
            </a:endParaRPr>
          </a:p>
        </p:txBody>
      </p:sp>
      <p:sp>
        <p:nvSpPr>
          <p:cNvPr id="23" name="Textfeld 22">
            <a:extLst>
              <a:ext uri="{FF2B5EF4-FFF2-40B4-BE49-F238E27FC236}">
                <a16:creationId xmlns:a16="http://schemas.microsoft.com/office/drawing/2014/main" id="{E6284B5E-923F-F92B-AEA2-38A9BCC6D4E6}"/>
              </a:ext>
            </a:extLst>
          </p:cNvPr>
          <p:cNvSpPr txBox="1"/>
          <p:nvPr/>
        </p:nvSpPr>
        <p:spPr>
          <a:xfrm>
            <a:off x="137305" y="342520"/>
            <a:ext cx="10793421" cy="369332"/>
          </a:xfrm>
          <a:prstGeom prst="rect">
            <a:avLst/>
          </a:prstGeom>
          <a:noFill/>
        </p:spPr>
        <p:txBody>
          <a:bodyPr wrap="square">
            <a:spAutoFit/>
          </a:bodyPr>
          <a:lstStyle/>
          <a:p>
            <a:r>
              <a:rPr lang="de-AT" b="1" dirty="0">
                <a:solidFill>
                  <a:srgbClr val="00B0F0"/>
                </a:solidFill>
              </a:rPr>
              <a:t>Lösungsvorschlag B </a:t>
            </a:r>
            <a:r>
              <a:rPr lang="de-AT" b="1">
                <a:solidFill>
                  <a:srgbClr val="00B0F0"/>
                </a:solidFill>
              </a:rPr>
              <a:t>(Protonenübertragung, klassische Markierung nach Arrhenius): </a:t>
            </a:r>
            <a:r>
              <a:rPr lang="de-AT" b="1" dirty="0">
                <a:solidFill>
                  <a:srgbClr val="00B0F0"/>
                </a:solidFill>
              </a:rPr>
              <a:t>Aufgabe 5 </a:t>
            </a:r>
            <a:r>
              <a:rPr lang="de-AT" b="1" i="1" dirty="0">
                <a:solidFill>
                  <a:srgbClr val="00B0F0"/>
                </a:solidFill>
              </a:rPr>
              <a:t>(siehe auch H5P)</a:t>
            </a:r>
          </a:p>
        </p:txBody>
      </p:sp>
      <p:sp>
        <p:nvSpPr>
          <p:cNvPr id="24" name="Textfeld 23">
            <a:extLst>
              <a:ext uri="{FF2B5EF4-FFF2-40B4-BE49-F238E27FC236}">
                <a16:creationId xmlns:a16="http://schemas.microsoft.com/office/drawing/2014/main" id="{4ABF16EB-E430-E62E-B2BD-50D9B9D064C5}"/>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spTree>
    <p:extLst>
      <p:ext uri="{BB962C8B-B14F-4D97-AF65-F5344CB8AC3E}">
        <p14:creationId xmlns:p14="http://schemas.microsoft.com/office/powerpoint/2010/main" val="299130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3"/>
          <a:stretch>
            <a:fillRect/>
          </a:stretch>
        </p:blipFill>
        <p:spPr>
          <a:xfrm>
            <a:off x="0" y="235387"/>
            <a:ext cx="12192000" cy="4162581"/>
          </a:xfrm>
          <a:prstGeom prst="rect">
            <a:avLst/>
          </a:prstGeom>
        </p:spPr>
      </p:pic>
      <p:sp>
        <p:nvSpPr>
          <p:cNvPr id="10" name="Textfeld 9">
            <a:extLst>
              <a:ext uri="{FF2B5EF4-FFF2-40B4-BE49-F238E27FC236}">
                <a16:creationId xmlns:a16="http://schemas.microsoft.com/office/drawing/2014/main" id="{10EC051A-082F-482B-BCC3-08C485F7C239}"/>
              </a:ext>
            </a:extLst>
          </p:cNvPr>
          <p:cNvSpPr txBox="1"/>
          <p:nvPr/>
        </p:nvSpPr>
        <p:spPr>
          <a:xfrm>
            <a:off x="37066" y="3608223"/>
            <a:ext cx="2124000" cy="648000"/>
          </a:xfrm>
          <a:prstGeom prst="rect">
            <a:avLst/>
          </a:prstGeom>
          <a:noFill/>
        </p:spPr>
        <p:txBody>
          <a:bodyPr wrap="square" rtlCol="0" anchor="ctr">
            <a:spAutoFit/>
          </a:bodyPr>
          <a:lstStyle/>
          <a:p>
            <a:pPr algn="ctr"/>
            <a:r>
              <a:rPr lang="de-DE" b="1"/>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2203873" y="3631095"/>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5176251" y="360822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864127" y="3669691"/>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951051" y="3672447"/>
            <a:ext cx="2124000" cy="648000"/>
          </a:xfrm>
          <a:prstGeom prst="rect">
            <a:avLst/>
          </a:prstGeom>
          <a:noFill/>
        </p:spPr>
        <p:txBody>
          <a:bodyPr wrap="square" rtlCol="0" anchor="ctr">
            <a:spAutoFit/>
          </a:bodyPr>
          <a:lstStyle/>
          <a:p>
            <a:pPr algn="ctr"/>
            <a:r>
              <a:rPr lang="de-DE" b="1"/>
              <a:t>Chlorid-Ion</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5394000" y="1112587"/>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37066" y="431701"/>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3124622" y="441278"/>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5474610" y="408745"/>
            <a:ext cx="1404000" cy="646331"/>
          </a:xfrm>
          <a:prstGeom prst="rect">
            <a:avLst/>
          </a:prstGeom>
          <a:noFill/>
        </p:spPr>
        <p:txBody>
          <a:bodyPr wrap="square" rtlCol="0">
            <a:spAutoFit/>
          </a:bodyPr>
          <a:lstStyle/>
          <a:p>
            <a:pPr algn="ctr"/>
            <a:r>
              <a:rPr lang="de-DE" b="1"/>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1580844" y="431701"/>
            <a:ext cx="1404000" cy="646331"/>
          </a:xfrm>
          <a:prstGeom prst="rect">
            <a:avLst/>
          </a:prstGeom>
          <a:noFill/>
        </p:spPr>
        <p:txBody>
          <a:bodyPr wrap="square" rtlCol="0">
            <a:spAutoFit/>
          </a:bodyPr>
          <a:lstStyle/>
          <a:p>
            <a:pPr algn="ctr"/>
            <a:r>
              <a:rPr lang="de-DE" b="1"/>
              <a:t>Sauerstoff-Atom</a:t>
            </a:r>
          </a:p>
        </p:txBody>
      </p:sp>
      <p:grpSp>
        <p:nvGrpSpPr>
          <p:cNvPr id="23" name="Gruppieren 22">
            <a:extLst>
              <a:ext uri="{FF2B5EF4-FFF2-40B4-BE49-F238E27FC236}">
                <a16:creationId xmlns:a16="http://schemas.microsoft.com/office/drawing/2014/main" id="{E40D6F1D-1BB1-4947-B1DC-268A3A3F9A9A}"/>
              </a:ext>
            </a:extLst>
          </p:cNvPr>
          <p:cNvGrpSpPr/>
          <p:nvPr/>
        </p:nvGrpSpPr>
        <p:grpSpPr>
          <a:xfrm>
            <a:off x="2489288" y="4810059"/>
            <a:ext cx="1139317" cy="428213"/>
            <a:chOff x="431956" y="4287292"/>
            <a:chExt cx="1139317" cy="428213"/>
          </a:xfrm>
        </p:grpSpPr>
        <p:sp>
          <p:nvSpPr>
            <p:cNvPr id="24" name="Textfeld 69">
              <a:extLst>
                <a:ext uri="{FF2B5EF4-FFF2-40B4-BE49-F238E27FC236}">
                  <a16:creationId xmlns:a16="http://schemas.microsoft.com/office/drawing/2014/main" id="{16EFA25F-373E-4515-9553-922457600F64}"/>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25" name="Textfeld 43">
              <a:extLst>
                <a:ext uri="{FF2B5EF4-FFF2-40B4-BE49-F238E27FC236}">
                  <a16:creationId xmlns:a16="http://schemas.microsoft.com/office/drawing/2014/main" id="{DB6A513E-B10D-4D57-9821-BDA7126F396A}"/>
                </a:ext>
              </a:extLst>
            </p:cNvPr>
            <p:cNvSpPr txBox="1">
              <a:spLocks noChangeArrowheads="1"/>
            </p:cNvSpPr>
            <p:nvPr/>
          </p:nvSpPr>
          <p:spPr bwMode="auto">
            <a:xfrm>
              <a:off x="431956" y="4287292"/>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26" name="Linie 14">
              <a:extLst>
                <a:ext uri="{FF2B5EF4-FFF2-40B4-BE49-F238E27FC236}">
                  <a16:creationId xmlns:a16="http://schemas.microsoft.com/office/drawing/2014/main" id="{E0EFCFA2-2095-4DE7-A834-E7607F5C47A9}"/>
                </a:ext>
              </a:extLst>
            </p:cNvPr>
            <p:cNvSpPr>
              <a:spLocks noChangeShapeType="1"/>
            </p:cNvSpPr>
            <p:nvPr/>
          </p:nvSpPr>
          <p:spPr bwMode="auto">
            <a:xfrm rot="5400000" flipV="1">
              <a:off x="927784" y="441705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7" name="Linie 14">
              <a:extLst>
                <a:ext uri="{FF2B5EF4-FFF2-40B4-BE49-F238E27FC236}">
                  <a16:creationId xmlns:a16="http://schemas.microsoft.com/office/drawing/2014/main" id="{B1FF0BCA-31E4-4F05-AC05-15E27E2920CF}"/>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8" name="Linie 14">
              <a:extLst>
                <a:ext uri="{FF2B5EF4-FFF2-40B4-BE49-F238E27FC236}">
                  <a16:creationId xmlns:a16="http://schemas.microsoft.com/office/drawing/2014/main" id="{54F21E58-7A52-4D6D-9816-D4130C5A091D}"/>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29" name="Linie 13">
              <a:extLst>
                <a:ext uri="{FF2B5EF4-FFF2-40B4-BE49-F238E27FC236}">
                  <a16:creationId xmlns:a16="http://schemas.microsoft.com/office/drawing/2014/main" id="{79EA6C69-DEC4-4A3E-ADAF-89D51847888E}"/>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30" name="Gruppieren 29">
            <a:extLst>
              <a:ext uri="{FF2B5EF4-FFF2-40B4-BE49-F238E27FC236}">
                <a16:creationId xmlns:a16="http://schemas.microsoft.com/office/drawing/2014/main" id="{892F5272-F9F4-4172-8163-B551824DC51C}"/>
              </a:ext>
            </a:extLst>
          </p:cNvPr>
          <p:cNvGrpSpPr/>
          <p:nvPr/>
        </p:nvGrpSpPr>
        <p:grpSpPr>
          <a:xfrm>
            <a:off x="543326" y="4761877"/>
            <a:ext cx="989787" cy="930217"/>
            <a:chOff x="2693527" y="3495764"/>
            <a:chExt cx="989787" cy="930217"/>
          </a:xfrm>
        </p:grpSpPr>
        <p:sp>
          <p:nvSpPr>
            <p:cNvPr id="31" name="Textfeld 45">
              <a:extLst>
                <a:ext uri="{FF2B5EF4-FFF2-40B4-BE49-F238E27FC236}">
                  <a16:creationId xmlns:a16="http://schemas.microsoft.com/office/drawing/2014/main" id="{39A5C228-0DE2-4CF1-A95A-48F2B630896D}"/>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32" name="Linie 14">
              <a:extLst>
                <a:ext uri="{FF2B5EF4-FFF2-40B4-BE49-F238E27FC236}">
                  <a16:creationId xmlns:a16="http://schemas.microsoft.com/office/drawing/2014/main" id="{DF484157-CDE4-415F-A00B-56B36F96B262}"/>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3" name="Textfeld 43">
              <a:extLst>
                <a:ext uri="{FF2B5EF4-FFF2-40B4-BE49-F238E27FC236}">
                  <a16:creationId xmlns:a16="http://schemas.microsoft.com/office/drawing/2014/main" id="{F9D56EA9-9F7A-4C11-BC5D-DBF5374AD9A9}"/>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4" name="Textfeld 43">
              <a:extLst>
                <a:ext uri="{FF2B5EF4-FFF2-40B4-BE49-F238E27FC236}">
                  <a16:creationId xmlns:a16="http://schemas.microsoft.com/office/drawing/2014/main" id="{BAF2E7CB-1AC5-4530-A65D-29F663FE1C3A}"/>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35" name="Linie 14">
              <a:extLst>
                <a:ext uri="{FF2B5EF4-FFF2-40B4-BE49-F238E27FC236}">
                  <a16:creationId xmlns:a16="http://schemas.microsoft.com/office/drawing/2014/main" id="{CF38A20C-B26B-4DAE-A014-37AEF28CE338}"/>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6" name="Linie 13">
              <a:extLst>
                <a:ext uri="{FF2B5EF4-FFF2-40B4-BE49-F238E27FC236}">
                  <a16:creationId xmlns:a16="http://schemas.microsoft.com/office/drawing/2014/main" id="{91802DE5-0DA2-4E31-92CE-721DD3927A60}"/>
                </a:ext>
              </a:extLst>
            </p:cNvPr>
            <p:cNvSpPr>
              <a:spLocks noChangeShapeType="1"/>
            </p:cNvSpPr>
            <p:nvPr/>
          </p:nvSpPr>
          <p:spPr bwMode="auto">
            <a:xfrm flipV="1">
              <a:off x="3559221" y="3608842"/>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37" name="Linie 13">
              <a:extLst>
                <a:ext uri="{FF2B5EF4-FFF2-40B4-BE49-F238E27FC236}">
                  <a16:creationId xmlns:a16="http://schemas.microsoft.com/office/drawing/2014/main" id="{7BC04194-FA61-4B59-B706-1E33D25A986F}"/>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38" name="Textfeld 37">
            <a:extLst>
              <a:ext uri="{FF2B5EF4-FFF2-40B4-BE49-F238E27FC236}">
                <a16:creationId xmlns:a16="http://schemas.microsoft.com/office/drawing/2014/main" id="{A075C434-A24B-4F3D-B10F-05BC382D7F24}"/>
              </a:ext>
            </a:extLst>
          </p:cNvPr>
          <p:cNvSpPr txBox="1">
            <a:spLocks noChangeArrowheads="1"/>
          </p:cNvSpPr>
          <p:nvPr/>
        </p:nvSpPr>
        <p:spPr bwMode="auto">
          <a:xfrm>
            <a:off x="10717316" y="4750389"/>
            <a:ext cx="589487"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39" name="Linie 14">
            <a:extLst>
              <a:ext uri="{FF2B5EF4-FFF2-40B4-BE49-F238E27FC236}">
                <a16:creationId xmlns:a16="http://schemas.microsoft.com/office/drawing/2014/main" id="{5DDAFD7F-866D-4A4E-81CA-7852ACAD25E0}"/>
              </a:ext>
            </a:extLst>
          </p:cNvPr>
          <p:cNvSpPr>
            <a:spLocks noChangeShapeType="1"/>
          </p:cNvSpPr>
          <p:nvPr/>
        </p:nvSpPr>
        <p:spPr bwMode="auto">
          <a:xfrm rot="5400000" flipV="1">
            <a:off x="10930258" y="5060552"/>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0" name="Linie 14">
            <a:extLst>
              <a:ext uri="{FF2B5EF4-FFF2-40B4-BE49-F238E27FC236}">
                <a16:creationId xmlns:a16="http://schemas.microsoft.com/office/drawing/2014/main" id="{A436528D-8221-4EC9-94B6-3F54C0608F6B}"/>
              </a:ext>
            </a:extLst>
          </p:cNvPr>
          <p:cNvSpPr>
            <a:spLocks noChangeShapeType="1"/>
          </p:cNvSpPr>
          <p:nvPr/>
        </p:nvSpPr>
        <p:spPr bwMode="auto">
          <a:xfrm rot="5400000" flipV="1">
            <a:off x="10919373" y="4690043"/>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1" name="Linie 13">
            <a:extLst>
              <a:ext uri="{FF2B5EF4-FFF2-40B4-BE49-F238E27FC236}">
                <a16:creationId xmlns:a16="http://schemas.microsoft.com/office/drawing/2014/main" id="{B40BCD88-E0EC-45FD-8455-A9D0389764B6}"/>
              </a:ext>
            </a:extLst>
          </p:cNvPr>
          <p:cNvSpPr>
            <a:spLocks noChangeShapeType="1"/>
          </p:cNvSpPr>
          <p:nvPr/>
        </p:nvSpPr>
        <p:spPr bwMode="auto">
          <a:xfrm flipV="1">
            <a:off x="11128608" y="485293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2" name="Linie 13">
            <a:extLst>
              <a:ext uri="{FF2B5EF4-FFF2-40B4-BE49-F238E27FC236}">
                <a16:creationId xmlns:a16="http://schemas.microsoft.com/office/drawing/2014/main" id="{9AEA0969-12DF-4F20-AAA1-6023380FD322}"/>
              </a:ext>
            </a:extLst>
          </p:cNvPr>
          <p:cNvSpPr>
            <a:spLocks noChangeShapeType="1"/>
          </p:cNvSpPr>
          <p:nvPr/>
        </p:nvSpPr>
        <p:spPr bwMode="auto">
          <a:xfrm flipV="1">
            <a:off x="10731669" y="485261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3" name="Textfeld 56">
            <a:extLst>
              <a:ext uri="{FF2B5EF4-FFF2-40B4-BE49-F238E27FC236}">
                <a16:creationId xmlns:a16="http://schemas.microsoft.com/office/drawing/2014/main" id="{A09FBD1F-1565-4923-A9A4-B5C39973856D}"/>
              </a:ext>
            </a:extLst>
          </p:cNvPr>
          <p:cNvSpPr txBox="1">
            <a:spLocks noChangeArrowheads="1"/>
          </p:cNvSpPr>
          <p:nvPr/>
        </p:nvSpPr>
        <p:spPr bwMode="auto">
          <a:xfrm>
            <a:off x="11089679" y="4480335"/>
            <a:ext cx="33737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44" name="Ellipse 43">
            <a:extLst>
              <a:ext uri="{FF2B5EF4-FFF2-40B4-BE49-F238E27FC236}">
                <a16:creationId xmlns:a16="http://schemas.microsoft.com/office/drawing/2014/main" id="{DE526123-6358-49D8-A5FB-95A1A4F2BF34}"/>
              </a:ext>
            </a:extLst>
          </p:cNvPr>
          <p:cNvSpPr/>
          <p:nvPr/>
        </p:nvSpPr>
        <p:spPr>
          <a:xfrm>
            <a:off x="11104509" y="4615656"/>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45" name="Textfeld 45">
            <a:extLst>
              <a:ext uri="{FF2B5EF4-FFF2-40B4-BE49-F238E27FC236}">
                <a16:creationId xmlns:a16="http://schemas.microsoft.com/office/drawing/2014/main" id="{31C092C6-0ECB-4E98-907C-78B9D44FEC6D}"/>
              </a:ext>
            </a:extLst>
          </p:cNvPr>
          <p:cNvSpPr txBox="1">
            <a:spLocks noChangeArrowheads="1"/>
          </p:cNvSpPr>
          <p:nvPr/>
        </p:nvSpPr>
        <p:spPr bwMode="auto">
          <a:xfrm>
            <a:off x="8796191" y="4733746"/>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46" name="Linie 14">
            <a:extLst>
              <a:ext uri="{FF2B5EF4-FFF2-40B4-BE49-F238E27FC236}">
                <a16:creationId xmlns:a16="http://schemas.microsoft.com/office/drawing/2014/main" id="{F48DF6BD-8C28-41D8-B8B9-4777C92CD21F}"/>
              </a:ext>
            </a:extLst>
          </p:cNvPr>
          <p:cNvSpPr>
            <a:spLocks noChangeShapeType="1"/>
          </p:cNvSpPr>
          <p:nvPr/>
        </p:nvSpPr>
        <p:spPr bwMode="auto">
          <a:xfrm rot="5400000" flipV="1">
            <a:off x="8720189" y="4854238"/>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47" name="Textfeld 43">
            <a:extLst>
              <a:ext uri="{FF2B5EF4-FFF2-40B4-BE49-F238E27FC236}">
                <a16:creationId xmlns:a16="http://schemas.microsoft.com/office/drawing/2014/main" id="{B0E2A2CC-CAC6-4A38-9C77-BA3E608BABFE}"/>
              </a:ext>
            </a:extLst>
          </p:cNvPr>
          <p:cNvSpPr txBox="1">
            <a:spLocks noChangeArrowheads="1"/>
          </p:cNvSpPr>
          <p:nvPr/>
        </p:nvSpPr>
        <p:spPr bwMode="auto">
          <a:xfrm>
            <a:off x="8811406" y="522483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t>H</a:t>
            </a:r>
            <a:endParaRPr lang="de-DE" sz="2102" kern="0"/>
          </a:p>
        </p:txBody>
      </p:sp>
      <p:sp>
        <p:nvSpPr>
          <p:cNvPr id="48" name="Textfeld 43">
            <a:extLst>
              <a:ext uri="{FF2B5EF4-FFF2-40B4-BE49-F238E27FC236}">
                <a16:creationId xmlns:a16="http://schemas.microsoft.com/office/drawing/2014/main" id="{46EDF9CB-3FAF-4DA2-9C53-17D2C4AA76F2}"/>
              </a:ext>
            </a:extLst>
          </p:cNvPr>
          <p:cNvSpPr txBox="1">
            <a:spLocks noChangeArrowheads="1"/>
          </p:cNvSpPr>
          <p:nvPr/>
        </p:nvSpPr>
        <p:spPr bwMode="auto">
          <a:xfrm>
            <a:off x="8266024" y="4733746"/>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49" name="Linie 14">
            <a:extLst>
              <a:ext uri="{FF2B5EF4-FFF2-40B4-BE49-F238E27FC236}">
                <a16:creationId xmlns:a16="http://schemas.microsoft.com/office/drawing/2014/main" id="{60053A7C-8151-44F0-9704-12822BDF78E2}"/>
              </a:ext>
            </a:extLst>
          </p:cNvPr>
          <p:cNvSpPr>
            <a:spLocks noChangeShapeType="1"/>
          </p:cNvSpPr>
          <p:nvPr/>
        </p:nvSpPr>
        <p:spPr bwMode="auto">
          <a:xfrm rot="5400000" flipV="1">
            <a:off x="8972296" y="4724477"/>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0" name="Linie 13">
            <a:extLst>
              <a:ext uri="{FF2B5EF4-FFF2-40B4-BE49-F238E27FC236}">
                <a16:creationId xmlns:a16="http://schemas.microsoft.com/office/drawing/2014/main" id="{01AD3956-82F3-451A-A492-DFF141D4C815}"/>
              </a:ext>
            </a:extLst>
          </p:cNvPr>
          <p:cNvSpPr>
            <a:spLocks noChangeShapeType="1"/>
          </p:cNvSpPr>
          <p:nvPr/>
        </p:nvSpPr>
        <p:spPr bwMode="auto">
          <a:xfrm flipV="1">
            <a:off x="8983419" y="5106346"/>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1" name="Linie 14">
            <a:extLst>
              <a:ext uri="{FF2B5EF4-FFF2-40B4-BE49-F238E27FC236}">
                <a16:creationId xmlns:a16="http://schemas.microsoft.com/office/drawing/2014/main" id="{B65F7E14-BFD5-4753-80C0-DD854608F037}"/>
              </a:ext>
            </a:extLst>
          </p:cNvPr>
          <p:cNvSpPr>
            <a:spLocks noChangeShapeType="1"/>
          </p:cNvSpPr>
          <p:nvPr/>
        </p:nvSpPr>
        <p:spPr bwMode="auto">
          <a:xfrm rot="5400000" flipV="1">
            <a:off x="9257771" y="4846823"/>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52" name="Textfeld 43">
            <a:extLst>
              <a:ext uri="{FF2B5EF4-FFF2-40B4-BE49-F238E27FC236}">
                <a16:creationId xmlns:a16="http://schemas.microsoft.com/office/drawing/2014/main" id="{33CE241F-B46F-469B-912D-6B5D7DC32B2E}"/>
              </a:ext>
            </a:extLst>
          </p:cNvPr>
          <p:cNvSpPr txBox="1">
            <a:spLocks noChangeArrowheads="1"/>
          </p:cNvSpPr>
          <p:nvPr/>
        </p:nvSpPr>
        <p:spPr bwMode="auto">
          <a:xfrm>
            <a:off x="9359726" y="4733746"/>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53" name="Textfeld 67">
            <a:extLst>
              <a:ext uri="{FF2B5EF4-FFF2-40B4-BE49-F238E27FC236}">
                <a16:creationId xmlns:a16="http://schemas.microsoft.com/office/drawing/2014/main" id="{070D58AF-D8D8-41F7-9570-75A3C68E007D}"/>
              </a:ext>
            </a:extLst>
          </p:cNvPr>
          <p:cNvSpPr txBox="1">
            <a:spLocks noChangeArrowheads="1"/>
          </p:cNvSpPr>
          <p:nvPr/>
        </p:nvSpPr>
        <p:spPr bwMode="auto">
          <a:xfrm>
            <a:off x="9009371" y="4481639"/>
            <a:ext cx="31931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54" name="Ellipse 53">
            <a:extLst>
              <a:ext uri="{FF2B5EF4-FFF2-40B4-BE49-F238E27FC236}">
                <a16:creationId xmlns:a16="http://schemas.microsoft.com/office/drawing/2014/main" id="{3765FCE7-1D7A-4D94-9A6C-2B8F675D6763}"/>
              </a:ext>
            </a:extLst>
          </p:cNvPr>
          <p:cNvSpPr/>
          <p:nvPr/>
        </p:nvSpPr>
        <p:spPr>
          <a:xfrm>
            <a:off x="9066836" y="4611400"/>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83" name="Freihandform: Form 82">
            <a:extLst>
              <a:ext uri="{FF2B5EF4-FFF2-40B4-BE49-F238E27FC236}">
                <a16:creationId xmlns:a16="http://schemas.microsoft.com/office/drawing/2014/main" id="{45862CF5-F674-41F2-BC79-4C702F0A2C09}"/>
              </a:ext>
            </a:extLst>
          </p:cNvPr>
          <p:cNvSpPr/>
          <p:nvPr/>
        </p:nvSpPr>
        <p:spPr>
          <a:xfrm>
            <a:off x="1245171" y="4587254"/>
            <a:ext cx="1423219" cy="288512"/>
          </a:xfrm>
          <a:custGeom>
            <a:avLst/>
            <a:gdLst>
              <a:gd name="connsiteX0" fmla="*/ 0 w 1423219"/>
              <a:gd name="connsiteY0" fmla="*/ 214770 h 288512"/>
              <a:gd name="connsiteX1" fmla="*/ 715296 w 1423219"/>
              <a:gd name="connsiteY1" fmla="*/ 918 h 288512"/>
              <a:gd name="connsiteX2" fmla="*/ 1423219 w 1423219"/>
              <a:gd name="connsiteY2" fmla="*/ 288512 h 288512"/>
              <a:gd name="connsiteX3" fmla="*/ 1423219 w 1423219"/>
              <a:gd name="connsiteY3" fmla="*/ 288512 h 288512"/>
            </a:gdLst>
            <a:ahLst/>
            <a:cxnLst>
              <a:cxn ang="0">
                <a:pos x="connsiteX0" y="connsiteY0"/>
              </a:cxn>
              <a:cxn ang="0">
                <a:pos x="connsiteX1" y="connsiteY1"/>
              </a:cxn>
              <a:cxn ang="0">
                <a:pos x="connsiteX2" y="connsiteY2"/>
              </a:cxn>
              <a:cxn ang="0">
                <a:pos x="connsiteX3" y="connsiteY3"/>
              </a:cxn>
            </a:cxnLst>
            <a:rect l="l" t="t" r="r" b="b"/>
            <a:pathLst>
              <a:path w="1423219" h="288512">
                <a:moveTo>
                  <a:pt x="0" y="214770"/>
                </a:moveTo>
                <a:cubicBezTo>
                  <a:pt x="239046" y="101699"/>
                  <a:pt x="478093" y="-11372"/>
                  <a:pt x="715296" y="918"/>
                </a:cubicBezTo>
                <a:cubicBezTo>
                  <a:pt x="952499" y="13208"/>
                  <a:pt x="1423219" y="288512"/>
                  <a:pt x="1423219" y="288512"/>
                </a:cubicBezTo>
                <a:lnTo>
                  <a:pt x="1423219" y="288512"/>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Freihandform: Form 83">
            <a:extLst>
              <a:ext uri="{FF2B5EF4-FFF2-40B4-BE49-F238E27FC236}">
                <a16:creationId xmlns:a16="http://schemas.microsoft.com/office/drawing/2014/main" id="{DD94F497-33FF-41F6-B2CE-F4F72F2D5037}"/>
              </a:ext>
            </a:extLst>
          </p:cNvPr>
          <p:cNvSpPr/>
          <p:nvPr/>
        </p:nvSpPr>
        <p:spPr>
          <a:xfrm>
            <a:off x="2909790" y="5076041"/>
            <a:ext cx="243263" cy="694554"/>
          </a:xfrm>
          <a:custGeom>
            <a:avLst/>
            <a:gdLst>
              <a:gd name="connsiteX0" fmla="*/ 7289 w 243263"/>
              <a:gd name="connsiteY0" fmla="*/ 0 h 694554"/>
              <a:gd name="connsiteX1" fmla="*/ 29412 w 243263"/>
              <a:gd name="connsiteY1" fmla="*/ 693174 h 694554"/>
              <a:gd name="connsiteX2" fmla="*/ 243263 w 243263"/>
              <a:gd name="connsiteY2" fmla="*/ 191729 h 694554"/>
              <a:gd name="connsiteX3" fmla="*/ 243263 w 243263"/>
              <a:gd name="connsiteY3" fmla="*/ 191729 h 694554"/>
            </a:gdLst>
            <a:ahLst/>
            <a:cxnLst>
              <a:cxn ang="0">
                <a:pos x="connsiteX0" y="connsiteY0"/>
              </a:cxn>
              <a:cxn ang="0">
                <a:pos x="connsiteX1" y="connsiteY1"/>
              </a:cxn>
              <a:cxn ang="0">
                <a:pos x="connsiteX2" y="connsiteY2"/>
              </a:cxn>
              <a:cxn ang="0">
                <a:pos x="connsiteX3" y="connsiteY3"/>
              </a:cxn>
            </a:cxnLst>
            <a:rect l="l" t="t" r="r" b="b"/>
            <a:pathLst>
              <a:path w="243263" h="694554">
                <a:moveTo>
                  <a:pt x="7289" y="0"/>
                </a:moveTo>
                <a:cubicBezTo>
                  <a:pt x="-1314" y="330609"/>
                  <a:pt x="-9917" y="661219"/>
                  <a:pt x="29412" y="693174"/>
                </a:cubicBezTo>
                <a:cubicBezTo>
                  <a:pt x="68741" y="725129"/>
                  <a:pt x="243263" y="191729"/>
                  <a:pt x="243263" y="191729"/>
                </a:cubicBezTo>
                <a:lnTo>
                  <a:pt x="243263" y="191729"/>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9081EF8F-3635-4305-84F5-7499B97B95B0}"/>
              </a:ext>
            </a:extLst>
          </p:cNvPr>
          <p:cNvSpPr txBox="1"/>
          <p:nvPr/>
        </p:nvSpPr>
        <p:spPr>
          <a:xfrm>
            <a:off x="192783" y="4289360"/>
            <a:ext cx="6133371" cy="369332"/>
          </a:xfrm>
          <a:prstGeom prst="rect">
            <a:avLst/>
          </a:prstGeom>
          <a:noFill/>
        </p:spPr>
        <p:txBody>
          <a:bodyPr wrap="square" rtlCol="0">
            <a:spAutoFit/>
          </a:bodyPr>
          <a:lstStyle/>
          <a:p>
            <a:r>
              <a:rPr lang="de-DE"/>
              <a:t>Reaktionsgleichung in Valenzstrichformelschreibweise:</a:t>
            </a:r>
          </a:p>
        </p:txBody>
      </p:sp>
      <p:sp>
        <p:nvSpPr>
          <p:cNvPr id="87" name="Textfeld 86">
            <a:extLst>
              <a:ext uri="{FF2B5EF4-FFF2-40B4-BE49-F238E27FC236}">
                <a16:creationId xmlns:a16="http://schemas.microsoft.com/office/drawing/2014/main" id="{341CDDAA-19F1-4803-8939-C11A815ECA6E}"/>
              </a:ext>
            </a:extLst>
          </p:cNvPr>
          <p:cNvSpPr txBox="1"/>
          <p:nvPr/>
        </p:nvSpPr>
        <p:spPr>
          <a:xfrm>
            <a:off x="37066" y="45633"/>
            <a:ext cx="12117867" cy="369332"/>
          </a:xfrm>
          <a:prstGeom prst="rect">
            <a:avLst/>
          </a:prstGeom>
          <a:noFill/>
        </p:spPr>
        <p:txBody>
          <a:bodyPr wrap="square" rtlCol="0">
            <a:spAutoFit/>
          </a:bodyPr>
          <a:lstStyle/>
          <a:p>
            <a:r>
              <a:rPr lang="de-DE" b="1">
                <a:solidFill>
                  <a:srgbClr val="00B0F0"/>
                </a:solidFill>
              </a:rPr>
              <a:t>Lösungsvorschlag: Variante A + B in der Zusammenschau (Kontrastierung der Pfeilsymbolik: Elektronen-/Protonenwanderung)</a:t>
            </a:r>
          </a:p>
        </p:txBody>
      </p:sp>
      <p:cxnSp>
        <p:nvCxnSpPr>
          <p:cNvPr id="88" name="Gerader Verbinder 87">
            <a:extLst>
              <a:ext uri="{FF2B5EF4-FFF2-40B4-BE49-F238E27FC236}">
                <a16:creationId xmlns:a16="http://schemas.microsoft.com/office/drawing/2014/main" id="{5CBB0CCC-3650-4D74-8C1F-174969AECBDF}"/>
              </a:ext>
            </a:extLst>
          </p:cNvPr>
          <p:cNvCxnSpPr/>
          <p:nvPr/>
        </p:nvCxnSpPr>
        <p:spPr>
          <a:xfrm flipV="1">
            <a:off x="2831961" y="4847126"/>
            <a:ext cx="0" cy="34109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0" name="Freihandform: Form 89">
            <a:extLst>
              <a:ext uri="{FF2B5EF4-FFF2-40B4-BE49-F238E27FC236}">
                <a16:creationId xmlns:a16="http://schemas.microsoft.com/office/drawing/2014/main" id="{FC1F7BFF-B825-4738-B746-CF946B37C0FB}"/>
              </a:ext>
            </a:extLst>
          </p:cNvPr>
          <p:cNvSpPr/>
          <p:nvPr/>
        </p:nvSpPr>
        <p:spPr>
          <a:xfrm>
            <a:off x="3997049" y="4891537"/>
            <a:ext cx="4111511" cy="98677"/>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Freihandform: Form 90">
            <a:extLst>
              <a:ext uri="{FF2B5EF4-FFF2-40B4-BE49-F238E27FC236}">
                <a16:creationId xmlns:a16="http://schemas.microsoft.com/office/drawing/2014/main" id="{A80628FF-91C7-47FC-9EBC-1317659ED5FC}"/>
              </a:ext>
            </a:extLst>
          </p:cNvPr>
          <p:cNvSpPr/>
          <p:nvPr/>
        </p:nvSpPr>
        <p:spPr>
          <a:xfrm>
            <a:off x="4016783" y="5042841"/>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Textfeld 91">
            <a:extLst>
              <a:ext uri="{FF2B5EF4-FFF2-40B4-BE49-F238E27FC236}">
                <a16:creationId xmlns:a16="http://schemas.microsoft.com/office/drawing/2014/main" id="{0BD8EF02-3BB5-444A-9071-914D9B9F3950}"/>
              </a:ext>
            </a:extLst>
          </p:cNvPr>
          <p:cNvSpPr txBox="1"/>
          <p:nvPr/>
        </p:nvSpPr>
        <p:spPr>
          <a:xfrm>
            <a:off x="163187" y="5741834"/>
            <a:ext cx="6133371" cy="369332"/>
          </a:xfrm>
          <a:prstGeom prst="rect">
            <a:avLst/>
          </a:prstGeom>
          <a:noFill/>
        </p:spPr>
        <p:txBody>
          <a:bodyPr wrap="square" rtlCol="0">
            <a:spAutoFit/>
          </a:bodyPr>
          <a:lstStyle/>
          <a:p>
            <a:r>
              <a:rPr lang="de-DE"/>
              <a:t>Reaktionsgleichung in Molekülformelschreibweise:</a:t>
            </a:r>
          </a:p>
        </p:txBody>
      </p:sp>
      <p:sp>
        <p:nvSpPr>
          <p:cNvPr id="93" name="Textfeld 92">
            <a:extLst>
              <a:ext uri="{FF2B5EF4-FFF2-40B4-BE49-F238E27FC236}">
                <a16:creationId xmlns:a16="http://schemas.microsoft.com/office/drawing/2014/main" id="{9370A706-A6E2-4182-A192-6B55BDE36C8C}"/>
              </a:ext>
            </a:extLst>
          </p:cNvPr>
          <p:cNvSpPr txBox="1"/>
          <p:nvPr/>
        </p:nvSpPr>
        <p:spPr>
          <a:xfrm>
            <a:off x="757117" y="6244718"/>
            <a:ext cx="966217" cy="523220"/>
          </a:xfrm>
          <a:prstGeom prst="rect">
            <a:avLst/>
          </a:prstGeom>
          <a:noFill/>
        </p:spPr>
        <p:txBody>
          <a:bodyPr wrap="square" rtlCol="0">
            <a:spAutoFit/>
          </a:bodyPr>
          <a:lstStyle/>
          <a:p>
            <a:pPr algn="ctr"/>
            <a:r>
              <a:rPr lang="de-DE" sz="2800" b="1"/>
              <a:t>H</a:t>
            </a:r>
            <a:r>
              <a:rPr lang="de-DE" sz="2800" b="1" baseline="-25000"/>
              <a:t>2</a:t>
            </a:r>
            <a:r>
              <a:rPr lang="de-DE" sz="2800" b="1"/>
              <a:t>O</a:t>
            </a:r>
          </a:p>
        </p:txBody>
      </p:sp>
      <p:sp>
        <p:nvSpPr>
          <p:cNvPr id="94" name="Textfeld 12">
            <a:extLst>
              <a:ext uri="{FF2B5EF4-FFF2-40B4-BE49-F238E27FC236}">
                <a16:creationId xmlns:a16="http://schemas.microsoft.com/office/drawing/2014/main" id="{1857F0AD-5F9A-4097-9B6F-406C6BA99C08}"/>
              </a:ext>
            </a:extLst>
          </p:cNvPr>
          <p:cNvSpPr txBox="1">
            <a:spLocks noChangeArrowheads="1"/>
          </p:cNvSpPr>
          <p:nvPr/>
        </p:nvSpPr>
        <p:spPr bwMode="auto">
          <a:xfrm>
            <a:off x="1829897" y="6221155"/>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01" name="Textfeld 12">
            <a:extLst>
              <a:ext uri="{FF2B5EF4-FFF2-40B4-BE49-F238E27FC236}">
                <a16:creationId xmlns:a16="http://schemas.microsoft.com/office/drawing/2014/main" id="{DC3AFBE4-9AF3-49E7-9874-BFF4C0BDD1DD}"/>
              </a:ext>
            </a:extLst>
          </p:cNvPr>
          <p:cNvSpPr txBox="1">
            <a:spLocks noChangeArrowheads="1"/>
          </p:cNvSpPr>
          <p:nvPr/>
        </p:nvSpPr>
        <p:spPr bwMode="auto">
          <a:xfrm>
            <a:off x="9813890" y="466134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03" name="Textfeld 102">
            <a:extLst>
              <a:ext uri="{FF2B5EF4-FFF2-40B4-BE49-F238E27FC236}">
                <a16:creationId xmlns:a16="http://schemas.microsoft.com/office/drawing/2014/main" id="{1FF82F16-3800-4F37-8C68-F01F8A13A219}"/>
              </a:ext>
            </a:extLst>
          </p:cNvPr>
          <p:cNvSpPr txBox="1"/>
          <p:nvPr/>
        </p:nvSpPr>
        <p:spPr>
          <a:xfrm>
            <a:off x="2009702" y="6243283"/>
            <a:ext cx="2190883" cy="523220"/>
          </a:xfrm>
          <a:prstGeom prst="rect">
            <a:avLst/>
          </a:prstGeom>
          <a:noFill/>
        </p:spPr>
        <p:txBody>
          <a:bodyPr wrap="square" rtlCol="0">
            <a:spAutoFit/>
          </a:bodyPr>
          <a:lstStyle/>
          <a:p>
            <a:pPr algn="ctr"/>
            <a:r>
              <a:rPr lang="de-DE" sz="2800" b="1">
                <a:sym typeface="Symbol" panose="05050102010706020507" pitchFamily="18" charset="2"/>
              </a:rPr>
              <a:t>H</a:t>
            </a:r>
            <a:r>
              <a:rPr lang="de-DE" sz="2800" b="1">
                <a:latin typeface="Script MT Bold" panose="03040602040607080904" pitchFamily="66" charset="0"/>
                <a:sym typeface="Symbol" panose="05050102010706020507" pitchFamily="18" charset="2"/>
              </a:rPr>
              <a:t>Cl</a:t>
            </a:r>
            <a:endParaRPr lang="de-DE" sz="2800" b="1">
              <a:latin typeface="Script MT Bold" panose="03040602040607080904" pitchFamily="66" charset="0"/>
            </a:endParaRPr>
          </a:p>
        </p:txBody>
      </p:sp>
      <p:sp>
        <p:nvSpPr>
          <p:cNvPr id="104" name="Textfeld 103">
            <a:extLst>
              <a:ext uri="{FF2B5EF4-FFF2-40B4-BE49-F238E27FC236}">
                <a16:creationId xmlns:a16="http://schemas.microsoft.com/office/drawing/2014/main" id="{FF72DDA9-74D1-433B-854A-F30ECCD1422A}"/>
              </a:ext>
            </a:extLst>
          </p:cNvPr>
          <p:cNvSpPr txBox="1"/>
          <p:nvPr/>
        </p:nvSpPr>
        <p:spPr>
          <a:xfrm>
            <a:off x="8423126" y="6207145"/>
            <a:ext cx="966217" cy="523220"/>
          </a:xfrm>
          <a:prstGeom prst="rect">
            <a:avLst/>
          </a:prstGeom>
          <a:noFill/>
        </p:spPr>
        <p:txBody>
          <a:bodyPr wrap="square" rtlCol="0">
            <a:spAutoFit/>
          </a:bodyPr>
          <a:lstStyle/>
          <a:p>
            <a:pPr algn="ctr"/>
            <a:r>
              <a:rPr lang="de-DE" sz="2800" b="1"/>
              <a:t>H</a:t>
            </a:r>
            <a:r>
              <a:rPr lang="de-DE" sz="2800" b="1" baseline="-25000"/>
              <a:t>3</a:t>
            </a:r>
            <a:r>
              <a:rPr lang="de-DE" sz="2800" b="1"/>
              <a:t>O</a:t>
            </a:r>
            <a:r>
              <a:rPr lang="de-DE" sz="2800" b="1" baseline="30000"/>
              <a:t>+</a:t>
            </a:r>
            <a:endParaRPr lang="de-DE" sz="2800" b="1"/>
          </a:p>
        </p:txBody>
      </p:sp>
      <p:sp>
        <p:nvSpPr>
          <p:cNvPr id="105" name="Freihandform: Form 104">
            <a:extLst>
              <a:ext uri="{FF2B5EF4-FFF2-40B4-BE49-F238E27FC236}">
                <a16:creationId xmlns:a16="http://schemas.microsoft.com/office/drawing/2014/main" id="{4BE7C838-A8DF-4901-AD1F-70EADFAA4F77}"/>
              </a:ext>
            </a:extLst>
          </p:cNvPr>
          <p:cNvSpPr/>
          <p:nvPr/>
        </p:nvSpPr>
        <p:spPr>
          <a:xfrm>
            <a:off x="1412590" y="6123325"/>
            <a:ext cx="1532409" cy="214411"/>
          </a:xfrm>
          <a:custGeom>
            <a:avLst/>
            <a:gdLst>
              <a:gd name="connsiteX0" fmla="*/ 1532409 w 1532409"/>
              <a:gd name="connsiteY0" fmla="*/ 195492 h 214411"/>
              <a:gd name="connsiteX1" fmla="*/ 1532409 w 1532409"/>
              <a:gd name="connsiteY1" fmla="*/ 0 h 214411"/>
              <a:gd name="connsiteX2" fmla="*/ 0 w 1532409"/>
              <a:gd name="connsiteY2" fmla="*/ 12612 h 214411"/>
              <a:gd name="connsiteX3" fmla="*/ 0 w 1532409"/>
              <a:gd name="connsiteY3" fmla="*/ 214411 h 214411"/>
              <a:gd name="connsiteX4" fmla="*/ 0 w 1532409"/>
              <a:gd name="connsiteY4" fmla="*/ 214411 h 2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09" h="214411">
                <a:moveTo>
                  <a:pt x="1532409" y="195492"/>
                </a:moveTo>
                <a:lnTo>
                  <a:pt x="1532409" y="0"/>
                </a:lnTo>
                <a:lnTo>
                  <a:pt x="0" y="12612"/>
                </a:lnTo>
                <a:lnTo>
                  <a:pt x="0" y="214411"/>
                </a:lnTo>
                <a:lnTo>
                  <a:pt x="0" y="214411"/>
                </a:ln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Textfeld 105">
            <a:extLst>
              <a:ext uri="{FF2B5EF4-FFF2-40B4-BE49-F238E27FC236}">
                <a16:creationId xmlns:a16="http://schemas.microsoft.com/office/drawing/2014/main" id="{00CAE570-683A-4B1F-BE77-C54058CD19F0}"/>
              </a:ext>
            </a:extLst>
          </p:cNvPr>
          <p:cNvSpPr txBox="1"/>
          <p:nvPr/>
        </p:nvSpPr>
        <p:spPr>
          <a:xfrm>
            <a:off x="2071179" y="6109996"/>
            <a:ext cx="512862" cy="369332"/>
          </a:xfrm>
          <a:prstGeom prst="rect">
            <a:avLst/>
          </a:prstGeom>
          <a:noFill/>
        </p:spPr>
        <p:txBody>
          <a:bodyPr wrap="square" rtlCol="0">
            <a:spAutoFit/>
          </a:bodyPr>
          <a:lstStyle/>
          <a:p>
            <a:r>
              <a:rPr lang="de-DE" b="1">
                <a:solidFill>
                  <a:srgbClr val="7030A0"/>
                </a:solidFill>
              </a:rPr>
              <a:t>H</a:t>
            </a:r>
            <a:r>
              <a:rPr lang="de-DE" b="1" baseline="30000">
                <a:solidFill>
                  <a:srgbClr val="7030A0"/>
                </a:solidFill>
              </a:rPr>
              <a:t>+</a:t>
            </a:r>
            <a:endParaRPr lang="de-DE" b="1">
              <a:solidFill>
                <a:srgbClr val="7030A0"/>
              </a:solidFill>
            </a:endParaRPr>
          </a:p>
        </p:txBody>
      </p:sp>
      <p:sp>
        <p:nvSpPr>
          <p:cNvPr id="107" name="Freihandform: Form 106">
            <a:extLst>
              <a:ext uri="{FF2B5EF4-FFF2-40B4-BE49-F238E27FC236}">
                <a16:creationId xmlns:a16="http://schemas.microsoft.com/office/drawing/2014/main" id="{11AF1C35-7764-45E7-A2CA-2C2667E869D7}"/>
              </a:ext>
            </a:extLst>
          </p:cNvPr>
          <p:cNvSpPr/>
          <p:nvPr/>
        </p:nvSpPr>
        <p:spPr>
          <a:xfrm>
            <a:off x="3923900" y="6380651"/>
            <a:ext cx="4111511" cy="98677"/>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Freihandform: Form 107">
            <a:extLst>
              <a:ext uri="{FF2B5EF4-FFF2-40B4-BE49-F238E27FC236}">
                <a16:creationId xmlns:a16="http://schemas.microsoft.com/office/drawing/2014/main" id="{563724E5-3598-42FC-AE49-C2F5AFD1B842}"/>
              </a:ext>
            </a:extLst>
          </p:cNvPr>
          <p:cNvSpPr/>
          <p:nvPr/>
        </p:nvSpPr>
        <p:spPr>
          <a:xfrm>
            <a:off x="3943634" y="6531955"/>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Textfeld 12">
            <a:extLst>
              <a:ext uri="{FF2B5EF4-FFF2-40B4-BE49-F238E27FC236}">
                <a16:creationId xmlns:a16="http://schemas.microsoft.com/office/drawing/2014/main" id="{AFC19298-447B-4967-A16C-C630F5868F0D}"/>
              </a:ext>
            </a:extLst>
          </p:cNvPr>
          <p:cNvSpPr txBox="1">
            <a:spLocks noChangeArrowheads="1"/>
          </p:cNvSpPr>
          <p:nvPr/>
        </p:nvSpPr>
        <p:spPr bwMode="auto">
          <a:xfrm>
            <a:off x="1876399" y="466295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10" name="Textfeld 12">
            <a:extLst>
              <a:ext uri="{FF2B5EF4-FFF2-40B4-BE49-F238E27FC236}">
                <a16:creationId xmlns:a16="http://schemas.microsoft.com/office/drawing/2014/main" id="{5A64DC63-1194-4401-9680-6824D8AA61AF}"/>
              </a:ext>
            </a:extLst>
          </p:cNvPr>
          <p:cNvSpPr txBox="1">
            <a:spLocks noChangeArrowheads="1"/>
          </p:cNvSpPr>
          <p:nvPr/>
        </p:nvSpPr>
        <p:spPr bwMode="auto">
          <a:xfrm>
            <a:off x="9749784" y="6243283"/>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11" name="Textfeld 110">
            <a:extLst>
              <a:ext uri="{FF2B5EF4-FFF2-40B4-BE49-F238E27FC236}">
                <a16:creationId xmlns:a16="http://schemas.microsoft.com/office/drawing/2014/main" id="{BC7B9720-5F7F-45B2-8F07-8AA565E5CDB8}"/>
              </a:ext>
            </a:extLst>
          </p:cNvPr>
          <p:cNvSpPr txBox="1"/>
          <p:nvPr/>
        </p:nvSpPr>
        <p:spPr>
          <a:xfrm>
            <a:off x="9834816" y="6221155"/>
            <a:ext cx="2190883" cy="523220"/>
          </a:xfrm>
          <a:prstGeom prst="rect">
            <a:avLst/>
          </a:prstGeom>
          <a:noFill/>
        </p:spPr>
        <p:txBody>
          <a:bodyPr wrap="square" rtlCol="0">
            <a:spAutoFit/>
          </a:bodyPr>
          <a:lstStyle/>
          <a:p>
            <a:pPr algn="ctr"/>
            <a:r>
              <a:rPr lang="de-DE" sz="2800" b="1">
                <a:latin typeface="Script MT Bold" panose="03040602040607080904" pitchFamily="66" charset="0"/>
                <a:sym typeface="Symbol" panose="05050102010706020507" pitchFamily="18" charset="2"/>
              </a:rPr>
              <a:t>Cl</a:t>
            </a:r>
            <a:r>
              <a:rPr lang="de-DE" sz="2800" b="1" baseline="30000">
                <a:latin typeface="Script MT Bold" panose="03040602040607080904" pitchFamily="66" charset="0"/>
                <a:sym typeface="Symbol" panose="05050102010706020507" pitchFamily="18" charset="2"/>
              </a:rPr>
              <a:t>-</a:t>
            </a:r>
            <a:endParaRPr lang="de-DE" sz="2800" b="1">
              <a:latin typeface="Script MT Bold" panose="03040602040607080904" pitchFamily="66" charset="0"/>
            </a:endParaRPr>
          </a:p>
        </p:txBody>
      </p:sp>
      <p:sp>
        <p:nvSpPr>
          <p:cNvPr id="2" name="Textfeld 1">
            <a:extLst>
              <a:ext uri="{FF2B5EF4-FFF2-40B4-BE49-F238E27FC236}">
                <a16:creationId xmlns:a16="http://schemas.microsoft.com/office/drawing/2014/main" id="{0809B518-56C5-4724-9187-70A550B4976E}"/>
              </a:ext>
            </a:extLst>
          </p:cNvPr>
          <p:cNvSpPr txBox="1"/>
          <p:nvPr/>
        </p:nvSpPr>
        <p:spPr>
          <a:xfrm>
            <a:off x="3166782" y="5379492"/>
            <a:ext cx="3659607" cy="369332"/>
          </a:xfrm>
          <a:prstGeom prst="rect">
            <a:avLst/>
          </a:prstGeom>
          <a:noFill/>
        </p:spPr>
        <p:txBody>
          <a:bodyPr wrap="square" rtlCol="0">
            <a:spAutoFit/>
          </a:bodyPr>
          <a:lstStyle/>
          <a:p>
            <a:r>
              <a:rPr lang="de-DE">
                <a:solidFill>
                  <a:srgbClr val="00B050"/>
                </a:solidFill>
              </a:rPr>
              <a:t>Elektronenwanderungspfeil</a:t>
            </a:r>
          </a:p>
        </p:txBody>
      </p:sp>
      <p:sp>
        <p:nvSpPr>
          <p:cNvPr id="112" name="Textfeld 111">
            <a:extLst>
              <a:ext uri="{FF2B5EF4-FFF2-40B4-BE49-F238E27FC236}">
                <a16:creationId xmlns:a16="http://schemas.microsoft.com/office/drawing/2014/main" id="{8D6F47EC-9AF2-4ED5-B3BE-99B8F0B5EF1F}"/>
              </a:ext>
            </a:extLst>
          </p:cNvPr>
          <p:cNvSpPr txBox="1"/>
          <p:nvPr/>
        </p:nvSpPr>
        <p:spPr>
          <a:xfrm>
            <a:off x="3138393" y="6034472"/>
            <a:ext cx="3659607" cy="369332"/>
          </a:xfrm>
          <a:prstGeom prst="rect">
            <a:avLst/>
          </a:prstGeom>
          <a:noFill/>
        </p:spPr>
        <p:txBody>
          <a:bodyPr wrap="square" rtlCol="0">
            <a:spAutoFit/>
          </a:bodyPr>
          <a:lstStyle/>
          <a:p>
            <a:r>
              <a:rPr lang="de-DE">
                <a:solidFill>
                  <a:srgbClr val="7030A0"/>
                </a:solidFill>
              </a:rPr>
              <a:t>Protonenwanderungspfeil</a:t>
            </a:r>
          </a:p>
        </p:txBody>
      </p:sp>
    </p:spTree>
    <p:extLst>
      <p:ext uri="{BB962C8B-B14F-4D97-AF65-F5344CB8AC3E}">
        <p14:creationId xmlns:p14="http://schemas.microsoft.com/office/powerpoint/2010/main" val="159837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740B-CDFF-D234-77DF-6359A7C89E06}"/>
              </a:ext>
            </a:extLst>
          </p:cNvPr>
          <p:cNvSpPr>
            <a:spLocks noGrp="1"/>
          </p:cNvSpPr>
          <p:nvPr>
            <p:ph type="title"/>
          </p:nvPr>
        </p:nvSpPr>
        <p:spPr>
          <a:xfrm>
            <a:off x="527136" y="1297462"/>
            <a:ext cx="11241774" cy="2780268"/>
          </a:xfrm>
        </p:spPr>
        <p:txBody>
          <a:bodyPr anchor="t" anchorCtr="0">
            <a:noAutofit/>
          </a:bodyPr>
          <a:lstStyle/>
          <a:p>
            <a:pPr marL="0" indent="0">
              <a:buNone/>
            </a:pPr>
            <a:r>
              <a:rPr lang="de-DE" sz="2800" b="1"/>
              <a:t>Hohes </a:t>
            </a:r>
            <a:r>
              <a:rPr lang="de-DE" sz="2800" b="1" dirty="0"/>
              <a:t>Anforderungsniveau (fachlich &amp; sprachlich)</a:t>
            </a:r>
            <a:br>
              <a:rPr lang="de-DE" dirty="0"/>
            </a:br>
            <a:br>
              <a:rPr lang="de-DE" sz="2400" dirty="0">
                <a:latin typeface="+mn-lt"/>
              </a:rPr>
            </a:br>
            <a:r>
              <a:rPr lang="de-AT" sz="2400" dirty="0"/>
              <a:t>Abbildung 1 auf der nächsten Folie zeigt den Vorgang, der beim </a:t>
            </a:r>
            <a:r>
              <a:rPr lang="de-AT" sz="2400" b="1" dirty="0"/>
              <a:t>„Lösen“ = Reagieren</a:t>
            </a:r>
            <a:r>
              <a:rPr lang="de-AT" sz="2400" dirty="0"/>
              <a:t> von Wasserstoffchlorid in / mit Wasser stattfindet. Dies wird mithilfe von Kugelmodellen auf Teilchenebene dargestellt. </a:t>
            </a:r>
            <a:br>
              <a:rPr lang="de-AT" sz="2400" dirty="0"/>
            </a:br>
            <a:br>
              <a:rPr lang="de-AT" sz="2400" dirty="0"/>
            </a:br>
            <a:r>
              <a:rPr lang="de-AT" sz="2400" dirty="0"/>
              <a:t>ACHTUNG: In dieser Phase ist es wichtig, dass du </a:t>
            </a:r>
            <a:r>
              <a:rPr lang="de-AT" sz="2400" u="sng" dirty="0"/>
              <a:t>alleine</a:t>
            </a:r>
            <a:r>
              <a:rPr lang="de-AT" sz="2400" dirty="0"/>
              <a:t> arbeitest.</a:t>
            </a:r>
            <a:br>
              <a:rPr lang="de-AT" sz="2400" dirty="0"/>
            </a:br>
            <a:br>
              <a:rPr lang="de-AT" sz="6000" i="1" dirty="0">
                <a:solidFill>
                  <a:schemeClr val="accent6">
                    <a:lumMod val="75000"/>
                  </a:schemeClr>
                </a:solidFill>
              </a:rPr>
            </a:br>
            <a:br>
              <a:rPr lang="de-DE" dirty="0"/>
            </a:br>
            <a:br>
              <a:rPr lang="de-DE" dirty="0"/>
            </a:br>
            <a:br>
              <a:rPr lang="de-DE" dirty="0"/>
            </a:br>
            <a:endParaRPr lang="en-DE"/>
          </a:p>
        </p:txBody>
      </p:sp>
      <p:pic>
        <p:nvPicPr>
          <p:cNvPr id="4" name="Grafik 3">
            <a:extLst>
              <a:ext uri="{FF2B5EF4-FFF2-40B4-BE49-F238E27FC236}">
                <a16:creationId xmlns:a16="http://schemas.microsoft.com/office/drawing/2014/main" id="{AA206F83-7B7D-2D47-590D-A7FBE8930CD0}"/>
              </a:ext>
            </a:extLst>
          </p:cNvPr>
          <p:cNvPicPr>
            <a:picLocks noChangeAspect="1"/>
          </p:cNvPicPr>
          <p:nvPr/>
        </p:nvPicPr>
        <p:blipFill>
          <a:blip r:embed="rId2"/>
          <a:stretch>
            <a:fillRect/>
          </a:stretch>
        </p:blipFill>
        <p:spPr>
          <a:xfrm>
            <a:off x="831850" y="4408418"/>
            <a:ext cx="10632346" cy="1566808"/>
          </a:xfrm>
          <a:prstGeom prst="rect">
            <a:avLst/>
          </a:prstGeom>
        </p:spPr>
      </p:pic>
      <p:sp>
        <p:nvSpPr>
          <p:cNvPr id="3" name="Titel 1">
            <a:extLst>
              <a:ext uri="{FF2B5EF4-FFF2-40B4-BE49-F238E27FC236}">
                <a16:creationId xmlns:a16="http://schemas.microsoft.com/office/drawing/2014/main" id="{467D12CE-822E-1147-E0DD-EC2AE8C7BDB5}"/>
              </a:ext>
            </a:extLst>
          </p:cNvPr>
          <p:cNvSpPr txBox="1">
            <a:spLocks/>
          </p:cNvSpPr>
          <p:nvPr/>
        </p:nvSpPr>
        <p:spPr>
          <a:xfrm>
            <a:off x="469909" y="303143"/>
            <a:ext cx="11001375" cy="964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Teil 2: Teilchenebene – </a:t>
            </a:r>
            <a:r>
              <a:rPr lang="de-DE" sz="4000" b="1" dirty="0"/>
              <a:t>Think</a:t>
            </a:r>
            <a:r>
              <a:rPr lang="de-DE" sz="4000" dirty="0"/>
              <a:t>-Pair-Share</a:t>
            </a:r>
            <a:endParaRPr lang="de-AT" sz="4000" dirty="0"/>
          </a:p>
        </p:txBody>
      </p:sp>
      <p:sp>
        <p:nvSpPr>
          <p:cNvPr id="5" name="Textfeld 4">
            <a:extLst>
              <a:ext uri="{FF2B5EF4-FFF2-40B4-BE49-F238E27FC236}">
                <a16:creationId xmlns:a16="http://schemas.microsoft.com/office/drawing/2014/main" id="{3071E2F5-8D04-F6B9-2604-E3DAD9DE0676}"/>
              </a:ext>
            </a:extLst>
          </p:cNvPr>
          <p:cNvSpPr txBox="1"/>
          <p:nvPr/>
        </p:nvSpPr>
        <p:spPr>
          <a:xfrm>
            <a:off x="11083098" y="113636"/>
            <a:ext cx="1108902" cy="369332"/>
          </a:xfrm>
          <a:prstGeom prst="rect">
            <a:avLst/>
          </a:prstGeom>
          <a:noFill/>
        </p:spPr>
        <p:txBody>
          <a:bodyPr wrap="square" rtlCol="0">
            <a:spAutoFit/>
          </a:bodyPr>
          <a:lstStyle/>
          <a:p>
            <a:r>
              <a:rPr lang="de-DE" b="1">
                <a:solidFill>
                  <a:srgbClr val="F49819"/>
                </a:solidFill>
              </a:rPr>
              <a:t>Niveau H</a:t>
            </a:r>
            <a:endParaRPr lang="de-DE" b="1" dirty="0">
              <a:solidFill>
                <a:srgbClr val="F49819"/>
              </a:solidFill>
            </a:endParaRPr>
          </a:p>
        </p:txBody>
      </p:sp>
    </p:spTree>
    <p:extLst>
      <p:ext uri="{BB962C8B-B14F-4D97-AF65-F5344CB8AC3E}">
        <p14:creationId xmlns:p14="http://schemas.microsoft.com/office/powerpoint/2010/main" val="79140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3F595E78-BF0F-4C55-918E-393A1EA1DEBA}"/>
              </a:ext>
            </a:extLst>
          </p:cNvPr>
          <p:cNvGraphicFramePr>
            <a:graphicFrameLocks noGrp="1"/>
          </p:cNvGraphicFramePr>
          <p:nvPr>
            <p:extLst>
              <p:ext uri="{D42A27DB-BD31-4B8C-83A1-F6EECF244321}">
                <p14:modId xmlns:p14="http://schemas.microsoft.com/office/powerpoint/2010/main" val="518345975"/>
              </p:ext>
            </p:extLst>
          </p:nvPr>
        </p:nvGraphicFramePr>
        <p:xfrm>
          <a:off x="604981" y="4295789"/>
          <a:ext cx="11083116" cy="1981200"/>
        </p:xfrm>
        <a:graphic>
          <a:graphicData uri="http://schemas.openxmlformats.org/drawingml/2006/table">
            <a:tbl>
              <a:tblPr firstRow="1" bandRow="1">
                <a:tableStyleId>{5940675A-B579-460E-94D1-54222C63F5DA}</a:tableStyleId>
              </a:tblPr>
              <a:tblGrid>
                <a:gridCol w="2889984">
                  <a:extLst>
                    <a:ext uri="{9D8B030D-6E8A-4147-A177-3AD203B41FA5}">
                      <a16:colId xmlns:a16="http://schemas.microsoft.com/office/drawing/2014/main" val="3237637731"/>
                    </a:ext>
                  </a:extLst>
                </a:gridCol>
                <a:gridCol w="3843629">
                  <a:extLst>
                    <a:ext uri="{9D8B030D-6E8A-4147-A177-3AD203B41FA5}">
                      <a16:colId xmlns:a16="http://schemas.microsoft.com/office/drawing/2014/main" val="1712920176"/>
                    </a:ext>
                  </a:extLst>
                </a:gridCol>
                <a:gridCol w="4349503">
                  <a:extLst>
                    <a:ext uri="{9D8B030D-6E8A-4147-A177-3AD203B41FA5}">
                      <a16:colId xmlns:a16="http://schemas.microsoft.com/office/drawing/2014/main" val="1981993427"/>
                    </a:ext>
                  </a:extLst>
                </a:gridCol>
              </a:tblGrid>
              <a:tr h="370840">
                <a:tc>
                  <a:txBody>
                    <a:bodyPr/>
                    <a:lstStyle/>
                    <a:p>
                      <a:pPr marL="342900" indent="-342900">
                        <a:buAutoNum type="arabicParenBoth"/>
                      </a:pPr>
                      <a:r>
                        <a:rPr lang="de-DE" sz="2000"/>
                        <a:t>Säure</a:t>
                      </a:r>
                      <a:endParaRPr lang="de-AT" sz="2000"/>
                    </a:p>
                  </a:txBody>
                  <a:tcPr>
                    <a:solidFill>
                      <a:schemeClr val="bg1"/>
                    </a:solidFill>
                  </a:tcPr>
                </a:tc>
                <a:tc>
                  <a:txBody>
                    <a:bodyPr/>
                    <a:lstStyle/>
                    <a:p>
                      <a:r>
                        <a:rPr lang="de-DE" sz="2000"/>
                        <a:t>(2) Protonenübergang</a:t>
                      </a:r>
                      <a:endParaRPr lang="de-AT" sz="2000"/>
                    </a:p>
                  </a:txBody>
                  <a:tcPr>
                    <a:solidFill>
                      <a:schemeClr val="bg1"/>
                    </a:solidFill>
                  </a:tcPr>
                </a:tc>
                <a:tc>
                  <a:txBody>
                    <a:bodyPr/>
                    <a:lstStyle/>
                    <a:p>
                      <a:r>
                        <a:rPr lang="de-DE" sz="2000"/>
                        <a:t>(3) Donator-Akzeptor-Reaktion</a:t>
                      </a:r>
                      <a:endParaRPr lang="de-AT" sz="2000"/>
                    </a:p>
                  </a:txBody>
                  <a:tcPr>
                    <a:solidFill>
                      <a:schemeClr val="bg1"/>
                    </a:solidFill>
                  </a:tcPr>
                </a:tc>
                <a:extLst>
                  <a:ext uri="{0D108BD9-81ED-4DB2-BD59-A6C34878D82A}">
                    <a16:rowId xmlns:a16="http://schemas.microsoft.com/office/drawing/2014/main" val="2161841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(4) Protonenspender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(5) Protolyse</a:t>
                      </a:r>
                      <a:endParaRPr lang="de-AT"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(6) Base</a:t>
                      </a:r>
                      <a:endParaRPr lang="de-AT" sz="2000"/>
                    </a:p>
                  </a:txBody>
                  <a:tcPr>
                    <a:solidFill>
                      <a:schemeClr val="bg1"/>
                    </a:solidFill>
                  </a:tcPr>
                </a:tc>
                <a:extLst>
                  <a:ext uri="{0D108BD9-81ED-4DB2-BD59-A6C34878D82A}">
                    <a16:rowId xmlns:a16="http://schemas.microsoft.com/office/drawing/2014/main" val="1518192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(7) Protonenakzeptor</a:t>
                      </a:r>
                      <a:endParaRPr lang="de-AT"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(8) Säure-Base-Reaktion</a:t>
                      </a:r>
                      <a:endParaRPr lang="de-AT" sz="200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(9) Protonendonator</a:t>
                      </a:r>
                      <a:endParaRPr lang="de-AT" sz="2000"/>
                    </a:p>
                  </a:txBody>
                  <a:tcPr>
                    <a:solidFill>
                      <a:schemeClr val="bg1"/>
                    </a:solidFill>
                  </a:tcPr>
                </a:tc>
                <a:extLst>
                  <a:ext uri="{0D108BD9-81ED-4DB2-BD59-A6C34878D82A}">
                    <a16:rowId xmlns:a16="http://schemas.microsoft.com/office/drawing/2014/main" val="26918457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(10) Protonenempfänger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(11) hat ein freies Elektronenpaar</a:t>
                      </a:r>
                    </a:p>
                  </a:txBody>
                  <a:tcPr>
                    <a:solidFill>
                      <a:schemeClr val="bg1"/>
                    </a:solidFill>
                  </a:tcPr>
                </a:tc>
                <a:tc>
                  <a:txBody>
                    <a:bodyPr/>
                    <a:lstStyle/>
                    <a:p>
                      <a:r>
                        <a:rPr lang="de-AT" sz="2000"/>
                        <a:t>(12) hat ein positiv polarisiertes H-Atom</a:t>
                      </a:r>
                    </a:p>
                  </a:txBody>
                  <a:tcPr>
                    <a:solidFill>
                      <a:schemeClr val="bg1"/>
                    </a:solidFill>
                  </a:tcPr>
                </a:tc>
                <a:extLst>
                  <a:ext uri="{0D108BD9-81ED-4DB2-BD59-A6C34878D82A}">
                    <a16:rowId xmlns:a16="http://schemas.microsoft.com/office/drawing/2014/main" val="209793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(13) Oxonium-Ion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(14) Saure Lösung</a:t>
                      </a:r>
                    </a:p>
                  </a:txBody>
                  <a:tcPr>
                    <a:solidFill>
                      <a:schemeClr val="bg1"/>
                    </a:solidFill>
                  </a:tcPr>
                </a:tc>
                <a:tc>
                  <a:txBody>
                    <a:bodyPr/>
                    <a:lstStyle/>
                    <a:p>
                      <a:endParaRPr lang="de-AT" sz="2000"/>
                    </a:p>
                  </a:txBody>
                  <a:tcPr>
                    <a:solidFill>
                      <a:schemeClr val="bg1"/>
                    </a:solidFill>
                  </a:tcPr>
                </a:tc>
                <a:extLst>
                  <a:ext uri="{0D108BD9-81ED-4DB2-BD59-A6C34878D82A}">
                    <a16:rowId xmlns:a16="http://schemas.microsoft.com/office/drawing/2014/main" val="1910241667"/>
                  </a:ext>
                </a:extLst>
              </a:tr>
            </a:tbl>
          </a:graphicData>
        </a:graphic>
      </p:graphicFrame>
      <p:grpSp>
        <p:nvGrpSpPr>
          <p:cNvPr id="14" name="Gruppieren 13">
            <a:extLst>
              <a:ext uri="{FF2B5EF4-FFF2-40B4-BE49-F238E27FC236}">
                <a16:creationId xmlns:a16="http://schemas.microsoft.com/office/drawing/2014/main" id="{EDCB63AB-BD01-44F7-B984-9A78D85AF271}"/>
              </a:ext>
            </a:extLst>
          </p:cNvPr>
          <p:cNvGrpSpPr>
            <a:grpSpLocks noChangeAspect="1"/>
          </p:cNvGrpSpPr>
          <p:nvPr/>
        </p:nvGrpSpPr>
        <p:grpSpPr>
          <a:xfrm>
            <a:off x="890722" y="2510263"/>
            <a:ext cx="9919846" cy="1434932"/>
            <a:chOff x="0" y="0"/>
            <a:chExt cx="6021461" cy="869316"/>
          </a:xfrm>
        </p:grpSpPr>
        <p:grpSp>
          <p:nvGrpSpPr>
            <p:cNvPr id="15" name="Gruppieren 14">
              <a:extLst>
                <a:ext uri="{FF2B5EF4-FFF2-40B4-BE49-F238E27FC236}">
                  <a16:creationId xmlns:a16="http://schemas.microsoft.com/office/drawing/2014/main" id="{BECA73AE-51E2-4101-BDC0-2B2C518AC866}"/>
                </a:ext>
              </a:extLst>
            </p:cNvPr>
            <p:cNvGrpSpPr/>
            <p:nvPr/>
          </p:nvGrpSpPr>
          <p:grpSpPr>
            <a:xfrm>
              <a:off x="0" y="220101"/>
              <a:ext cx="1685290" cy="628650"/>
              <a:chOff x="0" y="0"/>
              <a:chExt cx="1685487" cy="628943"/>
            </a:xfrm>
          </p:grpSpPr>
          <p:grpSp>
            <p:nvGrpSpPr>
              <p:cNvPr id="58" name="Gruppieren 57">
                <a:extLst>
                  <a:ext uri="{FF2B5EF4-FFF2-40B4-BE49-F238E27FC236}">
                    <a16:creationId xmlns:a16="http://schemas.microsoft.com/office/drawing/2014/main" id="{63E4D8BC-ACFF-427E-8A37-3C9982D46FDD}"/>
                  </a:ext>
                </a:extLst>
              </p:cNvPr>
              <p:cNvGrpSpPr>
                <a:grpSpLocks noChangeAspect="1"/>
              </p:cNvGrpSpPr>
              <p:nvPr/>
            </p:nvGrpSpPr>
            <p:grpSpPr>
              <a:xfrm>
                <a:off x="1033976" y="0"/>
                <a:ext cx="651511" cy="359409"/>
                <a:chOff x="0" y="0"/>
                <a:chExt cx="1303810" cy="720000"/>
              </a:xfrm>
            </p:grpSpPr>
            <p:grpSp>
              <p:nvGrpSpPr>
                <p:cNvPr id="67" name="Gruppieren 66">
                  <a:extLst>
                    <a:ext uri="{FF2B5EF4-FFF2-40B4-BE49-F238E27FC236}">
                      <a16:creationId xmlns:a16="http://schemas.microsoft.com/office/drawing/2014/main" id="{C2C48320-C4F0-44F2-87A6-6D0102125471}"/>
                    </a:ext>
                  </a:extLst>
                </p:cNvPr>
                <p:cNvGrpSpPr/>
                <p:nvPr/>
              </p:nvGrpSpPr>
              <p:grpSpPr>
                <a:xfrm>
                  <a:off x="0" y="175846"/>
                  <a:ext cx="897353" cy="359410"/>
                  <a:chOff x="0" y="0"/>
                  <a:chExt cx="897353" cy="359410"/>
                </a:xfrm>
              </p:grpSpPr>
              <p:cxnSp>
                <p:nvCxnSpPr>
                  <p:cNvPr id="69" name="Gerader Verbinder 68">
                    <a:extLst>
                      <a:ext uri="{FF2B5EF4-FFF2-40B4-BE49-F238E27FC236}">
                        <a16:creationId xmlns:a16="http://schemas.microsoft.com/office/drawing/2014/main" id="{3D5A21A1-0578-4F76-B91F-4B5C9793F4B9}"/>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70" name="Ellipse 69">
                    <a:extLst>
                      <a:ext uri="{FF2B5EF4-FFF2-40B4-BE49-F238E27FC236}">
                        <a16:creationId xmlns:a16="http://schemas.microsoft.com/office/drawing/2014/main" id="{F7951E12-A729-4523-B6DF-E946540E4644}"/>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8" name="Ellipse 67">
                  <a:extLst>
                    <a:ext uri="{FF2B5EF4-FFF2-40B4-BE49-F238E27FC236}">
                      <a16:creationId xmlns:a16="http://schemas.microsoft.com/office/drawing/2014/main" id="{E909BA3F-09FF-4F3B-B71C-40D22D14B95A}"/>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9" name="Gruppieren 58">
                <a:extLst>
                  <a:ext uri="{FF2B5EF4-FFF2-40B4-BE49-F238E27FC236}">
                    <a16:creationId xmlns:a16="http://schemas.microsoft.com/office/drawing/2014/main" id="{78BF714C-B0A2-422F-8C2C-5B5A9C16BEB0}"/>
                  </a:ext>
                </a:extLst>
              </p:cNvPr>
              <p:cNvGrpSpPr>
                <a:grpSpLocks noChangeAspect="1"/>
              </p:cNvGrpSpPr>
              <p:nvPr/>
            </p:nvGrpSpPr>
            <p:grpSpPr>
              <a:xfrm>
                <a:off x="0" y="42203"/>
                <a:ext cx="583565" cy="586740"/>
                <a:chOff x="0" y="0"/>
                <a:chExt cx="1168303" cy="1175337"/>
              </a:xfrm>
            </p:grpSpPr>
            <p:grpSp>
              <p:nvGrpSpPr>
                <p:cNvPr id="61" name="Gruppieren 60">
                  <a:extLst>
                    <a:ext uri="{FF2B5EF4-FFF2-40B4-BE49-F238E27FC236}">
                      <a16:creationId xmlns:a16="http://schemas.microsoft.com/office/drawing/2014/main" id="{78D96E4B-3E8A-49BC-8880-B5A8C96C0032}"/>
                    </a:ext>
                  </a:extLst>
                </p:cNvPr>
                <p:cNvGrpSpPr/>
                <p:nvPr/>
              </p:nvGrpSpPr>
              <p:grpSpPr>
                <a:xfrm>
                  <a:off x="0" y="91440"/>
                  <a:ext cx="897353" cy="359410"/>
                  <a:chOff x="0" y="0"/>
                  <a:chExt cx="897353" cy="359410"/>
                </a:xfrm>
              </p:grpSpPr>
              <p:cxnSp>
                <p:nvCxnSpPr>
                  <p:cNvPr id="65" name="Gerader Verbinder 64">
                    <a:extLst>
                      <a:ext uri="{FF2B5EF4-FFF2-40B4-BE49-F238E27FC236}">
                        <a16:creationId xmlns:a16="http://schemas.microsoft.com/office/drawing/2014/main" id="{5E1229C8-CB7A-4B89-8371-1CFDB07A373B}"/>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6" name="Ellipse 65">
                    <a:extLst>
                      <a:ext uri="{FF2B5EF4-FFF2-40B4-BE49-F238E27FC236}">
                        <a16:creationId xmlns:a16="http://schemas.microsoft.com/office/drawing/2014/main" id="{1D1D933E-6604-4BE3-B424-A5A16DA98D25}"/>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62" name="Gerader Verbinder 61">
                  <a:extLst>
                    <a:ext uri="{FF2B5EF4-FFF2-40B4-BE49-F238E27FC236}">
                      <a16:creationId xmlns:a16="http://schemas.microsoft.com/office/drawing/2014/main" id="{632C5FD5-951B-40CA-81D6-30042771ED8C}"/>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63" name="Ellipse 62">
                  <a:extLst>
                    <a:ext uri="{FF2B5EF4-FFF2-40B4-BE49-F238E27FC236}">
                      <a16:creationId xmlns:a16="http://schemas.microsoft.com/office/drawing/2014/main" id="{35F7E191-A011-49CC-BAC8-ADBBAA0650CF}"/>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4" name="Ellipse 63">
                  <a:extLst>
                    <a:ext uri="{FF2B5EF4-FFF2-40B4-BE49-F238E27FC236}">
                      <a16:creationId xmlns:a16="http://schemas.microsoft.com/office/drawing/2014/main" id="{113CD709-DB5F-4699-BDAF-8FDED396F58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0" name="Additionszeichen 59">
                <a:extLst>
                  <a:ext uri="{FF2B5EF4-FFF2-40B4-BE49-F238E27FC236}">
                    <a16:creationId xmlns:a16="http://schemas.microsoft.com/office/drawing/2014/main" id="{7FF25B10-9B9E-42EE-B6CC-96DCEC129507}"/>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16" name="Gruppieren 15">
              <a:extLst>
                <a:ext uri="{FF2B5EF4-FFF2-40B4-BE49-F238E27FC236}">
                  <a16:creationId xmlns:a16="http://schemas.microsoft.com/office/drawing/2014/main" id="{F118F7EF-43AD-4068-B83D-943C5EA5C2B2}"/>
                </a:ext>
              </a:extLst>
            </p:cNvPr>
            <p:cNvGrpSpPr/>
            <p:nvPr/>
          </p:nvGrpSpPr>
          <p:grpSpPr>
            <a:xfrm>
              <a:off x="2286000" y="234169"/>
              <a:ext cx="1751331" cy="621909"/>
              <a:chOff x="0" y="0"/>
              <a:chExt cx="1751867" cy="621909"/>
            </a:xfrm>
          </p:grpSpPr>
          <p:cxnSp>
            <p:nvCxnSpPr>
              <p:cNvPr id="46" name="Gerader Verbinder 45">
                <a:extLst>
                  <a:ext uri="{FF2B5EF4-FFF2-40B4-BE49-F238E27FC236}">
                    <a16:creationId xmlns:a16="http://schemas.microsoft.com/office/drawing/2014/main" id="{71454443-8AE0-4118-A821-FD0191C14635}"/>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47" name="Gruppieren 46">
                <a:extLst>
                  <a:ext uri="{FF2B5EF4-FFF2-40B4-BE49-F238E27FC236}">
                    <a16:creationId xmlns:a16="http://schemas.microsoft.com/office/drawing/2014/main" id="{BCF41BC5-F1D8-4968-9DF8-39384EDDFC62}"/>
                  </a:ext>
                </a:extLst>
              </p:cNvPr>
              <p:cNvGrpSpPr>
                <a:grpSpLocks noChangeAspect="1"/>
              </p:cNvGrpSpPr>
              <p:nvPr/>
            </p:nvGrpSpPr>
            <p:grpSpPr>
              <a:xfrm>
                <a:off x="0" y="35169"/>
                <a:ext cx="583565" cy="586740"/>
                <a:chOff x="0" y="0"/>
                <a:chExt cx="1168303" cy="1175337"/>
              </a:xfrm>
            </p:grpSpPr>
            <p:grpSp>
              <p:nvGrpSpPr>
                <p:cNvPr id="52" name="Gruppieren 51">
                  <a:extLst>
                    <a:ext uri="{FF2B5EF4-FFF2-40B4-BE49-F238E27FC236}">
                      <a16:creationId xmlns:a16="http://schemas.microsoft.com/office/drawing/2014/main" id="{7C596C55-D7DC-4DDD-9EF6-FB8B981D1EE3}"/>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FBF4708D-63CD-4EA5-8619-B84E7961F5B2}"/>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54B02BF6-5AE5-4724-AA42-7E4D1055ACC0}"/>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E31A7188-0724-4609-BE50-26CB088E0B69}"/>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3C21A3B1-99A3-413C-BB7B-361DC4138383}"/>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2D3C62CA-4468-4DAA-9C5F-670CB329F8C7}"/>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48" name="Gruppieren 47">
                <a:extLst>
                  <a:ext uri="{FF2B5EF4-FFF2-40B4-BE49-F238E27FC236}">
                    <a16:creationId xmlns:a16="http://schemas.microsoft.com/office/drawing/2014/main" id="{AAB3196D-3C68-412E-A810-57148C9EEF8B}"/>
                  </a:ext>
                </a:extLst>
              </p:cNvPr>
              <p:cNvGrpSpPr/>
              <p:nvPr/>
            </p:nvGrpSpPr>
            <p:grpSpPr>
              <a:xfrm>
                <a:off x="808893" y="0"/>
                <a:ext cx="942974" cy="359410"/>
                <a:chOff x="0" y="0"/>
                <a:chExt cx="943591" cy="359410"/>
              </a:xfrm>
            </p:grpSpPr>
            <p:cxnSp>
              <p:nvCxnSpPr>
                <p:cNvPr id="49" name="Gerader Verbinder 48">
                  <a:extLst>
                    <a:ext uri="{FF2B5EF4-FFF2-40B4-BE49-F238E27FC236}">
                      <a16:creationId xmlns:a16="http://schemas.microsoft.com/office/drawing/2014/main" id="{8F2306D2-F540-4787-89DF-23B6B42A701B}"/>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50" name="Ellipse 49">
                  <a:extLst>
                    <a:ext uri="{FF2B5EF4-FFF2-40B4-BE49-F238E27FC236}">
                      <a16:creationId xmlns:a16="http://schemas.microsoft.com/office/drawing/2014/main" id="{A86D09BA-58FC-4E1F-8CD1-F8D1DA2B1036}"/>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Ellipse 50">
                  <a:extLst>
                    <a:ext uri="{FF2B5EF4-FFF2-40B4-BE49-F238E27FC236}">
                      <a16:creationId xmlns:a16="http://schemas.microsoft.com/office/drawing/2014/main" id="{3DA688EC-C1E0-4435-89D1-17CDB0AF7E32}"/>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7" name="Gruppieren 16">
              <a:extLst>
                <a:ext uri="{FF2B5EF4-FFF2-40B4-BE49-F238E27FC236}">
                  <a16:creationId xmlns:a16="http://schemas.microsoft.com/office/drawing/2014/main" id="{0A8AC9D4-4B71-4AE7-B02D-A1D260C33664}"/>
                </a:ext>
              </a:extLst>
            </p:cNvPr>
            <p:cNvGrpSpPr/>
            <p:nvPr/>
          </p:nvGrpSpPr>
          <p:grpSpPr>
            <a:xfrm>
              <a:off x="4618444" y="0"/>
              <a:ext cx="1403017" cy="869316"/>
              <a:chOff x="-9827" y="0"/>
              <a:chExt cx="1403017" cy="869316"/>
            </a:xfrm>
          </p:grpSpPr>
          <p:cxnSp>
            <p:nvCxnSpPr>
              <p:cNvPr id="32" name="Gerader Verbinder 31">
                <a:extLst>
                  <a:ext uri="{FF2B5EF4-FFF2-40B4-BE49-F238E27FC236}">
                    <a16:creationId xmlns:a16="http://schemas.microsoft.com/office/drawing/2014/main" id="{033CCB08-FF2F-483D-84FC-BE5A06607283}"/>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59FEBDB6-1FD0-4339-B2EC-3CA74BF49A38}"/>
                  </a:ext>
                </a:extLst>
              </p:cNvPr>
              <p:cNvGrpSpPr/>
              <p:nvPr/>
            </p:nvGrpSpPr>
            <p:grpSpPr>
              <a:xfrm>
                <a:off x="-9827" y="0"/>
                <a:ext cx="1403017" cy="869316"/>
                <a:chOff x="-9828" y="7038"/>
                <a:chExt cx="1403213" cy="870435"/>
              </a:xfrm>
            </p:grpSpPr>
            <p:grpSp>
              <p:nvGrpSpPr>
                <p:cNvPr id="34" name="Gruppieren 33">
                  <a:extLst>
                    <a:ext uri="{FF2B5EF4-FFF2-40B4-BE49-F238E27FC236}">
                      <a16:creationId xmlns:a16="http://schemas.microsoft.com/office/drawing/2014/main" id="{99822575-D85A-4CF6-9F3E-3EDB80BEF705}"/>
                    </a:ext>
                  </a:extLst>
                </p:cNvPr>
                <p:cNvGrpSpPr/>
                <p:nvPr/>
              </p:nvGrpSpPr>
              <p:grpSpPr>
                <a:xfrm>
                  <a:off x="-9828" y="7038"/>
                  <a:ext cx="710036" cy="870435"/>
                  <a:chOff x="-9828" y="7038"/>
                  <a:chExt cx="710036" cy="870435"/>
                </a:xfrm>
              </p:grpSpPr>
              <p:grpSp>
                <p:nvGrpSpPr>
                  <p:cNvPr id="39" name="Gruppieren 38">
                    <a:extLst>
                      <a:ext uri="{FF2B5EF4-FFF2-40B4-BE49-F238E27FC236}">
                        <a16:creationId xmlns:a16="http://schemas.microsoft.com/office/drawing/2014/main" id="{706F3274-0489-4161-B1FF-DCB9578761CF}"/>
                      </a:ext>
                    </a:extLst>
                  </p:cNvPr>
                  <p:cNvGrpSpPr/>
                  <p:nvPr/>
                </p:nvGrpSpPr>
                <p:grpSpPr>
                  <a:xfrm>
                    <a:off x="-9828" y="330297"/>
                    <a:ext cx="458447" cy="175852"/>
                    <a:chOff x="-19659" y="4688"/>
                    <a:chExt cx="917012" cy="175852"/>
                  </a:xfrm>
                </p:grpSpPr>
                <p:cxnSp>
                  <p:nvCxnSpPr>
                    <p:cNvPr id="44" name="Gerader Verbinder 43">
                      <a:extLst>
                        <a:ext uri="{FF2B5EF4-FFF2-40B4-BE49-F238E27FC236}">
                          <a16:creationId xmlns:a16="http://schemas.microsoft.com/office/drawing/2014/main" id="{6D145063-FE38-4BB5-B406-7A71CD9E2FE7}"/>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0AE1DC02-4523-489A-81A4-55C43B688D94}"/>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0" name="Gerader Verbinder 39">
                    <a:extLst>
                      <a:ext uri="{FF2B5EF4-FFF2-40B4-BE49-F238E27FC236}">
                        <a16:creationId xmlns:a16="http://schemas.microsoft.com/office/drawing/2014/main" id="{86EEBCA2-AA66-49D7-AD06-299213C0AC9D}"/>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8D2EAE24-EDF6-4E90-8B0B-935762E81199}"/>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66F12DA5-71E5-40CD-BBF4-BD6384B82F98}"/>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Ellipse 42">
                    <a:extLst>
                      <a:ext uri="{FF2B5EF4-FFF2-40B4-BE49-F238E27FC236}">
                        <a16:creationId xmlns:a16="http://schemas.microsoft.com/office/drawing/2014/main" id="{0874F531-00B3-44D7-8E57-375CB3FCDFCE}"/>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35" name="Ellipse 34">
                  <a:extLst>
                    <a:ext uri="{FF2B5EF4-FFF2-40B4-BE49-F238E27FC236}">
                      <a16:creationId xmlns:a16="http://schemas.microsoft.com/office/drawing/2014/main" id="{4540BDDF-3892-4C02-9B8F-EF6BD6D5EDF2}"/>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Additionszeichen 35">
                  <a:extLst>
                    <a:ext uri="{FF2B5EF4-FFF2-40B4-BE49-F238E27FC236}">
                      <a16:creationId xmlns:a16="http://schemas.microsoft.com/office/drawing/2014/main" id="{0FC2542D-2AC7-4962-9168-F969DF17064C}"/>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Additionszeichen 36">
                  <a:extLst>
                    <a:ext uri="{FF2B5EF4-FFF2-40B4-BE49-F238E27FC236}">
                      <a16:creationId xmlns:a16="http://schemas.microsoft.com/office/drawing/2014/main" id="{048C67BE-4858-4DE9-961F-DF10B41E14D4}"/>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Minuszeichen 37">
                  <a:extLst>
                    <a:ext uri="{FF2B5EF4-FFF2-40B4-BE49-F238E27FC236}">
                      <a16:creationId xmlns:a16="http://schemas.microsoft.com/office/drawing/2014/main" id="{19D4F891-B411-402D-8A58-D382F94E496F}"/>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8" name="Gruppieren 17">
              <a:extLst>
                <a:ext uri="{FF2B5EF4-FFF2-40B4-BE49-F238E27FC236}">
                  <a16:creationId xmlns:a16="http://schemas.microsoft.com/office/drawing/2014/main" id="{3334D2D7-B760-496F-A9CA-3BD2282E1441}"/>
                </a:ext>
              </a:extLst>
            </p:cNvPr>
            <p:cNvGrpSpPr/>
            <p:nvPr/>
          </p:nvGrpSpPr>
          <p:grpSpPr>
            <a:xfrm>
              <a:off x="1809750" y="306559"/>
              <a:ext cx="359410" cy="175261"/>
              <a:chOff x="0" y="0"/>
              <a:chExt cx="359410" cy="175845"/>
            </a:xfrm>
          </p:grpSpPr>
          <p:grpSp>
            <p:nvGrpSpPr>
              <p:cNvPr id="26" name="Gruppieren 25">
                <a:extLst>
                  <a:ext uri="{FF2B5EF4-FFF2-40B4-BE49-F238E27FC236}">
                    <a16:creationId xmlns:a16="http://schemas.microsoft.com/office/drawing/2014/main" id="{1F06ED6C-6A07-4362-A79E-D69017DCD7EC}"/>
                  </a:ext>
                </a:extLst>
              </p:cNvPr>
              <p:cNvGrpSpPr/>
              <p:nvPr/>
            </p:nvGrpSpPr>
            <p:grpSpPr>
              <a:xfrm>
                <a:off x="0" y="0"/>
                <a:ext cx="359410" cy="70338"/>
                <a:chOff x="0" y="0"/>
                <a:chExt cx="359410" cy="70338"/>
              </a:xfrm>
            </p:grpSpPr>
            <p:cxnSp>
              <p:nvCxnSpPr>
                <p:cNvPr id="30" name="Gerader Verbinder 29">
                  <a:extLst>
                    <a:ext uri="{FF2B5EF4-FFF2-40B4-BE49-F238E27FC236}">
                      <a16:creationId xmlns:a16="http://schemas.microsoft.com/office/drawing/2014/main" id="{200C0AE8-B144-447A-A7A0-FDE6AEB51A42}"/>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14EA6061-3589-497C-8E94-3059E516B51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 name="Gruppieren 26">
                <a:extLst>
                  <a:ext uri="{FF2B5EF4-FFF2-40B4-BE49-F238E27FC236}">
                    <a16:creationId xmlns:a16="http://schemas.microsoft.com/office/drawing/2014/main" id="{FF6B442C-D479-4683-B1B8-3402B929FA80}"/>
                  </a:ext>
                </a:extLst>
              </p:cNvPr>
              <p:cNvGrpSpPr/>
              <p:nvPr/>
            </p:nvGrpSpPr>
            <p:grpSpPr>
              <a:xfrm flipH="1" flipV="1">
                <a:off x="0" y="105507"/>
                <a:ext cx="144000" cy="70338"/>
                <a:chOff x="0" y="0"/>
                <a:chExt cx="359410" cy="70338"/>
              </a:xfrm>
            </p:grpSpPr>
            <p:cxnSp>
              <p:nvCxnSpPr>
                <p:cNvPr id="28" name="Gerader Verbinder 27">
                  <a:extLst>
                    <a:ext uri="{FF2B5EF4-FFF2-40B4-BE49-F238E27FC236}">
                      <a16:creationId xmlns:a16="http://schemas.microsoft.com/office/drawing/2014/main" id="{689E750F-8F6E-44FE-B8EB-94143CC4726A}"/>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3BB04DA0-9900-4E21-A276-5CFF237CCEF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9" name="Gruppieren 18">
              <a:extLst>
                <a:ext uri="{FF2B5EF4-FFF2-40B4-BE49-F238E27FC236}">
                  <a16:creationId xmlns:a16="http://schemas.microsoft.com/office/drawing/2014/main" id="{53B4B548-CDC8-4EBD-88BE-51FB1D9DBB6A}"/>
                </a:ext>
              </a:extLst>
            </p:cNvPr>
            <p:cNvGrpSpPr/>
            <p:nvPr/>
          </p:nvGrpSpPr>
          <p:grpSpPr>
            <a:xfrm>
              <a:off x="4159054" y="320626"/>
              <a:ext cx="359410" cy="175261"/>
              <a:chOff x="0" y="0"/>
              <a:chExt cx="359410" cy="175845"/>
            </a:xfrm>
          </p:grpSpPr>
          <p:grpSp>
            <p:nvGrpSpPr>
              <p:cNvPr id="20" name="Gruppieren 19">
                <a:extLst>
                  <a:ext uri="{FF2B5EF4-FFF2-40B4-BE49-F238E27FC236}">
                    <a16:creationId xmlns:a16="http://schemas.microsoft.com/office/drawing/2014/main" id="{282ADE53-4F3E-43E5-8854-F91DBC6ADB45}"/>
                  </a:ext>
                </a:extLst>
              </p:cNvPr>
              <p:cNvGrpSpPr/>
              <p:nvPr/>
            </p:nvGrpSpPr>
            <p:grpSpPr>
              <a:xfrm>
                <a:off x="0" y="0"/>
                <a:ext cx="359410" cy="70338"/>
                <a:chOff x="0" y="0"/>
                <a:chExt cx="359410" cy="70338"/>
              </a:xfrm>
            </p:grpSpPr>
            <p:cxnSp>
              <p:nvCxnSpPr>
                <p:cNvPr id="24" name="Gerader Verbinder 23">
                  <a:extLst>
                    <a:ext uri="{FF2B5EF4-FFF2-40B4-BE49-F238E27FC236}">
                      <a16:creationId xmlns:a16="http://schemas.microsoft.com/office/drawing/2014/main" id="{B99B0D9F-7D32-40F1-BF43-9794D8AF124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9C0B9AE4-6FE1-47A6-A483-F8B3D937D9F0}"/>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uppieren 20">
                <a:extLst>
                  <a:ext uri="{FF2B5EF4-FFF2-40B4-BE49-F238E27FC236}">
                    <a16:creationId xmlns:a16="http://schemas.microsoft.com/office/drawing/2014/main" id="{6A757258-65FC-452F-9C80-36E8F6E9480D}"/>
                  </a:ext>
                </a:extLst>
              </p:cNvPr>
              <p:cNvGrpSpPr/>
              <p:nvPr/>
            </p:nvGrpSpPr>
            <p:grpSpPr>
              <a:xfrm flipH="1" flipV="1">
                <a:off x="0" y="105507"/>
                <a:ext cx="144000" cy="70338"/>
                <a:chOff x="0" y="0"/>
                <a:chExt cx="359410" cy="70338"/>
              </a:xfrm>
            </p:grpSpPr>
            <p:cxnSp>
              <p:nvCxnSpPr>
                <p:cNvPr id="22" name="Gerader Verbinder 21">
                  <a:extLst>
                    <a:ext uri="{FF2B5EF4-FFF2-40B4-BE49-F238E27FC236}">
                      <a16:creationId xmlns:a16="http://schemas.microsoft.com/office/drawing/2014/main" id="{C644BFF4-FBC9-4456-9FE9-72D9D4769EC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03A59267-07E7-4A43-9D62-C80D08158FD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2" name="Textfeld 1">
            <a:extLst>
              <a:ext uri="{FF2B5EF4-FFF2-40B4-BE49-F238E27FC236}">
                <a16:creationId xmlns:a16="http://schemas.microsoft.com/office/drawing/2014/main" id="{69AD7C02-11C4-CE5A-2ECB-11B2FFA5C3A7}"/>
              </a:ext>
            </a:extLst>
          </p:cNvPr>
          <p:cNvSpPr txBox="1"/>
          <p:nvPr/>
        </p:nvSpPr>
        <p:spPr>
          <a:xfrm>
            <a:off x="352304" y="578722"/>
            <a:ext cx="11117017"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Ordne die Bezeichnungen und Formeldarstellungen aus Tabelle 1 den Kugelmodellen der Teilchen in Abbildung 1 so weit wie möglich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i="1" dirty="0">
                <a:solidFill>
                  <a:schemeClr val="accent6">
                    <a:lumMod val="75000"/>
                  </a:schemeClr>
                </a:solidFill>
              </a:rPr>
              <a:t>Übersetze die Abbildungen anschließend </a:t>
            </a:r>
            <a:r>
              <a:rPr lang="de-AT" sz="1800" i="1">
                <a:solidFill>
                  <a:schemeClr val="accent6">
                    <a:lumMod val="75000"/>
                  </a:schemeClr>
                </a:solidFill>
              </a:rPr>
              <a:t>in </a:t>
            </a:r>
            <a:r>
              <a:rPr lang="de-AT" sz="1800" i="1" u="sng">
                <a:solidFill>
                  <a:schemeClr val="accent6">
                    <a:lumMod val="75000"/>
                  </a:schemeClr>
                </a:solidFill>
              </a:rPr>
              <a:t>Valenzstrichformeln</a:t>
            </a:r>
            <a:r>
              <a:rPr lang="de-AT" sz="1800" i="1">
                <a:solidFill>
                  <a:schemeClr val="accent6">
                    <a:lumMod val="75000"/>
                  </a:schemeClr>
                </a:solidFill>
              </a:rPr>
              <a:t> und in </a:t>
            </a:r>
            <a:r>
              <a:rPr lang="de-AT" sz="1800" i="1" u="sng">
                <a:solidFill>
                  <a:schemeClr val="accent6">
                    <a:lumMod val="75000"/>
                  </a:schemeClr>
                </a:solidFill>
              </a:rPr>
              <a:t>Molekülformel </a:t>
            </a:r>
            <a:r>
              <a:rPr lang="de-AT" sz="1800" i="1">
                <a:solidFill>
                  <a:schemeClr val="accent6">
                    <a:lumMod val="75000"/>
                  </a:schemeClr>
                </a:solidFill>
              </a:rPr>
              <a:t>bzw. </a:t>
            </a:r>
            <a:r>
              <a:rPr lang="de-AT" sz="1800" i="1" u="sng">
                <a:solidFill>
                  <a:schemeClr val="accent6">
                    <a:lumMod val="75000"/>
                  </a:schemeClr>
                </a:solidFill>
              </a:rPr>
              <a:t>Ionenschreibweise.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i="1">
                <a:solidFill>
                  <a:schemeClr val="accent6">
                    <a:lumMod val="75000"/>
                  </a:schemeClr>
                </a:solidFill>
              </a:rPr>
              <a:t>Markiere den Protonenübergang, sowie die Säure-Teilchen (S) und die Base-Teilchen (B)</a:t>
            </a:r>
            <a:endParaRPr lang="de-AT" sz="1800" i="1">
              <a:solidFill>
                <a:schemeClr val="accent6">
                  <a:lumMod val="75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b="0" i="1" strike="noStrike" kern="1200" cap="none" spc="0" normalizeH="0" baseline="0" noProof="0">
                <a:ln>
                  <a:noFill/>
                </a:ln>
                <a:solidFill>
                  <a:schemeClr val="accent6">
                    <a:lumMod val="75000"/>
                  </a:schemeClr>
                </a:solidFill>
                <a:effectLst/>
                <a:uLnTx/>
                <a:uFillTx/>
                <a:latin typeface="Calibri" panose="020F0502020204030204"/>
                <a:ea typeface="+mn-ea"/>
                <a:cs typeface="+mn-cs"/>
              </a:rPr>
              <a:t>Vergleiche dein Ergebnis mit einem Partner.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i="1">
                <a:solidFill>
                  <a:schemeClr val="accent6">
                    <a:lumMod val="75000"/>
                  </a:schemeClr>
                </a:solidFill>
                <a:latin typeface="Calibri" panose="020F0502020204030204"/>
              </a:rPr>
              <a:t>Leite ab, welche Begriffe Synonyme sind.</a:t>
            </a:r>
            <a:endParaRPr kumimoji="0" lang="de-AT" sz="1800" b="0" i="1"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5798A13E-666B-E996-4CA5-EA477E7D66E6}"/>
              </a:ext>
            </a:extLst>
          </p:cNvPr>
          <p:cNvSpPr txBox="1"/>
          <p:nvPr/>
        </p:nvSpPr>
        <p:spPr>
          <a:xfrm>
            <a:off x="352304" y="214696"/>
            <a:ext cx="10793421" cy="369332"/>
          </a:xfrm>
          <a:prstGeom prst="rect">
            <a:avLst/>
          </a:prstGeom>
          <a:noFill/>
        </p:spPr>
        <p:txBody>
          <a:bodyPr wrap="square">
            <a:spAutoFit/>
          </a:bodyPr>
          <a:lstStyle/>
          <a:p>
            <a:r>
              <a:rPr lang="de-AT" b="1" dirty="0">
                <a:solidFill>
                  <a:schemeClr val="accent6">
                    <a:lumMod val="75000"/>
                  </a:schemeClr>
                </a:solidFill>
              </a:rPr>
              <a:t>Aufgabe 5: </a:t>
            </a:r>
            <a:r>
              <a:rPr lang="de-AT" i="1" dirty="0">
                <a:solidFill>
                  <a:schemeClr val="accent6">
                    <a:lumMod val="75000"/>
                  </a:schemeClr>
                </a:solidFill>
              </a:rPr>
              <a:t>Benennen der Teilchen (auch als H5P vorhanden)</a:t>
            </a:r>
          </a:p>
        </p:txBody>
      </p:sp>
      <p:sp>
        <p:nvSpPr>
          <p:cNvPr id="7" name="Textfeld 6">
            <a:extLst>
              <a:ext uri="{FF2B5EF4-FFF2-40B4-BE49-F238E27FC236}">
                <a16:creationId xmlns:a16="http://schemas.microsoft.com/office/drawing/2014/main" id="{B24FC2F9-1070-4CDF-62EA-A4BA7BA5195C}"/>
              </a:ext>
            </a:extLst>
          </p:cNvPr>
          <p:cNvSpPr txBox="1"/>
          <p:nvPr/>
        </p:nvSpPr>
        <p:spPr>
          <a:xfrm>
            <a:off x="11083098" y="113636"/>
            <a:ext cx="1108902" cy="369332"/>
          </a:xfrm>
          <a:prstGeom prst="rect">
            <a:avLst/>
          </a:prstGeom>
          <a:noFill/>
        </p:spPr>
        <p:txBody>
          <a:bodyPr wrap="square" rtlCol="0">
            <a:spAutoFit/>
          </a:bodyPr>
          <a:lstStyle/>
          <a:p>
            <a:r>
              <a:rPr lang="de-DE" b="1">
                <a:solidFill>
                  <a:srgbClr val="F49819"/>
                </a:solidFill>
              </a:rPr>
              <a:t>Niveau H</a:t>
            </a:r>
            <a:endParaRPr lang="de-DE" b="1" dirty="0">
              <a:solidFill>
                <a:srgbClr val="F49819"/>
              </a:solidFill>
            </a:endParaRPr>
          </a:p>
        </p:txBody>
      </p:sp>
    </p:spTree>
    <p:extLst>
      <p:ext uri="{BB962C8B-B14F-4D97-AF65-F5344CB8AC3E}">
        <p14:creationId xmlns:p14="http://schemas.microsoft.com/office/powerpoint/2010/main" val="304745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EDCB63AB-BD01-44F7-B984-9A78D85AF271}"/>
              </a:ext>
            </a:extLst>
          </p:cNvPr>
          <p:cNvGrpSpPr>
            <a:grpSpLocks noChangeAspect="1"/>
          </p:cNvGrpSpPr>
          <p:nvPr/>
        </p:nvGrpSpPr>
        <p:grpSpPr>
          <a:xfrm>
            <a:off x="294930" y="277946"/>
            <a:ext cx="11528805" cy="1667672"/>
            <a:chOff x="0" y="0"/>
            <a:chExt cx="6021461" cy="869316"/>
          </a:xfrm>
        </p:grpSpPr>
        <p:grpSp>
          <p:nvGrpSpPr>
            <p:cNvPr id="15" name="Gruppieren 14">
              <a:extLst>
                <a:ext uri="{FF2B5EF4-FFF2-40B4-BE49-F238E27FC236}">
                  <a16:creationId xmlns:a16="http://schemas.microsoft.com/office/drawing/2014/main" id="{BECA73AE-51E2-4101-BDC0-2B2C518AC866}"/>
                </a:ext>
              </a:extLst>
            </p:cNvPr>
            <p:cNvGrpSpPr/>
            <p:nvPr/>
          </p:nvGrpSpPr>
          <p:grpSpPr>
            <a:xfrm>
              <a:off x="0" y="220101"/>
              <a:ext cx="1685290" cy="628650"/>
              <a:chOff x="0" y="0"/>
              <a:chExt cx="1685487" cy="628943"/>
            </a:xfrm>
          </p:grpSpPr>
          <p:grpSp>
            <p:nvGrpSpPr>
              <p:cNvPr id="58" name="Gruppieren 57">
                <a:extLst>
                  <a:ext uri="{FF2B5EF4-FFF2-40B4-BE49-F238E27FC236}">
                    <a16:creationId xmlns:a16="http://schemas.microsoft.com/office/drawing/2014/main" id="{63E4D8BC-ACFF-427E-8A37-3C9982D46FDD}"/>
                  </a:ext>
                </a:extLst>
              </p:cNvPr>
              <p:cNvGrpSpPr>
                <a:grpSpLocks noChangeAspect="1"/>
              </p:cNvGrpSpPr>
              <p:nvPr/>
            </p:nvGrpSpPr>
            <p:grpSpPr>
              <a:xfrm>
                <a:off x="1033976" y="0"/>
                <a:ext cx="651511" cy="359409"/>
                <a:chOff x="0" y="0"/>
                <a:chExt cx="1303810" cy="720000"/>
              </a:xfrm>
            </p:grpSpPr>
            <p:grpSp>
              <p:nvGrpSpPr>
                <p:cNvPr id="67" name="Gruppieren 66">
                  <a:extLst>
                    <a:ext uri="{FF2B5EF4-FFF2-40B4-BE49-F238E27FC236}">
                      <a16:creationId xmlns:a16="http://schemas.microsoft.com/office/drawing/2014/main" id="{C2C48320-C4F0-44F2-87A6-6D0102125471}"/>
                    </a:ext>
                  </a:extLst>
                </p:cNvPr>
                <p:cNvGrpSpPr/>
                <p:nvPr/>
              </p:nvGrpSpPr>
              <p:grpSpPr>
                <a:xfrm>
                  <a:off x="0" y="175846"/>
                  <a:ext cx="897353" cy="359410"/>
                  <a:chOff x="0" y="0"/>
                  <a:chExt cx="897353" cy="359410"/>
                </a:xfrm>
              </p:grpSpPr>
              <p:cxnSp>
                <p:nvCxnSpPr>
                  <p:cNvPr id="69" name="Gerader Verbinder 68">
                    <a:extLst>
                      <a:ext uri="{FF2B5EF4-FFF2-40B4-BE49-F238E27FC236}">
                        <a16:creationId xmlns:a16="http://schemas.microsoft.com/office/drawing/2014/main" id="{3D5A21A1-0578-4F76-B91F-4B5C9793F4B9}"/>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70" name="Ellipse 69">
                    <a:extLst>
                      <a:ext uri="{FF2B5EF4-FFF2-40B4-BE49-F238E27FC236}">
                        <a16:creationId xmlns:a16="http://schemas.microsoft.com/office/drawing/2014/main" id="{F7951E12-A729-4523-B6DF-E946540E4644}"/>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8" name="Ellipse 67">
                  <a:extLst>
                    <a:ext uri="{FF2B5EF4-FFF2-40B4-BE49-F238E27FC236}">
                      <a16:creationId xmlns:a16="http://schemas.microsoft.com/office/drawing/2014/main" id="{E909BA3F-09FF-4F3B-B71C-40D22D14B95A}"/>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9" name="Gruppieren 58">
                <a:extLst>
                  <a:ext uri="{FF2B5EF4-FFF2-40B4-BE49-F238E27FC236}">
                    <a16:creationId xmlns:a16="http://schemas.microsoft.com/office/drawing/2014/main" id="{78BF714C-B0A2-422F-8C2C-5B5A9C16BEB0}"/>
                  </a:ext>
                </a:extLst>
              </p:cNvPr>
              <p:cNvGrpSpPr>
                <a:grpSpLocks noChangeAspect="1"/>
              </p:cNvGrpSpPr>
              <p:nvPr/>
            </p:nvGrpSpPr>
            <p:grpSpPr>
              <a:xfrm>
                <a:off x="0" y="42203"/>
                <a:ext cx="583565" cy="586740"/>
                <a:chOff x="0" y="0"/>
                <a:chExt cx="1168303" cy="1175337"/>
              </a:xfrm>
            </p:grpSpPr>
            <p:grpSp>
              <p:nvGrpSpPr>
                <p:cNvPr id="61" name="Gruppieren 60">
                  <a:extLst>
                    <a:ext uri="{FF2B5EF4-FFF2-40B4-BE49-F238E27FC236}">
                      <a16:creationId xmlns:a16="http://schemas.microsoft.com/office/drawing/2014/main" id="{78D96E4B-3E8A-49BC-8880-B5A8C96C0032}"/>
                    </a:ext>
                  </a:extLst>
                </p:cNvPr>
                <p:cNvGrpSpPr/>
                <p:nvPr/>
              </p:nvGrpSpPr>
              <p:grpSpPr>
                <a:xfrm>
                  <a:off x="0" y="91440"/>
                  <a:ext cx="897353" cy="359410"/>
                  <a:chOff x="0" y="0"/>
                  <a:chExt cx="897353" cy="359410"/>
                </a:xfrm>
              </p:grpSpPr>
              <p:cxnSp>
                <p:nvCxnSpPr>
                  <p:cNvPr id="65" name="Gerader Verbinder 64">
                    <a:extLst>
                      <a:ext uri="{FF2B5EF4-FFF2-40B4-BE49-F238E27FC236}">
                        <a16:creationId xmlns:a16="http://schemas.microsoft.com/office/drawing/2014/main" id="{5E1229C8-CB7A-4B89-8371-1CFDB07A373B}"/>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6" name="Ellipse 65">
                    <a:extLst>
                      <a:ext uri="{FF2B5EF4-FFF2-40B4-BE49-F238E27FC236}">
                        <a16:creationId xmlns:a16="http://schemas.microsoft.com/office/drawing/2014/main" id="{1D1D933E-6604-4BE3-B424-A5A16DA98D25}"/>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62" name="Gerader Verbinder 61">
                  <a:extLst>
                    <a:ext uri="{FF2B5EF4-FFF2-40B4-BE49-F238E27FC236}">
                      <a16:creationId xmlns:a16="http://schemas.microsoft.com/office/drawing/2014/main" id="{632C5FD5-951B-40CA-81D6-30042771ED8C}"/>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63" name="Ellipse 62">
                  <a:extLst>
                    <a:ext uri="{FF2B5EF4-FFF2-40B4-BE49-F238E27FC236}">
                      <a16:creationId xmlns:a16="http://schemas.microsoft.com/office/drawing/2014/main" id="{35F7E191-A011-49CC-BAC8-ADBBAA0650CF}"/>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4" name="Ellipse 63">
                  <a:extLst>
                    <a:ext uri="{FF2B5EF4-FFF2-40B4-BE49-F238E27FC236}">
                      <a16:creationId xmlns:a16="http://schemas.microsoft.com/office/drawing/2014/main" id="{113CD709-DB5F-4699-BDAF-8FDED396F58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0" name="Additionszeichen 59">
                <a:extLst>
                  <a:ext uri="{FF2B5EF4-FFF2-40B4-BE49-F238E27FC236}">
                    <a16:creationId xmlns:a16="http://schemas.microsoft.com/office/drawing/2014/main" id="{7FF25B10-9B9E-42EE-B6CC-96DCEC129507}"/>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16" name="Gruppieren 15">
              <a:extLst>
                <a:ext uri="{FF2B5EF4-FFF2-40B4-BE49-F238E27FC236}">
                  <a16:creationId xmlns:a16="http://schemas.microsoft.com/office/drawing/2014/main" id="{F118F7EF-43AD-4068-B83D-943C5EA5C2B2}"/>
                </a:ext>
              </a:extLst>
            </p:cNvPr>
            <p:cNvGrpSpPr/>
            <p:nvPr/>
          </p:nvGrpSpPr>
          <p:grpSpPr>
            <a:xfrm>
              <a:off x="2286000" y="234169"/>
              <a:ext cx="1751331" cy="621909"/>
              <a:chOff x="0" y="0"/>
              <a:chExt cx="1751867" cy="621909"/>
            </a:xfrm>
          </p:grpSpPr>
          <p:cxnSp>
            <p:nvCxnSpPr>
              <p:cNvPr id="46" name="Gerader Verbinder 45">
                <a:extLst>
                  <a:ext uri="{FF2B5EF4-FFF2-40B4-BE49-F238E27FC236}">
                    <a16:creationId xmlns:a16="http://schemas.microsoft.com/office/drawing/2014/main" id="{71454443-8AE0-4118-A821-FD0191C14635}"/>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47" name="Gruppieren 46">
                <a:extLst>
                  <a:ext uri="{FF2B5EF4-FFF2-40B4-BE49-F238E27FC236}">
                    <a16:creationId xmlns:a16="http://schemas.microsoft.com/office/drawing/2014/main" id="{BCF41BC5-F1D8-4968-9DF8-39384EDDFC62}"/>
                  </a:ext>
                </a:extLst>
              </p:cNvPr>
              <p:cNvGrpSpPr>
                <a:grpSpLocks noChangeAspect="1"/>
              </p:cNvGrpSpPr>
              <p:nvPr/>
            </p:nvGrpSpPr>
            <p:grpSpPr>
              <a:xfrm>
                <a:off x="0" y="35169"/>
                <a:ext cx="583565" cy="586740"/>
                <a:chOff x="0" y="0"/>
                <a:chExt cx="1168303" cy="1175337"/>
              </a:xfrm>
            </p:grpSpPr>
            <p:grpSp>
              <p:nvGrpSpPr>
                <p:cNvPr id="52" name="Gruppieren 51">
                  <a:extLst>
                    <a:ext uri="{FF2B5EF4-FFF2-40B4-BE49-F238E27FC236}">
                      <a16:creationId xmlns:a16="http://schemas.microsoft.com/office/drawing/2014/main" id="{7C596C55-D7DC-4DDD-9EF6-FB8B981D1EE3}"/>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FBF4708D-63CD-4EA5-8619-B84E7961F5B2}"/>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54B02BF6-5AE5-4724-AA42-7E4D1055ACC0}"/>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E31A7188-0724-4609-BE50-26CB088E0B69}"/>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3C21A3B1-99A3-413C-BB7B-361DC4138383}"/>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2D3C62CA-4468-4DAA-9C5F-670CB329F8C7}"/>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48" name="Gruppieren 47">
                <a:extLst>
                  <a:ext uri="{FF2B5EF4-FFF2-40B4-BE49-F238E27FC236}">
                    <a16:creationId xmlns:a16="http://schemas.microsoft.com/office/drawing/2014/main" id="{AAB3196D-3C68-412E-A810-57148C9EEF8B}"/>
                  </a:ext>
                </a:extLst>
              </p:cNvPr>
              <p:cNvGrpSpPr/>
              <p:nvPr/>
            </p:nvGrpSpPr>
            <p:grpSpPr>
              <a:xfrm>
                <a:off x="808893" y="0"/>
                <a:ext cx="942974" cy="359410"/>
                <a:chOff x="0" y="0"/>
                <a:chExt cx="943591" cy="359410"/>
              </a:xfrm>
            </p:grpSpPr>
            <p:cxnSp>
              <p:nvCxnSpPr>
                <p:cNvPr id="49" name="Gerader Verbinder 48">
                  <a:extLst>
                    <a:ext uri="{FF2B5EF4-FFF2-40B4-BE49-F238E27FC236}">
                      <a16:creationId xmlns:a16="http://schemas.microsoft.com/office/drawing/2014/main" id="{8F2306D2-F540-4787-89DF-23B6B42A701B}"/>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50" name="Ellipse 49">
                  <a:extLst>
                    <a:ext uri="{FF2B5EF4-FFF2-40B4-BE49-F238E27FC236}">
                      <a16:creationId xmlns:a16="http://schemas.microsoft.com/office/drawing/2014/main" id="{A86D09BA-58FC-4E1F-8CD1-F8D1DA2B1036}"/>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Ellipse 50">
                  <a:extLst>
                    <a:ext uri="{FF2B5EF4-FFF2-40B4-BE49-F238E27FC236}">
                      <a16:creationId xmlns:a16="http://schemas.microsoft.com/office/drawing/2014/main" id="{3DA688EC-C1E0-4435-89D1-17CDB0AF7E32}"/>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7" name="Gruppieren 16">
              <a:extLst>
                <a:ext uri="{FF2B5EF4-FFF2-40B4-BE49-F238E27FC236}">
                  <a16:creationId xmlns:a16="http://schemas.microsoft.com/office/drawing/2014/main" id="{0A8AC9D4-4B71-4AE7-B02D-A1D260C33664}"/>
                </a:ext>
              </a:extLst>
            </p:cNvPr>
            <p:cNvGrpSpPr/>
            <p:nvPr/>
          </p:nvGrpSpPr>
          <p:grpSpPr>
            <a:xfrm>
              <a:off x="4618444" y="0"/>
              <a:ext cx="1403017" cy="869316"/>
              <a:chOff x="-9827" y="0"/>
              <a:chExt cx="1403017" cy="869316"/>
            </a:xfrm>
          </p:grpSpPr>
          <p:cxnSp>
            <p:nvCxnSpPr>
              <p:cNvPr id="32" name="Gerader Verbinder 31">
                <a:extLst>
                  <a:ext uri="{FF2B5EF4-FFF2-40B4-BE49-F238E27FC236}">
                    <a16:creationId xmlns:a16="http://schemas.microsoft.com/office/drawing/2014/main" id="{033CCB08-FF2F-483D-84FC-BE5A06607283}"/>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59FEBDB6-1FD0-4339-B2EC-3CA74BF49A38}"/>
                  </a:ext>
                </a:extLst>
              </p:cNvPr>
              <p:cNvGrpSpPr/>
              <p:nvPr/>
            </p:nvGrpSpPr>
            <p:grpSpPr>
              <a:xfrm>
                <a:off x="-9827" y="0"/>
                <a:ext cx="1403017" cy="869316"/>
                <a:chOff x="-9828" y="7038"/>
                <a:chExt cx="1403213" cy="870435"/>
              </a:xfrm>
            </p:grpSpPr>
            <p:grpSp>
              <p:nvGrpSpPr>
                <p:cNvPr id="34" name="Gruppieren 33">
                  <a:extLst>
                    <a:ext uri="{FF2B5EF4-FFF2-40B4-BE49-F238E27FC236}">
                      <a16:creationId xmlns:a16="http://schemas.microsoft.com/office/drawing/2014/main" id="{99822575-D85A-4CF6-9F3E-3EDB80BEF705}"/>
                    </a:ext>
                  </a:extLst>
                </p:cNvPr>
                <p:cNvGrpSpPr/>
                <p:nvPr/>
              </p:nvGrpSpPr>
              <p:grpSpPr>
                <a:xfrm>
                  <a:off x="-9828" y="7038"/>
                  <a:ext cx="710036" cy="870435"/>
                  <a:chOff x="-9828" y="7038"/>
                  <a:chExt cx="710036" cy="870435"/>
                </a:xfrm>
              </p:grpSpPr>
              <p:grpSp>
                <p:nvGrpSpPr>
                  <p:cNvPr id="39" name="Gruppieren 38">
                    <a:extLst>
                      <a:ext uri="{FF2B5EF4-FFF2-40B4-BE49-F238E27FC236}">
                        <a16:creationId xmlns:a16="http://schemas.microsoft.com/office/drawing/2014/main" id="{706F3274-0489-4161-B1FF-DCB9578761CF}"/>
                      </a:ext>
                    </a:extLst>
                  </p:cNvPr>
                  <p:cNvGrpSpPr/>
                  <p:nvPr/>
                </p:nvGrpSpPr>
                <p:grpSpPr>
                  <a:xfrm>
                    <a:off x="-9828" y="330297"/>
                    <a:ext cx="458447" cy="175852"/>
                    <a:chOff x="-19659" y="4688"/>
                    <a:chExt cx="917012" cy="175852"/>
                  </a:xfrm>
                </p:grpSpPr>
                <p:cxnSp>
                  <p:nvCxnSpPr>
                    <p:cNvPr id="44" name="Gerader Verbinder 43">
                      <a:extLst>
                        <a:ext uri="{FF2B5EF4-FFF2-40B4-BE49-F238E27FC236}">
                          <a16:creationId xmlns:a16="http://schemas.microsoft.com/office/drawing/2014/main" id="{6D145063-FE38-4BB5-B406-7A71CD9E2FE7}"/>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0AE1DC02-4523-489A-81A4-55C43B688D94}"/>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0" name="Gerader Verbinder 39">
                    <a:extLst>
                      <a:ext uri="{FF2B5EF4-FFF2-40B4-BE49-F238E27FC236}">
                        <a16:creationId xmlns:a16="http://schemas.microsoft.com/office/drawing/2014/main" id="{86EEBCA2-AA66-49D7-AD06-299213C0AC9D}"/>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8D2EAE24-EDF6-4E90-8B0B-935762E81199}"/>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66F12DA5-71E5-40CD-BBF4-BD6384B82F98}"/>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Ellipse 42">
                    <a:extLst>
                      <a:ext uri="{FF2B5EF4-FFF2-40B4-BE49-F238E27FC236}">
                        <a16:creationId xmlns:a16="http://schemas.microsoft.com/office/drawing/2014/main" id="{0874F531-00B3-44D7-8E57-375CB3FCDFCE}"/>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35" name="Ellipse 34">
                  <a:extLst>
                    <a:ext uri="{FF2B5EF4-FFF2-40B4-BE49-F238E27FC236}">
                      <a16:creationId xmlns:a16="http://schemas.microsoft.com/office/drawing/2014/main" id="{4540BDDF-3892-4C02-9B8F-EF6BD6D5EDF2}"/>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Additionszeichen 35">
                  <a:extLst>
                    <a:ext uri="{FF2B5EF4-FFF2-40B4-BE49-F238E27FC236}">
                      <a16:creationId xmlns:a16="http://schemas.microsoft.com/office/drawing/2014/main" id="{0FC2542D-2AC7-4962-9168-F969DF17064C}"/>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Additionszeichen 36">
                  <a:extLst>
                    <a:ext uri="{FF2B5EF4-FFF2-40B4-BE49-F238E27FC236}">
                      <a16:creationId xmlns:a16="http://schemas.microsoft.com/office/drawing/2014/main" id="{048C67BE-4858-4DE9-961F-DF10B41E14D4}"/>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Minuszeichen 37">
                  <a:extLst>
                    <a:ext uri="{FF2B5EF4-FFF2-40B4-BE49-F238E27FC236}">
                      <a16:creationId xmlns:a16="http://schemas.microsoft.com/office/drawing/2014/main" id="{19D4F891-B411-402D-8A58-D382F94E496F}"/>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8" name="Gruppieren 17">
              <a:extLst>
                <a:ext uri="{FF2B5EF4-FFF2-40B4-BE49-F238E27FC236}">
                  <a16:creationId xmlns:a16="http://schemas.microsoft.com/office/drawing/2014/main" id="{3334D2D7-B760-496F-A9CA-3BD2282E1441}"/>
                </a:ext>
              </a:extLst>
            </p:cNvPr>
            <p:cNvGrpSpPr/>
            <p:nvPr/>
          </p:nvGrpSpPr>
          <p:grpSpPr>
            <a:xfrm>
              <a:off x="1809750" y="306559"/>
              <a:ext cx="359410" cy="175261"/>
              <a:chOff x="0" y="0"/>
              <a:chExt cx="359410" cy="175845"/>
            </a:xfrm>
          </p:grpSpPr>
          <p:grpSp>
            <p:nvGrpSpPr>
              <p:cNvPr id="26" name="Gruppieren 25">
                <a:extLst>
                  <a:ext uri="{FF2B5EF4-FFF2-40B4-BE49-F238E27FC236}">
                    <a16:creationId xmlns:a16="http://schemas.microsoft.com/office/drawing/2014/main" id="{1F06ED6C-6A07-4362-A79E-D69017DCD7EC}"/>
                  </a:ext>
                </a:extLst>
              </p:cNvPr>
              <p:cNvGrpSpPr/>
              <p:nvPr/>
            </p:nvGrpSpPr>
            <p:grpSpPr>
              <a:xfrm>
                <a:off x="0" y="0"/>
                <a:ext cx="359410" cy="70338"/>
                <a:chOff x="0" y="0"/>
                <a:chExt cx="359410" cy="70338"/>
              </a:xfrm>
            </p:grpSpPr>
            <p:cxnSp>
              <p:nvCxnSpPr>
                <p:cNvPr id="30" name="Gerader Verbinder 29">
                  <a:extLst>
                    <a:ext uri="{FF2B5EF4-FFF2-40B4-BE49-F238E27FC236}">
                      <a16:creationId xmlns:a16="http://schemas.microsoft.com/office/drawing/2014/main" id="{200C0AE8-B144-447A-A7A0-FDE6AEB51A42}"/>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14EA6061-3589-497C-8E94-3059E516B51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 name="Gruppieren 26">
                <a:extLst>
                  <a:ext uri="{FF2B5EF4-FFF2-40B4-BE49-F238E27FC236}">
                    <a16:creationId xmlns:a16="http://schemas.microsoft.com/office/drawing/2014/main" id="{FF6B442C-D479-4683-B1B8-3402B929FA80}"/>
                  </a:ext>
                </a:extLst>
              </p:cNvPr>
              <p:cNvGrpSpPr/>
              <p:nvPr/>
            </p:nvGrpSpPr>
            <p:grpSpPr>
              <a:xfrm flipH="1" flipV="1">
                <a:off x="0" y="105507"/>
                <a:ext cx="144000" cy="70338"/>
                <a:chOff x="0" y="0"/>
                <a:chExt cx="359410" cy="70338"/>
              </a:xfrm>
            </p:grpSpPr>
            <p:cxnSp>
              <p:nvCxnSpPr>
                <p:cNvPr id="28" name="Gerader Verbinder 27">
                  <a:extLst>
                    <a:ext uri="{FF2B5EF4-FFF2-40B4-BE49-F238E27FC236}">
                      <a16:creationId xmlns:a16="http://schemas.microsoft.com/office/drawing/2014/main" id="{689E750F-8F6E-44FE-B8EB-94143CC4726A}"/>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3BB04DA0-9900-4E21-A276-5CFF237CCEF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9" name="Gruppieren 18">
              <a:extLst>
                <a:ext uri="{FF2B5EF4-FFF2-40B4-BE49-F238E27FC236}">
                  <a16:creationId xmlns:a16="http://schemas.microsoft.com/office/drawing/2014/main" id="{53B4B548-CDC8-4EBD-88BE-51FB1D9DBB6A}"/>
                </a:ext>
              </a:extLst>
            </p:cNvPr>
            <p:cNvGrpSpPr/>
            <p:nvPr/>
          </p:nvGrpSpPr>
          <p:grpSpPr>
            <a:xfrm>
              <a:off x="4159054" y="320626"/>
              <a:ext cx="359410" cy="175261"/>
              <a:chOff x="0" y="0"/>
              <a:chExt cx="359410" cy="175845"/>
            </a:xfrm>
          </p:grpSpPr>
          <p:grpSp>
            <p:nvGrpSpPr>
              <p:cNvPr id="20" name="Gruppieren 19">
                <a:extLst>
                  <a:ext uri="{FF2B5EF4-FFF2-40B4-BE49-F238E27FC236}">
                    <a16:creationId xmlns:a16="http://schemas.microsoft.com/office/drawing/2014/main" id="{282ADE53-4F3E-43E5-8854-F91DBC6ADB45}"/>
                  </a:ext>
                </a:extLst>
              </p:cNvPr>
              <p:cNvGrpSpPr/>
              <p:nvPr/>
            </p:nvGrpSpPr>
            <p:grpSpPr>
              <a:xfrm>
                <a:off x="0" y="0"/>
                <a:ext cx="359410" cy="70338"/>
                <a:chOff x="0" y="0"/>
                <a:chExt cx="359410" cy="70338"/>
              </a:xfrm>
            </p:grpSpPr>
            <p:cxnSp>
              <p:nvCxnSpPr>
                <p:cNvPr id="24" name="Gerader Verbinder 23">
                  <a:extLst>
                    <a:ext uri="{FF2B5EF4-FFF2-40B4-BE49-F238E27FC236}">
                      <a16:creationId xmlns:a16="http://schemas.microsoft.com/office/drawing/2014/main" id="{B99B0D9F-7D32-40F1-BF43-9794D8AF124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9C0B9AE4-6FE1-47A6-A483-F8B3D937D9F0}"/>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uppieren 20">
                <a:extLst>
                  <a:ext uri="{FF2B5EF4-FFF2-40B4-BE49-F238E27FC236}">
                    <a16:creationId xmlns:a16="http://schemas.microsoft.com/office/drawing/2014/main" id="{6A757258-65FC-452F-9C80-36E8F6E9480D}"/>
                  </a:ext>
                </a:extLst>
              </p:cNvPr>
              <p:cNvGrpSpPr/>
              <p:nvPr/>
            </p:nvGrpSpPr>
            <p:grpSpPr>
              <a:xfrm flipH="1" flipV="1">
                <a:off x="0" y="105507"/>
                <a:ext cx="144000" cy="70338"/>
                <a:chOff x="0" y="0"/>
                <a:chExt cx="359410" cy="70338"/>
              </a:xfrm>
            </p:grpSpPr>
            <p:cxnSp>
              <p:nvCxnSpPr>
                <p:cNvPr id="22" name="Gerader Verbinder 21">
                  <a:extLst>
                    <a:ext uri="{FF2B5EF4-FFF2-40B4-BE49-F238E27FC236}">
                      <a16:creationId xmlns:a16="http://schemas.microsoft.com/office/drawing/2014/main" id="{C644BFF4-FBC9-4456-9FE9-72D9D4769EC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03A59267-07E7-4A43-9D62-C80D08158FD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92" name="Gruppieren 91">
            <a:extLst>
              <a:ext uri="{FF2B5EF4-FFF2-40B4-BE49-F238E27FC236}">
                <a16:creationId xmlns:a16="http://schemas.microsoft.com/office/drawing/2014/main" id="{9CC66FC6-3497-633C-6326-5C0626D266DE}"/>
              </a:ext>
            </a:extLst>
          </p:cNvPr>
          <p:cNvGrpSpPr/>
          <p:nvPr/>
        </p:nvGrpSpPr>
        <p:grpSpPr>
          <a:xfrm>
            <a:off x="2489288" y="2254700"/>
            <a:ext cx="1139317" cy="428213"/>
            <a:chOff x="431956" y="4287292"/>
            <a:chExt cx="1139317" cy="428213"/>
          </a:xfrm>
        </p:grpSpPr>
        <p:sp>
          <p:nvSpPr>
            <p:cNvPr id="93" name="Textfeld 69">
              <a:extLst>
                <a:ext uri="{FF2B5EF4-FFF2-40B4-BE49-F238E27FC236}">
                  <a16:creationId xmlns:a16="http://schemas.microsoft.com/office/drawing/2014/main" id="{4E9DAAC9-BD4D-A8B1-52B8-BB517162715E}"/>
                </a:ext>
              </a:extLst>
            </p:cNvPr>
            <p:cNvSpPr txBox="1">
              <a:spLocks noChangeArrowheads="1"/>
            </p:cNvSpPr>
            <p:nvPr/>
          </p:nvSpPr>
          <p:spPr bwMode="auto">
            <a:xfrm>
              <a:off x="981786" y="4287292"/>
              <a:ext cx="589487"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94" name="Textfeld 43">
              <a:extLst>
                <a:ext uri="{FF2B5EF4-FFF2-40B4-BE49-F238E27FC236}">
                  <a16:creationId xmlns:a16="http://schemas.microsoft.com/office/drawing/2014/main" id="{ACD78D6C-F934-A471-57DB-D803AA7524ED}"/>
                </a:ext>
              </a:extLst>
            </p:cNvPr>
            <p:cNvSpPr txBox="1">
              <a:spLocks noChangeArrowheads="1"/>
            </p:cNvSpPr>
            <p:nvPr/>
          </p:nvSpPr>
          <p:spPr bwMode="auto">
            <a:xfrm>
              <a:off x="431956" y="4287292"/>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95" name="Linie 14">
              <a:extLst>
                <a:ext uri="{FF2B5EF4-FFF2-40B4-BE49-F238E27FC236}">
                  <a16:creationId xmlns:a16="http://schemas.microsoft.com/office/drawing/2014/main" id="{00B7E696-14B6-0EFA-E769-5C38996B33EC}"/>
                </a:ext>
              </a:extLst>
            </p:cNvPr>
            <p:cNvSpPr>
              <a:spLocks noChangeShapeType="1"/>
            </p:cNvSpPr>
            <p:nvPr/>
          </p:nvSpPr>
          <p:spPr bwMode="auto">
            <a:xfrm rot="5400000" flipV="1">
              <a:off x="927784" y="441705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96" name="Linie 14">
              <a:extLst>
                <a:ext uri="{FF2B5EF4-FFF2-40B4-BE49-F238E27FC236}">
                  <a16:creationId xmlns:a16="http://schemas.microsoft.com/office/drawing/2014/main" id="{FC5989C6-9D63-0D2F-C4A0-2B7B14FA514E}"/>
                </a:ext>
              </a:extLst>
            </p:cNvPr>
            <p:cNvSpPr>
              <a:spLocks noChangeShapeType="1"/>
            </p:cNvSpPr>
            <p:nvPr/>
          </p:nvSpPr>
          <p:spPr bwMode="auto">
            <a:xfrm rot="5400000" flipV="1">
              <a:off x="1202137" y="420202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97" name="Linie 14">
              <a:extLst>
                <a:ext uri="{FF2B5EF4-FFF2-40B4-BE49-F238E27FC236}">
                  <a16:creationId xmlns:a16="http://schemas.microsoft.com/office/drawing/2014/main" id="{35B6F2CD-307A-7B71-61CC-EF555E5AA6B2}"/>
                </a:ext>
              </a:extLst>
            </p:cNvPr>
            <p:cNvSpPr>
              <a:spLocks noChangeShapeType="1"/>
            </p:cNvSpPr>
            <p:nvPr/>
          </p:nvSpPr>
          <p:spPr bwMode="auto">
            <a:xfrm rot="5400000" flipV="1">
              <a:off x="1202137" y="4590743"/>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98" name="Linie 13">
              <a:extLst>
                <a:ext uri="{FF2B5EF4-FFF2-40B4-BE49-F238E27FC236}">
                  <a16:creationId xmlns:a16="http://schemas.microsoft.com/office/drawing/2014/main" id="{DFC8786F-875E-4FBC-1A19-36C3BA9E412B}"/>
                </a:ext>
              </a:extLst>
            </p:cNvPr>
            <p:cNvSpPr>
              <a:spLocks noChangeShapeType="1"/>
            </p:cNvSpPr>
            <p:nvPr/>
          </p:nvSpPr>
          <p:spPr bwMode="auto">
            <a:xfrm flipV="1">
              <a:off x="1380095" y="4407785"/>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grpSp>
        <p:nvGrpSpPr>
          <p:cNvPr id="99" name="Gruppieren 98">
            <a:extLst>
              <a:ext uri="{FF2B5EF4-FFF2-40B4-BE49-F238E27FC236}">
                <a16:creationId xmlns:a16="http://schemas.microsoft.com/office/drawing/2014/main" id="{C70E2791-F1FB-7146-74BB-995098EB2540}"/>
              </a:ext>
            </a:extLst>
          </p:cNvPr>
          <p:cNvGrpSpPr/>
          <p:nvPr/>
        </p:nvGrpSpPr>
        <p:grpSpPr>
          <a:xfrm>
            <a:off x="543326" y="2206518"/>
            <a:ext cx="989787" cy="930217"/>
            <a:chOff x="2693527" y="3495764"/>
            <a:chExt cx="989787" cy="930217"/>
          </a:xfrm>
        </p:grpSpPr>
        <p:sp>
          <p:nvSpPr>
            <p:cNvPr id="100" name="Textfeld 45">
              <a:extLst>
                <a:ext uri="{FF2B5EF4-FFF2-40B4-BE49-F238E27FC236}">
                  <a16:creationId xmlns:a16="http://schemas.microsoft.com/office/drawing/2014/main" id="{648234C0-F94B-D184-6127-8F4348DB320C}"/>
                </a:ext>
              </a:extLst>
            </p:cNvPr>
            <p:cNvSpPr txBox="1">
              <a:spLocks noChangeArrowheads="1"/>
            </p:cNvSpPr>
            <p:nvPr/>
          </p:nvSpPr>
          <p:spPr bwMode="auto">
            <a:xfrm>
              <a:off x="3223695"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101" name="Linie 14">
              <a:extLst>
                <a:ext uri="{FF2B5EF4-FFF2-40B4-BE49-F238E27FC236}">
                  <a16:creationId xmlns:a16="http://schemas.microsoft.com/office/drawing/2014/main" id="{1D2436E5-E41E-3E8B-44CF-CEED43DAE180}"/>
                </a:ext>
              </a:extLst>
            </p:cNvPr>
            <p:cNvSpPr>
              <a:spLocks noChangeShapeType="1"/>
            </p:cNvSpPr>
            <p:nvPr/>
          </p:nvSpPr>
          <p:spPr bwMode="auto">
            <a:xfrm rot="5400000" flipV="1">
              <a:off x="3147692" y="3618110"/>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2" name="Textfeld 43">
              <a:extLst>
                <a:ext uri="{FF2B5EF4-FFF2-40B4-BE49-F238E27FC236}">
                  <a16:creationId xmlns:a16="http://schemas.microsoft.com/office/drawing/2014/main" id="{84FB533D-6558-B96C-FB54-D47AE5CACEF6}"/>
                </a:ext>
              </a:extLst>
            </p:cNvPr>
            <p:cNvSpPr txBox="1">
              <a:spLocks noChangeArrowheads="1"/>
            </p:cNvSpPr>
            <p:nvPr/>
          </p:nvSpPr>
          <p:spPr bwMode="auto">
            <a:xfrm>
              <a:off x="3238418" y="3997769"/>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03" name="Textfeld 43">
              <a:extLst>
                <a:ext uri="{FF2B5EF4-FFF2-40B4-BE49-F238E27FC236}">
                  <a16:creationId xmlns:a16="http://schemas.microsoft.com/office/drawing/2014/main" id="{E65B32BC-B0E2-4D18-8395-91520B7E06E1}"/>
                </a:ext>
              </a:extLst>
            </p:cNvPr>
            <p:cNvSpPr txBox="1">
              <a:spLocks noChangeArrowheads="1"/>
            </p:cNvSpPr>
            <p:nvPr/>
          </p:nvSpPr>
          <p:spPr bwMode="auto">
            <a:xfrm>
              <a:off x="2693527" y="3495764"/>
              <a:ext cx="444896" cy="4282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04" name="Linie 14">
              <a:extLst>
                <a:ext uri="{FF2B5EF4-FFF2-40B4-BE49-F238E27FC236}">
                  <a16:creationId xmlns:a16="http://schemas.microsoft.com/office/drawing/2014/main" id="{AC0A1493-906F-6113-E04F-834499A6AF9C}"/>
                </a:ext>
              </a:extLst>
            </p:cNvPr>
            <p:cNvSpPr>
              <a:spLocks noChangeShapeType="1"/>
            </p:cNvSpPr>
            <p:nvPr/>
          </p:nvSpPr>
          <p:spPr bwMode="auto">
            <a:xfrm rot="5400000" flipV="1">
              <a:off x="3399800" y="3488349"/>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5" name="Linie 13">
              <a:extLst>
                <a:ext uri="{FF2B5EF4-FFF2-40B4-BE49-F238E27FC236}">
                  <a16:creationId xmlns:a16="http://schemas.microsoft.com/office/drawing/2014/main" id="{20C78758-79EF-B63D-10A4-046593E8B738}"/>
                </a:ext>
              </a:extLst>
            </p:cNvPr>
            <p:cNvSpPr>
              <a:spLocks noChangeShapeType="1"/>
            </p:cNvSpPr>
            <p:nvPr/>
          </p:nvSpPr>
          <p:spPr bwMode="auto">
            <a:xfrm flipV="1">
              <a:off x="3559221" y="3608842"/>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6" name="Linie 13">
              <a:extLst>
                <a:ext uri="{FF2B5EF4-FFF2-40B4-BE49-F238E27FC236}">
                  <a16:creationId xmlns:a16="http://schemas.microsoft.com/office/drawing/2014/main" id="{576E0C07-40BB-5F08-1AC2-6CD2ADB100D4}"/>
                </a:ext>
              </a:extLst>
            </p:cNvPr>
            <p:cNvSpPr>
              <a:spLocks noChangeShapeType="1"/>
            </p:cNvSpPr>
            <p:nvPr/>
          </p:nvSpPr>
          <p:spPr bwMode="auto">
            <a:xfrm flipV="1">
              <a:off x="3410922" y="3870218"/>
              <a:ext cx="0" cy="1853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de-DE" sz="2102"/>
            </a:p>
          </p:txBody>
        </p:sp>
      </p:grpSp>
      <p:sp>
        <p:nvSpPr>
          <p:cNvPr id="107" name="Textfeld 106">
            <a:extLst>
              <a:ext uri="{FF2B5EF4-FFF2-40B4-BE49-F238E27FC236}">
                <a16:creationId xmlns:a16="http://schemas.microsoft.com/office/drawing/2014/main" id="{62311FF0-122B-3E74-97D1-CE6AB5781689}"/>
              </a:ext>
            </a:extLst>
          </p:cNvPr>
          <p:cNvSpPr txBox="1">
            <a:spLocks noChangeArrowheads="1"/>
          </p:cNvSpPr>
          <p:nvPr/>
        </p:nvSpPr>
        <p:spPr bwMode="auto">
          <a:xfrm>
            <a:off x="11447566" y="2201380"/>
            <a:ext cx="589487"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b="1">
                <a:solidFill>
                  <a:srgbClr val="000000"/>
                </a:solidFill>
                <a:latin typeface="Script MT Bold" panose="03040602040607080904" pitchFamily="66" charset="0"/>
              </a:rPr>
              <a:t>Cl</a:t>
            </a:r>
          </a:p>
        </p:txBody>
      </p:sp>
      <p:sp>
        <p:nvSpPr>
          <p:cNvPr id="108" name="Linie 14">
            <a:extLst>
              <a:ext uri="{FF2B5EF4-FFF2-40B4-BE49-F238E27FC236}">
                <a16:creationId xmlns:a16="http://schemas.microsoft.com/office/drawing/2014/main" id="{1387467F-74DC-B198-5F4E-DAA0FB4586AF}"/>
              </a:ext>
            </a:extLst>
          </p:cNvPr>
          <p:cNvSpPr>
            <a:spLocks noChangeShapeType="1"/>
          </p:cNvSpPr>
          <p:nvPr/>
        </p:nvSpPr>
        <p:spPr bwMode="auto">
          <a:xfrm rot="5400000" flipV="1">
            <a:off x="11660508" y="2511543"/>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09" name="Linie 14">
            <a:extLst>
              <a:ext uri="{FF2B5EF4-FFF2-40B4-BE49-F238E27FC236}">
                <a16:creationId xmlns:a16="http://schemas.microsoft.com/office/drawing/2014/main" id="{8F0DCA9D-F45C-93BF-4D7A-42A43C68805C}"/>
              </a:ext>
            </a:extLst>
          </p:cNvPr>
          <p:cNvSpPr>
            <a:spLocks noChangeShapeType="1"/>
          </p:cNvSpPr>
          <p:nvPr/>
        </p:nvSpPr>
        <p:spPr bwMode="auto">
          <a:xfrm rot="5400000" flipV="1">
            <a:off x="11649623" y="214103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0" name="Linie 13">
            <a:extLst>
              <a:ext uri="{FF2B5EF4-FFF2-40B4-BE49-F238E27FC236}">
                <a16:creationId xmlns:a16="http://schemas.microsoft.com/office/drawing/2014/main" id="{A363DD19-F433-B9E2-A747-E2952B7DE98D}"/>
              </a:ext>
            </a:extLst>
          </p:cNvPr>
          <p:cNvSpPr>
            <a:spLocks noChangeShapeType="1"/>
          </p:cNvSpPr>
          <p:nvPr/>
        </p:nvSpPr>
        <p:spPr bwMode="auto">
          <a:xfrm flipV="1">
            <a:off x="11858858" y="230392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1" name="Linie 13">
            <a:extLst>
              <a:ext uri="{FF2B5EF4-FFF2-40B4-BE49-F238E27FC236}">
                <a16:creationId xmlns:a16="http://schemas.microsoft.com/office/drawing/2014/main" id="{AF91B4DB-7935-68DB-1398-F3D423FB4BE9}"/>
              </a:ext>
            </a:extLst>
          </p:cNvPr>
          <p:cNvSpPr>
            <a:spLocks noChangeShapeType="1"/>
          </p:cNvSpPr>
          <p:nvPr/>
        </p:nvSpPr>
        <p:spPr bwMode="auto">
          <a:xfrm flipV="1">
            <a:off x="11461919" y="2303605"/>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2" name="Textfeld 56">
            <a:extLst>
              <a:ext uri="{FF2B5EF4-FFF2-40B4-BE49-F238E27FC236}">
                <a16:creationId xmlns:a16="http://schemas.microsoft.com/office/drawing/2014/main" id="{DA02314F-0236-8204-BC50-FAD891D07A9A}"/>
              </a:ext>
            </a:extLst>
          </p:cNvPr>
          <p:cNvSpPr txBox="1">
            <a:spLocks noChangeArrowheads="1"/>
          </p:cNvSpPr>
          <p:nvPr/>
        </p:nvSpPr>
        <p:spPr bwMode="auto">
          <a:xfrm>
            <a:off x="11819929" y="2045626"/>
            <a:ext cx="337379"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113" name="Ellipse 112">
            <a:extLst>
              <a:ext uri="{FF2B5EF4-FFF2-40B4-BE49-F238E27FC236}">
                <a16:creationId xmlns:a16="http://schemas.microsoft.com/office/drawing/2014/main" id="{D34FD63C-18BB-08A0-A00D-408DA571A0EA}"/>
              </a:ext>
            </a:extLst>
          </p:cNvPr>
          <p:cNvSpPr/>
          <p:nvPr/>
        </p:nvSpPr>
        <p:spPr>
          <a:xfrm>
            <a:off x="11834759" y="2168247"/>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114" name="Textfeld 45">
            <a:extLst>
              <a:ext uri="{FF2B5EF4-FFF2-40B4-BE49-F238E27FC236}">
                <a16:creationId xmlns:a16="http://schemas.microsoft.com/office/drawing/2014/main" id="{A7C61798-0E3C-DDF1-9286-C0B24AADF11D}"/>
              </a:ext>
            </a:extLst>
          </p:cNvPr>
          <p:cNvSpPr txBox="1">
            <a:spLocks noChangeArrowheads="1"/>
          </p:cNvSpPr>
          <p:nvPr/>
        </p:nvSpPr>
        <p:spPr bwMode="auto">
          <a:xfrm>
            <a:off x="9526441" y="2184737"/>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O</a:t>
            </a:r>
            <a:endParaRPr lang="de-DE" sz="2102" kern="0">
              <a:solidFill>
                <a:srgbClr val="000000"/>
              </a:solidFill>
            </a:endParaRPr>
          </a:p>
        </p:txBody>
      </p:sp>
      <p:sp>
        <p:nvSpPr>
          <p:cNvPr id="115" name="Linie 14">
            <a:extLst>
              <a:ext uri="{FF2B5EF4-FFF2-40B4-BE49-F238E27FC236}">
                <a16:creationId xmlns:a16="http://schemas.microsoft.com/office/drawing/2014/main" id="{0EEE223B-15D5-CE1D-A785-A9050D3CA049}"/>
              </a:ext>
            </a:extLst>
          </p:cNvPr>
          <p:cNvSpPr>
            <a:spLocks noChangeShapeType="1"/>
          </p:cNvSpPr>
          <p:nvPr/>
        </p:nvSpPr>
        <p:spPr bwMode="auto">
          <a:xfrm rot="5400000" flipV="1">
            <a:off x="9450439" y="2305229"/>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6" name="Textfeld 43">
            <a:extLst>
              <a:ext uri="{FF2B5EF4-FFF2-40B4-BE49-F238E27FC236}">
                <a16:creationId xmlns:a16="http://schemas.microsoft.com/office/drawing/2014/main" id="{1067AA02-8203-5809-047C-87FC75975CFE}"/>
              </a:ext>
            </a:extLst>
          </p:cNvPr>
          <p:cNvSpPr txBox="1">
            <a:spLocks noChangeArrowheads="1"/>
          </p:cNvSpPr>
          <p:nvPr/>
        </p:nvSpPr>
        <p:spPr bwMode="auto">
          <a:xfrm>
            <a:off x="9541656" y="2675830"/>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t>H</a:t>
            </a:r>
            <a:endParaRPr lang="de-DE" sz="2102" kern="0"/>
          </a:p>
        </p:txBody>
      </p:sp>
      <p:sp>
        <p:nvSpPr>
          <p:cNvPr id="117" name="Textfeld 43">
            <a:extLst>
              <a:ext uri="{FF2B5EF4-FFF2-40B4-BE49-F238E27FC236}">
                <a16:creationId xmlns:a16="http://schemas.microsoft.com/office/drawing/2014/main" id="{17AA2CEB-7320-2AFF-5FBE-99E215AB2C63}"/>
              </a:ext>
            </a:extLst>
          </p:cNvPr>
          <p:cNvSpPr txBox="1">
            <a:spLocks noChangeArrowheads="1"/>
          </p:cNvSpPr>
          <p:nvPr/>
        </p:nvSpPr>
        <p:spPr bwMode="auto">
          <a:xfrm>
            <a:off x="8996274" y="2184737"/>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18" name="Linie 14">
            <a:extLst>
              <a:ext uri="{FF2B5EF4-FFF2-40B4-BE49-F238E27FC236}">
                <a16:creationId xmlns:a16="http://schemas.microsoft.com/office/drawing/2014/main" id="{B2339B1A-603A-2C7B-904A-87D3AD1532F4}"/>
              </a:ext>
            </a:extLst>
          </p:cNvPr>
          <p:cNvSpPr>
            <a:spLocks noChangeShapeType="1"/>
          </p:cNvSpPr>
          <p:nvPr/>
        </p:nvSpPr>
        <p:spPr bwMode="auto">
          <a:xfrm rot="5400000" flipV="1">
            <a:off x="9702546" y="2175468"/>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19" name="Linie 13">
            <a:extLst>
              <a:ext uri="{FF2B5EF4-FFF2-40B4-BE49-F238E27FC236}">
                <a16:creationId xmlns:a16="http://schemas.microsoft.com/office/drawing/2014/main" id="{BA960FE1-549E-D221-3382-C584198D3372}"/>
              </a:ext>
            </a:extLst>
          </p:cNvPr>
          <p:cNvSpPr>
            <a:spLocks noChangeShapeType="1"/>
          </p:cNvSpPr>
          <p:nvPr/>
        </p:nvSpPr>
        <p:spPr bwMode="auto">
          <a:xfrm flipV="1">
            <a:off x="9713669" y="2557337"/>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20" name="Linie 14">
            <a:extLst>
              <a:ext uri="{FF2B5EF4-FFF2-40B4-BE49-F238E27FC236}">
                <a16:creationId xmlns:a16="http://schemas.microsoft.com/office/drawing/2014/main" id="{7CACE85A-AFD9-529C-47B2-FAB97D4992BD}"/>
              </a:ext>
            </a:extLst>
          </p:cNvPr>
          <p:cNvSpPr>
            <a:spLocks noChangeShapeType="1"/>
          </p:cNvSpPr>
          <p:nvPr/>
        </p:nvSpPr>
        <p:spPr bwMode="auto">
          <a:xfrm rot="5400000" flipV="1">
            <a:off x="9988021" y="2297814"/>
            <a:ext cx="0" cy="1853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sz="2102"/>
          </a:p>
        </p:txBody>
      </p:sp>
      <p:sp>
        <p:nvSpPr>
          <p:cNvPr id="121" name="Textfeld 43">
            <a:extLst>
              <a:ext uri="{FF2B5EF4-FFF2-40B4-BE49-F238E27FC236}">
                <a16:creationId xmlns:a16="http://schemas.microsoft.com/office/drawing/2014/main" id="{EE0E698A-222B-BF8C-C7C7-BEE3F233F270}"/>
              </a:ext>
            </a:extLst>
          </p:cNvPr>
          <p:cNvSpPr txBox="1">
            <a:spLocks noChangeArrowheads="1"/>
          </p:cNvSpPr>
          <p:nvPr/>
        </p:nvSpPr>
        <p:spPr bwMode="auto">
          <a:xfrm>
            <a:off x="10089976" y="2184737"/>
            <a:ext cx="444896" cy="4282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de-DE" sz="2102" b="1" kern="0">
                <a:solidFill>
                  <a:srgbClr val="000000"/>
                </a:solidFill>
              </a:rPr>
              <a:t>H</a:t>
            </a:r>
            <a:endParaRPr lang="de-DE" sz="2102" kern="0">
              <a:solidFill>
                <a:srgbClr val="000000"/>
              </a:solidFill>
            </a:endParaRPr>
          </a:p>
        </p:txBody>
      </p:sp>
      <p:sp>
        <p:nvSpPr>
          <p:cNvPr id="122" name="Textfeld 67">
            <a:extLst>
              <a:ext uri="{FF2B5EF4-FFF2-40B4-BE49-F238E27FC236}">
                <a16:creationId xmlns:a16="http://schemas.microsoft.com/office/drawing/2014/main" id="{2E8B892A-F92D-64C8-D5BA-AA017C40672F}"/>
              </a:ext>
            </a:extLst>
          </p:cNvPr>
          <p:cNvSpPr txBox="1">
            <a:spLocks noChangeArrowheads="1"/>
          </p:cNvSpPr>
          <p:nvPr/>
        </p:nvSpPr>
        <p:spPr bwMode="auto">
          <a:xfrm>
            <a:off x="9739621" y="2046930"/>
            <a:ext cx="319318" cy="4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102">
                <a:solidFill>
                  <a:srgbClr val="000000"/>
                </a:solidFill>
              </a:rPr>
              <a:t>+</a:t>
            </a:r>
          </a:p>
        </p:txBody>
      </p:sp>
      <p:sp>
        <p:nvSpPr>
          <p:cNvPr id="123" name="Ellipse 122">
            <a:extLst>
              <a:ext uri="{FF2B5EF4-FFF2-40B4-BE49-F238E27FC236}">
                <a16:creationId xmlns:a16="http://schemas.microsoft.com/office/drawing/2014/main" id="{BD8D09EE-5006-540D-20BE-AEB496F3813C}"/>
              </a:ext>
            </a:extLst>
          </p:cNvPr>
          <p:cNvSpPr/>
          <p:nvPr/>
        </p:nvSpPr>
        <p:spPr>
          <a:xfrm>
            <a:off x="9797086" y="2163991"/>
            <a:ext cx="216887" cy="2150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2102"/>
          </a:p>
        </p:txBody>
      </p:sp>
      <p:sp>
        <p:nvSpPr>
          <p:cNvPr id="124" name="Freihandform: Form 123">
            <a:extLst>
              <a:ext uri="{FF2B5EF4-FFF2-40B4-BE49-F238E27FC236}">
                <a16:creationId xmlns:a16="http://schemas.microsoft.com/office/drawing/2014/main" id="{21E3E0F3-EA28-3A4E-4FD8-1F30DFAFEB7B}"/>
              </a:ext>
            </a:extLst>
          </p:cNvPr>
          <p:cNvSpPr/>
          <p:nvPr/>
        </p:nvSpPr>
        <p:spPr>
          <a:xfrm>
            <a:off x="1245171" y="2031895"/>
            <a:ext cx="1423219" cy="288512"/>
          </a:xfrm>
          <a:custGeom>
            <a:avLst/>
            <a:gdLst>
              <a:gd name="connsiteX0" fmla="*/ 0 w 1423219"/>
              <a:gd name="connsiteY0" fmla="*/ 214770 h 288512"/>
              <a:gd name="connsiteX1" fmla="*/ 715296 w 1423219"/>
              <a:gd name="connsiteY1" fmla="*/ 918 h 288512"/>
              <a:gd name="connsiteX2" fmla="*/ 1423219 w 1423219"/>
              <a:gd name="connsiteY2" fmla="*/ 288512 h 288512"/>
              <a:gd name="connsiteX3" fmla="*/ 1423219 w 1423219"/>
              <a:gd name="connsiteY3" fmla="*/ 288512 h 288512"/>
            </a:gdLst>
            <a:ahLst/>
            <a:cxnLst>
              <a:cxn ang="0">
                <a:pos x="connsiteX0" y="connsiteY0"/>
              </a:cxn>
              <a:cxn ang="0">
                <a:pos x="connsiteX1" y="connsiteY1"/>
              </a:cxn>
              <a:cxn ang="0">
                <a:pos x="connsiteX2" y="connsiteY2"/>
              </a:cxn>
              <a:cxn ang="0">
                <a:pos x="connsiteX3" y="connsiteY3"/>
              </a:cxn>
            </a:cxnLst>
            <a:rect l="l" t="t" r="r" b="b"/>
            <a:pathLst>
              <a:path w="1423219" h="288512">
                <a:moveTo>
                  <a:pt x="0" y="214770"/>
                </a:moveTo>
                <a:cubicBezTo>
                  <a:pt x="239046" y="101699"/>
                  <a:pt x="478093" y="-11372"/>
                  <a:pt x="715296" y="918"/>
                </a:cubicBezTo>
                <a:cubicBezTo>
                  <a:pt x="952499" y="13208"/>
                  <a:pt x="1423219" y="288512"/>
                  <a:pt x="1423219" y="288512"/>
                </a:cubicBezTo>
                <a:lnTo>
                  <a:pt x="1423219" y="288512"/>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Freihandform: Form 124">
            <a:extLst>
              <a:ext uri="{FF2B5EF4-FFF2-40B4-BE49-F238E27FC236}">
                <a16:creationId xmlns:a16="http://schemas.microsoft.com/office/drawing/2014/main" id="{327BB245-4462-7686-954C-FBEECBC3CB08}"/>
              </a:ext>
            </a:extLst>
          </p:cNvPr>
          <p:cNvSpPr/>
          <p:nvPr/>
        </p:nvSpPr>
        <p:spPr>
          <a:xfrm>
            <a:off x="2909790" y="2520682"/>
            <a:ext cx="243263" cy="694554"/>
          </a:xfrm>
          <a:custGeom>
            <a:avLst/>
            <a:gdLst>
              <a:gd name="connsiteX0" fmla="*/ 7289 w 243263"/>
              <a:gd name="connsiteY0" fmla="*/ 0 h 694554"/>
              <a:gd name="connsiteX1" fmla="*/ 29412 w 243263"/>
              <a:gd name="connsiteY1" fmla="*/ 693174 h 694554"/>
              <a:gd name="connsiteX2" fmla="*/ 243263 w 243263"/>
              <a:gd name="connsiteY2" fmla="*/ 191729 h 694554"/>
              <a:gd name="connsiteX3" fmla="*/ 243263 w 243263"/>
              <a:gd name="connsiteY3" fmla="*/ 191729 h 694554"/>
            </a:gdLst>
            <a:ahLst/>
            <a:cxnLst>
              <a:cxn ang="0">
                <a:pos x="connsiteX0" y="connsiteY0"/>
              </a:cxn>
              <a:cxn ang="0">
                <a:pos x="connsiteX1" y="connsiteY1"/>
              </a:cxn>
              <a:cxn ang="0">
                <a:pos x="connsiteX2" y="connsiteY2"/>
              </a:cxn>
              <a:cxn ang="0">
                <a:pos x="connsiteX3" y="connsiteY3"/>
              </a:cxn>
            </a:cxnLst>
            <a:rect l="l" t="t" r="r" b="b"/>
            <a:pathLst>
              <a:path w="243263" h="694554">
                <a:moveTo>
                  <a:pt x="7289" y="0"/>
                </a:moveTo>
                <a:cubicBezTo>
                  <a:pt x="-1314" y="330609"/>
                  <a:pt x="-9917" y="661219"/>
                  <a:pt x="29412" y="693174"/>
                </a:cubicBezTo>
                <a:cubicBezTo>
                  <a:pt x="68741" y="725129"/>
                  <a:pt x="243263" y="191729"/>
                  <a:pt x="243263" y="191729"/>
                </a:cubicBezTo>
                <a:lnTo>
                  <a:pt x="243263" y="191729"/>
                </a:lnTo>
              </a:path>
            </a:pathLst>
          </a:custGeom>
          <a:noFill/>
          <a:ln w="190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6" name="Gerader Verbinder 125">
            <a:extLst>
              <a:ext uri="{FF2B5EF4-FFF2-40B4-BE49-F238E27FC236}">
                <a16:creationId xmlns:a16="http://schemas.microsoft.com/office/drawing/2014/main" id="{4F59C81C-1355-8BC6-3BE3-EF7246E819AF}"/>
              </a:ext>
            </a:extLst>
          </p:cNvPr>
          <p:cNvCxnSpPr/>
          <p:nvPr/>
        </p:nvCxnSpPr>
        <p:spPr>
          <a:xfrm flipV="1">
            <a:off x="2831961" y="2291767"/>
            <a:ext cx="0" cy="34109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27" name="Freihandform: Form 126">
            <a:extLst>
              <a:ext uri="{FF2B5EF4-FFF2-40B4-BE49-F238E27FC236}">
                <a16:creationId xmlns:a16="http://schemas.microsoft.com/office/drawing/2014/main" id="{14F2D235-8C50-1750-E1D5-9F45FB1CCD0D}"/>
              </a:ext>
            </a:extLst>
          </p:cNvPr>
          <p:cNvSpPr/>
          <p:nvPr/>
        </p:nvSpPr>
        <p:spPr>
          <a:xfrm>
            <a:off x="3976653" y="2336179"/>
            <a:ext cx="4974656" cy="78516"/>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Freihandform: Form 127">
            <a:extLst>
              <a:ext uri="{FF2B5EF4-FFF2-40B4-BE49-F238E27FC236}">
                <a16:creationId xmlns:a16="http://schemas.microsoft.com/office/drawing/2014/main" id="{2B49B89B-08F4-EEED-4C0A-D9CFFB78241B}"/>
              </a:ext>
            </a:extLst>
          </p:cNvPr>
          <p:cNvSpPr/>
          <p:nvPr/>
        </p:nvSpPr>
        <p:spPr>
          <a:xfrm>
            <a:off x="4016783" y="2487482"/>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Textfeld 12">
            <a:extLst>
              <a:ext uri="{FF2B5EF4-FFF2-40B4-BE49-F238E27FC236}">
                <a16:creationId xmlns:a16="http://schemas.microsoft.com/office/drawing/2014/main" id="{D8033585-29C0-F722-26F3-C52A19033CDB}"/>
              </a:ext>
            </a:extLst>
          </p:cNvPr>
          <p:cNvSpPr txBox="1">
            <a:spLocks noChangeArrowheads="1"/>
          </p:cNvSpPr>
          <p:nvPr/>
        </p:nvSpPr>
        <p:spPr bwMode="auto">
          <a:xfrm>
            <a:off x="10544140" y="2112331"/>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30" name="Textfeld 12">
            <a:extLst>
              <a:ext uri="{FF2B5EF4-FFF2-40B4-BE49-F238E27FC236}">
                <a16:creationId xmlns:a16="http://schemas.microsoft.com/office/drawing/2014/main" id="{8C6FAA2E-F99C-075F-F244-78A2119AF249}"/>
              </a:ext>
            </a:extLst>
          </p:cNvPr>
          <p:cNvSpPr txBox="1">
            <a:spLocks noChangeArrowheads="1"/>
          </p:cNvSpPr>
          <p:nvPr/>
        </p:nvSpPr>
        <p:spPr bwMode="auto">
          <a:xfrm>
            <a:off x="1876399" y="2107591"/>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a:solidFill>
                  <a:srgbClr val="000000"/>
                </a:solidFill>
              </a:rPr>
              <a:t>+</a:t>
            </a:r>
          </a:p>
        </p:txBody>
      </p:sp>
      <p:sp>
        <p:nvSpPr>
          <p:cNvPr id="131" name="Textfeld 130">
            <a:extLst>
              <a:ext uri="{FF2B5EF4-FFF2-40B4-BE49-F238E27FC236}">
                <a16:creationId xmlns:a16="http://schemas.microsoft.com/office/drawing/2014/main" id="{19E86854-89FD-614D-A105-94896C3206C7}"/>
              </a:ext>
            </a:extLst>
          </p:cNvPr>
          <p:cNvSpPr txBox="1"/>
          <p:nvPr/>
        </p:nvSpPr>
        <p:spPr>
          <a:xfrm>
            <a:off x="3166782" y="2824133"/>
            <a:ext cx="3659607" cy="369332"/>
          </a:xfrm>
          <a:prstGeom prst="rect">
            <a:avLst/>
          </a:prstGeom>
          <a:noFill/>
        </p:spPr>
        <p:txBody>
          <a:bodyPr wrap="square" rtlCol="0">
            <a:spAutoFit/>
          </a:bodyPr>
          <a:lstStyle/>
          <a:p>
            <a:r>
              <a:rPr lang="de-DE">
                <a:solidFill>
                  <a:srgbClr val="00B050"/>
                </a:solidFill>
              </a:rPr>
              <a:t>Elektronenwanderungspfeil</a:t>
            </a:r>
          </a:p>
        </p:txBody>
      </p:sp>
      <p:sp>
        <p:nvSpPr>
          <p:cNvPr id="2" name="Geschweifte Klammer rechts 1">
            <a:extLst>
              <a:ext uri="{FF2B5EF4-FFF2-40B4-BE49-F238E27FC236}">
                <a16:creationId xmlns:a16="http://schemas.microsoft.com/office/drawing/2014/main" id="{BC3AABF9-A72E-FBDF-D5F1-04C3222AD9D3}"/>
              </a:ext>
            </a:extLst>
          </p:cNvPr>
          <p:cNvSpPr/>
          <p:nvPr/>
        </p:nvSpPr>
        <p:spPr>
          <a:xfrm rot="5400000">
            <a:off x="9871192" y="4398344"/>
            <a:ext cx="211729" cy="414917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38" name="Textfeld 137">
            <a:extLst>
              <a:ext uri="{FF2B5EF4-FFF2-40B4-BE49-F238E27FC236}">
                <a16:creationId xmlns:a16="http://schemas.microsoft.com/office/drawing/2014/main" id="{604323EA-376C-03A0-CCC7-8CF20EC2D4F4}"/>
              </a:ext>
            </a:extLst>
          </p:cNvPr>
          <p:cNvSpPr txBox="1"/>
          <p:nvPr/>
        </p:nvSpPr>
        <p:spPr>
          <a:xfrm>
            <a:off x="7902471" y="6511902"/>
            <a:ext cx="3414776" cy="369332"/>
          </a:xfrm>
          <a:prstGeom prst="rect">
            <a:avLst/>
          </a:prstGeom>
          <a:noFill/>
        </p:spPr>
        <p:txBody>
          <a:bodyPr wrap="square" rtlCol="0">
            <a:spAutoFit/>
          </a:bodyPr>
          <a:lstStyle/>
          <a:p>
            <a:pPr algn="ctr"/>
            <a:r>
              <a:rPr lang="de-DE" b="1">
                <a:solidFill>
                  <a:srgbClr val="FF0000"/>
                </a:solidFill>
              </a:rPr>
              <a:t>(14) Saure Lösung</a:t>
            </a:r>
            <a:endParaRPr lang="en-DE" b="1">
              <a:solidFill>
                <a:srgbClr val="FF0000"/>
              </a:solidFill>
            </a:endParaRPr>
          </a:p>
        </p:txBody>
      </p:sp>
      <p:sp>
        <p:nvSpPr>
          <p:cNvPr id="5" name="Textfeld 4">
            <a:extLst>
              <a:ext uri="{FF2B5EF4-FFF2-40B4-BE49-F238E27FC236}">
                <a16:creationId xmlns:a16="http://schemas.microsoft.com/office/drawing/2014/main" id="{686D35DD-19D1-5047-83A9-BC0167225936}"/>
              </a:ext>
            </a:extLst>
          </p:cNvPr>
          <p:cNvSpPr txBox="1"/>
          <p:nvPr/>
        </p:nvSpPr>
        <p:spPr>
          <a:xfrm>
            <a:off x="827210" y="3035602"/>
            <a:ext cx="522014" cy="368300"/>
          </a:xfrm>
          <a:prstGeom prst="rect">
            <a:avLst/>
          </a:prstGeom>
          <a:noFill/>
        </p:spPr>
        <p:txBody>
          <a:bodyPr wrap="square" rtlCol="0">
            <a:spAutoFit/>
          </a:bodyPr>
          <a:lstStyle/>
          <a:p>
            <a:pPr algn="ctr"/>
            <a:r>
              <a:rPr lang="de-DE">
                <a:solidFill>
                  <a:srgbClr val="0000FF"/>
                </a:solidFill>
              </a:rPr>
              <a:t>B</a:t>
            </a:r>
          </a:p>
        </p:txBody>
      </p:sp>
      <p:sp>
        <p:nvSpPr>
          <p:cNvPr id="6" name="Textfeld 5">
            <a:extLst>
              <a:ext uri="{FF2B5EF4-FFF2-40B4-BE49-F238E27FC236}">
                <a16:creationId xmlns:a16="http://schemas.microsoft.com/office/drawing/2014/main" id="{786B07F2-0166-4E16-5448-5B0F6895E07F}"/>
              </a:ext>
            </a:extLst>
          </p:cNvPr>
          <p:cNvSpPr txBox="1"/>
          <p:nvPr/>
        </p:nvSpPr>
        <p:spPr>
          <a:xfrm>
            <a:off x="2458848" y="3042641"/>
            <a:ext cx="522014" cy="368300"/>
          </a:xfrm>
          <a:prstGeom prst="rect">
            <a:avLst/>
          </a:prstGeom>
          <a:noFill/>
        </p:spPr>
        <p:txBody>
          <a:bodyPr wrap="square" rtlCol="0">
            <a:spAutoFit/>
          </a:bodyPr>
          <a:lstStyle/>
          <a:p>
            <a:pPr algn="ctr"/>
            <a:r>
              <a:rPr lang="de-DE">
                <a:solidFill>
                  <a:srgbClr val="FF0000"/>
                </a:solidFill>
              </a:rPr>
              <a:t>S</a:t>
            </a:r>
          </a:p>
        </p:txBody>
      </p:sp>
      <p:sp>
        <p:nvSpPr>
          <p:cNvPr id="7" name="Textfeld 6">
            <a:extLst>
              <a:ext uri="{FF2B5EF4-FFF2-40B4-BE49-F238E27FC236}">
                <a16:creationId xmlns:a16="http://schemas.microsoft.com/office/drawing/2014/main" id="{F9FDE3AD-5B0B-DD01-40A0-A77BE0D087C1}"/>
              </a:ext>
            </a:extLst>
          </p:cNvPr>
          <p:cNvSpPr txBox="1"/>
          <p:nvPr/>
        </p:nvSpPr>
        <p:spPr>
          <a:xfrm>
            <a:off x="9435023" y="3028424"/>
            <a:ext cx="522014" cy="368300"/>
          </a:xfrm>
          <a:prstGeom prst="rect">
            <a:avLst/>
          </a:prstGeom>
          <a:noFill/>
        </p:spPr>
        <p:txBody>
          <a:bodyPr wrap="square" rtlCol="0">
            <a:spAutoFit/>
          </a:bodyPr>
          <a:lstStyle/>
          <a:p>
            <a:pPr algn="ctr"/>
            <a:r>
              <a:rPr lang="de-DE">
                <a:solidFill>
                  <a:srgbClr val="FF0000"/>
                </a:solidFill>
              </a:rPr>
              <a:t>S</a:t>
            </a:r>
          </a:p>
        </p:txBody>
      </p:sp>
      <p:sp>
        <p:nvSpPr>
          <p:cNvPr id="8" name="Textfeld 7">
            <a:extLst>
              <a:ext uri="{FF2B5EF4-FFF2-40B4-BE49-F238E27FC236}">
                <a16:creationId xmlns:a16="http://schemas.microsoft.com/office/drawing/2014/main" id="{DE1D2646-CB1B-CA27-D4FA-60298214E320}"/>
              </a:ext>
            </a:extLst>
          </p:cNvPr>
          <p:cNvSpPr txBox="1"/>
          <p:nvPr/>
        </p:nvSpPr>
        <p:spPr>
          <a:xfrm>
            <a:off x="11421188" y="3049119"/>
            <a:ext cx="522014" cy="368300"/>
          </a:xfrm>
          <a:prstGeom prst="rect">
            <a:avLst/>
          </a:prstGeom>
          <a:noFill/>
        </p:spPr>
        <p:txBody>
          <a:bodyPr wrap="square" rtlCol="0">
            <a:spAutoFit/>
          </a:bodyPr>
          <a:lstStyle/>
          <a:p>
            <a:pPr algn="ctr"/>
            <a:r>
              <a:rPr lang="de-DE">
                <a:solidFill>
                  <a:srgbClr val="0000FF"/>
                </a:solidFill>
              </a:rPr>
              <a:t>B</a:t>
            </a:r>
          </a:p>
        </p:txBody>
      </p:sp>
      <p:sp>
        <p:nvSpPr>
          <p:cNvPr id="9" name="Textfeld 8">
            <a:extLst>
              <a:ext uri="{FF2B5EF4-FFF2-40B4-BE49-F238E27FC236}">
                <a16:creationId xmlns:a16="http://schemas.microsoft.com/office/drawing/2014/main" id="{6B4B1815-2436-92EE-CF9E-AE5B11343F41}"/>
              </a:ext>
            </a:extLst>
          </p:cNvPr>
          <p:cNvSpPr txBox="1"/>
          <p:nvPr/>
        </p:nvSpPr>
        <p:spPr>
          <a:xfrm>
            <a:off x="11083098" y="113636"/>
            <a:ext cx="1108902" cy="369332"/>
          </a:xfrm>
          <a:prstGeom prst="rect">
            <a:avLst/>
          </a:prstGeom>
          <a:noFill/>
        </p:spPr>
        <p:txBody>
          <a:bodyPr wrap="square" rtlCol="0">
            <a:spAutoFit/>
          </a:bodyPr>
          <a:lstStyle/>
          <a:p>
            <a:r>
              <a:rPr lang="de-DE" b="1">
                <a:solidFill>
                  <a:srgbClr val="F49819"/>
                </a:solidFill>
              </a:rPr>
              <a:t>Niveau H</a:t>
            </a:r>
            <a:endParaRPr lang="de-DE" b="1" dirty="0">
              <a:solidFill>
                <a:srgbClr val="F49819"/>
              </a:solidFill>
            </a:endParaRPr>
          </a:p>
        </p:txBody>
      </p:sp>
      <p:sp>
        <p:nvSpPr>
          <p:cNvPr id="11" name="Textfeld 10">
            <a:extLst>
              <a:ext uri="{FF2B5EF4-FFF2-40B4-BE49-F238E27FC236}">
                <a16:creationId xmlns:a16="http://schemas.microsoft.com/office/drawing/2014/main" id="{BB8678BF-438D-AEB1-003F-CAC744419B6D}"/>
              </a:ext>
            </a:extLst>
          </p:cNvPr>
          <p:cNvSpPr txBox="1"/>
          <p:nvPr/>
        </p:nvSpPr>
        <p:spPr>
          <a:xfrm>
            <a:off x="783063" y="3516343"/>
            <a:ext cx="966217" cy="523220"/>
          </a:xfrm>
          <a:prstGeom prst="rect">
            <a:avLst/>
          </a:prstGeom>
          <a:noFill/>
        </p:spPr>
        <p:txBody>
          <a:bodyPr wrap="square" rtlCol="0">
            <a:spAutoFit/>
          </a:bodyPr>
          <a:lstStyle/>
          <a:p>
            <a:pPr algn="ctr"/>
            <a:r>
              <a:rPr lang="de-DE" sz="2800" b="1"/>
              <a:t>H</a:t>
            </a:r>
            <a:r>
              <a:rPr lang="de-DE" sz="2800" b="1" baseline="-25000"/>
              <a:t>2</a:t>
            </a:r>
            <a:r>
              <a:rPr lang="de-DE" sz="2800" b="1"/>
              <a:t>O</a:t>
            </a:r>
          </a:p>
        </p:txBody>
      </p:sp>
      <p:sp>
        <p:nvSpPr>
          <p:cNvPr id="12" name="Textfeld 12">
            <a:extLst>
              <a:ext uri="{FF2B5EF4-FFF2-40B4-BE49-F238E27FC236}">
                <a16:creationId xmlns:a16="http://schemas.microsoft.com/office/drawing/2014/main" id="{3A05C363-028A-13F1-8E67-B939C244DF33}"/>
              </a:ext>
            </a:extLst>
          </p:cNvPr>
          <p:cNvSpPr txBox="1">
            <a:spLocks noChangeArrowheads="1"/>
          </p:cNvSpPr>
          <p:nvPr/>
        </p:nvSpPr>
        <p:spPr bwMode="auto">
          <a:xfrm>
            <a:off x="1855843" y="349278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3" name="Textfeld 12">
            <a:extLst>
              <a:ext uri="{FF2B5EF4-FFF2-40B4-BE49-F238E27FC236}">
                <a16:creationId xmlns:a16="http://schemas.microsoft.com/office/drawing/2014/main" id="{101ED421-7982-C120-4073-AB19DADA805E}"/>
              </a:ext>
            </a:extLst>
          </p:cNvPr>
          <p:cNvSpPr txBox="1"/>
          <p:nvPr/>
        </p:nvSpPr>
        <p:spPr>
          <a:xfrm>
            <a:off x="2035648" y="3514908"/>
            <a:ext cx="2190883" cy="523220"/>
          </a:xfrm>
          <a:prstGeom prst="rect">
            <a:avLst/>
          </a:prstGeom>
          <a:noFill/>
        </p:spPr>
        <p:txBody>
          <a:bodyPr wrap="square" rtlCol="0">
            <a:spAutoFit/>
          </a:bodyPr>
          <a:lstStyle/>
          <a:p>
            <a:pPr algn="ctr"/>
            <a:r>
              <a:rPr lang="de-DE" sz="2800" b="1">
                <a:sym typeface="Symbol" panose="05050102010706020507" pitchFamily="18" charset="2"/>
              </a:rPr>
              <a:t>H</a:t>
            </a:r>
            <a:r>
              <a:rPr lang="de-DE" sz="2800" b="1">
                <a:latin typeface="Script MT Bold" panose="03040602040607080904" pitchFamily="66" charset="0"/>
                <a:sym typeface="Symbol" panose="05050102010706020507" pitchFamily="18" charset="2"/>
              </a:rPr>
              <a:t>Cl</a:t>
            </a:r>
            <a:endParaRPr lang="de-DE" sz="2800" b="1">
              <a:latin typeface="Script MT Bold" panose="03040602040607080904" pitchFamily="66" charset="0"/>
            </a:endParaRPr>
          </a:p>
        </p:txBody>
      </p:sp>
      <p:sp>
        <p:nvSpPr>
          <p:cNvPr id="71" name="Textfeld 70">
            <a:extLst>
              <a:ext uri="{FF2B5EF4-FFF2-40B4-BE49-F238E27FC236}">
                <a16:creationId xmlns:a16="http://schemas.microsoft.com/office/drawing/2014/main" id="{0E6C3E11-5534-E8B4-5579-5CB9B7F5A389}"/>
              </a:ext>
            </a:extLst>
          </p:cNvPr>
          <p:cNvSpPr txBox="1"/>
          <p:nvPr/>
        </p:nvSpPr>
        <p:spPr>
          <a:xfrm>
            <a:off x="9238109" y="3478770"/>
            <a:ext cx="966217" cy="523220"/>
          </a:xfrm>
          <a:prstGeom prst="rect">
            <a:avLst/>
          </a:prstGeom>
          <a:noFill/>
        </p:spPr>
        <p:txBody>
          <a:bodyPr wrap="square" rtlCol="0">
            <a:spAutoFit/>
          </a:bodyPr>
          <a:lstStyle/>
          <a:p>
            <a:pPr algn="ctr"/>
            <a:r>
              <a:rPr lang="de-DE" sz="2800" b="1"/>
              <a:t>H</a:t>
            </a:r>
            <a:r>
              <a:rPr lang="de-DE" sz="2800" b="1" baseline="-25000"/>
              <a:t>3</a:t>
            </a:r>
            <a:r>
              <a:rPr lang="de-DE" sz="2800" b="1"/>
              <a:t>O</a:t>
            </a:r>
            <a:r>
              <a:rPr lang="de-DE" sz="2800" b="1" baseline="30000"/>
              <a:t>+</a:t>
            </a:r>
            <a:endParaRPr lang="de-DE" sz="2800" b="1"/>
          </a:p>
        </p:txBody>
      </p:sp>
      <p:sp>
        <p:nvSpPr>
          <p:cNvPr id="139" name="Freihandform: Form 138">
            <a:extLst>
              <a:ext uri="{FF2B5EF4-FFF2-40B4-BE49-F238E27FC236}">
                <a16:creationId xmlns:a16="http://schemas.microsoft.com/office/drawing/2014/main" id="{14B631F5-7838-9644-80BA-B866812E013A}"/>
              </a:ext>
            </a:extLst>
          </p:cNvPr>
          <p:cNvSpPr/>
          <p:nvPr/>
        </p:nvSpPr>
        <p:spPr>
          <a:xfrm>
            <a:off x="1438536" y="3394950"/>
            <a:ext cx="1532409" cy="214411"/>
          </a:xfrm>
          <a:custGeom>
            <a:avLst/>
            <a:gdLst>
              <a:gd name="connsiteX0" fmla="*/ 1532409 w 1532409"/>
              <a:gd name="connsiteY0" fmla="*/ 195492 h 214411"/>
              <a:gd name="connsiteX1" fmla="*/ 1532409 w 1532409"/>
              <a:gd name="connsiteY1" fmla="*/ 0 h 214411"/>
              <a:gd name="connsiteX2" fmla="*/ 0 w 1532409"/>
              <a:gd name="connsiteY2" fmla="*/ 12612 h 214411"/>
              <a:gd name="connsiteX3" fmla="*/ 0 w 1532409"/>
              <a:gd name="connsiteY3" fmla="*/ 214411 h 214411"/>
              <a:gd name="connsiteX4" fmla="*/ 0 w 1532409"/>
              <a:gd name="connsiteY4" fmla="*/ 214411 h 214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409" h="214411">
                <a:moveTo>
                  <a:pt x="1532409" y="195492"/>
                </a:moveTo>
                <a:lnTo>
                  <a:pt x="1532409" y="0"/>
                </a:lnTo>
                <a:lnTo>
                  <a:pt x="0" y="12612"/>
                </a:lnTo>
                <a:lnTo>
                  <a:pt x="0" y="214411"/>
                </a:lnTo>
                <a:lnTo>
                  <a:pt x="0" y="214411"/>
                </a:ln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Textfeld 139">
            <a:extLst>
              <a:ext uri="{FF2B5EF4-FFF2-40B4-BE49-F238E27FC236}">
                <a16:creationId xmlns:a16="http://schemas.microsoft.com/office/drawing/2014/main" id="{F0735153-9A3C-3045-B35F-B5113F5E1005}"/>
              </a:ext>
            </a:extLst>
          </p:cNvPr>
          <p:cNvSpPr txBox="1"/>
          <p:nvPr/>
        </p:nvSpPr>
        <p:spPr>
          <a:xfrm>
            <a:off x="2097125" y="3381621"/>
            <a:ext cx="512862" cy="369332"/>
          </a:xfrm>
          <a:prstGeom prst="rect">
            <a:avLst/>
          </a:prstGeom>
          <a:noFill/>
        </p:spPr>
        <p:txBody>
          <a:bodyPr wrap="square" rtlCol="0">
            <a:spAutoFit/>
          </a:bodyPr>
          <a:lstStyle/>
          <a:p>
            <a:r>
              <a:rPr lang="de-DE" b="1">
                <a:solidFill>
                  <a:srgbClr val="7030A0"/>
                </a:solidFill>
              </a:rPr>
              <a:t>H</a:t>
            </a:r>
            <a:r>
              <a:rPr lang="de-DE" b="1" baseline="30000">
                <a:solidFill>
                  <a:srgbClr val="7030A0"/>
                </a:solidFill>
              </a:rPr>
              <a:t>+</a:t>
            </a:r>
            <a:endParaRPr lang="de-DE" b="1">
              <a:solidFill>
                <a:srgbClr val="7030A0"/>
              </a:solidFill>
            </a:endParaRPr>
          </a:p>
        </p:txBody>
      </p:sp>
      <p:sp>
        <p:nvSpPr>
          <p:cNvPr id="141" name="Freihandform: Form 140">
            <a:extLst>
              <a:ext uri="{FF2B5EF4-FFF2-40B4-BE49-F238E27FC236}">
                <a16:creationId xmlns:a16="http://schemas.microsoft.com/office/drawing/2014/main" id="{D2A46729-4018-4743-836F-7496C94B8ECD}"/>
              </a:ext>
            </a:extLst>
          </p:cNvPr>
          <p:cNvSpPr/>
          <p:nvPr/>
        </p:nvSpPr>
        <p:spPr>
          <a:xfrm flipV="1">
            <a:off x="3939742" y="3722541"/>
            <a:ext cx="4974656" cy="29270"/>
          </a:xfrm>
          <a:custGeom>
            <a:avLst/>
            <a:gdLst>
              <a:gd name="connsiteX0" fmla="*/ 0 w 4111511"/>
              <a:gd name="connsiteY0" fmla="*/ 98677 h 98677"/>
              <a:gd name="connsiteX1" fmla="*/ 4111511 w 4111511"/>
              <a:gd name="connsiteY1" fmla="*/ 52628 h 98677"/>
              <a:gd name="connsiteX2" fmla="*/ 3881267 w 4111511"/>
              <a:gd name="connsiteY2" fmla="*/ 0 h 98677"/>
              <a:gd name="connsiteX0" fmla="*/ 0 w 4111511"/>
              <a:gd name="connsiteY0" fmla="*/ 48245 h 63175"/>
              <a:gd name="connsiteX1" fmla="*/ 4111511 w 4111511"/>
              <a:gd name="connsiteY1" fmla="*/ 2196 h 63175"/>
              <a:gd name="connsiteX2" fmla="*/ 3875172 w 4111511"/>
              <a:gd name="connsiteY2" fmla="*/ 60979 h 63175"/>
            </a:gdLst>
            <a:ahLst/>
            <a:cxnLst>
              <a:cxn ang="0">
                <a:pos x="connsiteX0" y="connsiteY0"/>
              </a:cxn>
              <a:cxn ang="0">
                <a:pos x="connsiteX1" y="connsiteY1"/>
              </a:cxn>
              <a:cxn ang="0">
                <a:pos x="connsiteX2" y="connsiteY2"/>
              </a:cxn>
            </a:cxnLst>
            <a:rect l="l" t="t" r="r" b="b"/>
            <a:pathLst>
              <a:path w="4111511" h="63175">
                <a:moveTo>
                  <a:pt x="0" y="48245"/>
                </a:moveTo>
                <a:lnTo>
                  <a:pt x="4111511" y="2196"/>
                </a:lnTo>
                <a:cubicBezTo>
                  <a:pt x="4034763" y="-15347"/>
                  <a:pt x="3951920" y="78522"/>
                  <a:pt x="3875172" y="60979"/>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2" name="Freihandform: Form 141">
            <a:extLst>
              <a:ext uri="{FF2B5EF4-FFF2-40B4-BE49-F238E27FC236}">
                <a16:creationId xmlns:a16="http://schemas.microsoft.com/office/drawing/2014/main" id="{5A403D36-7952-2B73-2792-5DACCA900AFF}"/>
              </a:ext>
            </a:extLst>
          </p:cNvPr>
          <p:cNvSpPr/>
          <p:nvPr/>
        </p:nvSpPr>
        <p:spPr>
          <a:xfrm>
            <a:off x="3969580" y="3803580"/>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Textfeld 12">
            <a:extLst>
              <a:ext uri="{FF2B5EF4-FFF2-40B4-BE49-F238E27FC236}">
                <a16:creationId xmlns:a16="http://schemas.microsoft.com/office/drawing/2014/main" id="{A80E9DA4-6A36-80B7-ED27-22A005A5517F}"/>
              </a:ext>
            </a:extLst>
          </p:cNvPr>
          <p:cNvSpPr txBox="1">
            <a:spLocks noChangeArrowheads="1"/>
          </p:cNvSpPr>
          <p:nvPr/>
        </p:nvSpPr>
        <p:spPr bwMode="auto">
          <a:xfrm>
            <a:off x="10528037" y="347086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de-DE" altLang="de-DE" sz="2800" b="1">
                <a:solidFill>
                  <a:srgbClr val="000000"/>
                </a:solidFill>
              </a:rPr>
              <a:t>+</a:t>
            </a:r>
          </a:p>
        </p:txBody>
      </p:sp>
      <p:sp>
        <p:nvSpPr>
          <p:cNvPr id="144" name="Textfeld 143">
            <a:extLst>
              <a:ext uri="{FF2B5EF4-FFF2-40B4-BE49-F238E27FC236}">
                <a16:creationId xmlns:a16="http://schemas.microsoft.com/office/drawing/2014/main" id="{32FA3DDC-5123-5ED3-C99A-E6F48EDC59CD}"/>
              </a:ext>
            </a:extLst>
          </p:cNvPr>
          <p:cNvSpPr txBox="1"/>
          <p:nvPr/>
        </p:nvSpPr>
        <p:spPr>
          <a:xfrm>
            <a:off x="10649799" y="3492780"/>
            <a:ext cx="2190883" cy="523220"/>
          </a:xfrm>
          <a:prstGeom prst="rect">
            <a:avLst/>
          </a:prstGeom>
          <a:noFill/>
        </p:spPr>
        <p:txBody>
          <a:bodyPr wrap="square" rtlCol="0">
            <a:spAutoFit/>
          </a:bodyPr>
          <a:lstStyle/>
          <a:p>
            <a:pPr algn="ctr"/>
            <a:r>
              <a:rPr lang="de-DE" sz="2800" b="1">
                <a:latin typeface="Script MT Bold" panose="03040602040607080904" pitchFamily="66" charset="0"/>
                <a:sym typeface="Symbol" panose="05050102010706020507" pitchFamily="18" charset="2"/>
              </a:rPr>
              <a:t>Cl</a:t>
            </a:r>
            <a:r>
              <a:rPr lang="de-DE" sz="2800" b="1" baseline="30000">
                <a:latin typeface="Script MT Bold" panose="03040602040607080904" pitchFamily="66" charset="0"/>
                <a:sym typeface="Symbol" panose="05050102010706020507" pitchFamily="18" charset="2"/>
              </a:rPr>
              <a:t>-</a:t>
            </a:r>
            <a:endParaRPr lang="de-DE" sz="2800" b="1">
              <a:latin typeface="Script MT Bold" panose="03040602040607080904" pitchFamily="66" charset="0"/>
            </a:endParaRPr>
          </a:p>
        </p:txBody>
      </p:sp>
      <p:sp>
        <p:nvSpPr>
          <p:cNvPr id="145" name="Textfeld 144">
            <a:extLst>
              <a:ext uri="{FF2B5EF4-FFF2-40B4-BE49-F238E27FC236}">
                <a16:creationId xmlns:a16="http://schemas.microsoft.com/office/drawing/2014/main" id="{0B2D02AE-D82B-1340-0DD1-6136DE810DFB}"/>
              </a:ext>
            </a:extLst>
          </p:cNvPr>
          <p:cNvSpPr txBox="1"/>
          <p:nvPr/>
        </p:nvSpPr>
        <p:spPr>
          <a:xfrm>
            <a:off x="3164339" y="3306097"/>
            <a:ext cx="3659607" cy="369332"/>
          </a:xfrm>
          <a:prstGeom prst="rect">
            <a:avLst/>
          </a:prstGeom>
          <a:noFill/>
        </p:spPr>
        <p:txBody>
          <a:bodyPr wrap="square" rtlCol="0">
            <a:spAutoFit/>
          </a:bodyPr>
          <a:lstStyle/>
          <a:p>
            <a:r>
              <a:rPr lang="de-DE">
                <a:solidFill>
                  <a:srgbClr val="7030A0"/>
                </a:solidFill>
              </a:rPr>
              <a:t>Protonenwanderungspfeil</a:t>
            </a:r>
          </a:p>
        </p:txBody>
      </p:sp>
      <p:sp>
        <p:nvSpPr>
          <p:cNvPr id="146" name="Textfeld 145">
            <a:extLst>
              <a:ext uri="{FF2B5EF4-FFF2-40B4-BE49-F238E27FC236}">
                <a16:creationId xmlns:a16="http://schemas.microsoft.com/office/drawing/2014/main" id="{C11C8995-D303-FD3E-2E71-D80A0FC59D70}"/>
              </a:ext>
            </a:extLst>
          </p:cNvPr>
          <p:cNvSpPr txBox="1"/>
          <p:nvPr/>
        </p:nvSpPr>
        <p:spPr>
          <a:xfrm>
            <a:off x="157962" y="56912"/>
            <a:ext cx="10793421" cy="369332"/>
          </a:xfrm>
          <a:prstGeom prst="rect">
            <a:avLst/>
          </a:prstGeom>
          <a:noFill/>
        </p:spPr>
        <p:txBody>
          <a:bodyPr wrap="square">
            <a:spAutoFit/>
          </a:bodyPr>
          <a:lstStyle/>
          <a:p>
            <a:r>
              <a:rPr lang="de-AT" b="1">
                <a:solidFill>
                  <a:srgbClr val="00B0F0"/>
                </a:solidFill>
              </a:rPr>
              <a:t>Lösungsvorschlag: Aufgabe 5 (Hohes Niveau)</a:t>
            </a:r>
            <a:endParaRPr lang="de-AT" b="1" i="1" dirty="0">
              <a:solidFill>
                <a:srgbClr val="00B0F0"/>
              </a:solidFill>
            </a:endParaRPr>
          </a:p>
        </p:txBody>
      </p:sp>
      <p:graphicFrame>
        <p:nvGraphicFramePr>
          <p:cNvPr id="147" name="Tabelle 146">
            <a:extLst>
              <a:ext uri="{FF2B5EF4-FFF2-40B4-BE49-F238E27FC236}">
                <a16:creationId xmlns:a16="http://schemas.microsoft.com/office/drawing/2014/main" id="{D57C2C29-E3F2-EF61-AFC7-961CC51C17A8}"/>
              </a:ext>
            </a:extLst>
          </p:cNvPr>
          <p:cNvGraphicFramePr>
            <a:graphicFrameLocks noGrp="1"/>
          </p:cNvGraphicFramePr>
          <p:nvPr>
            <p:extLst>
              <p:ext uri="{D42A27DB-BD31-4B8C-83A1-F6EECF244321}">
                <p14:modId xmlns:p14="http://schemas.microsoft.com/office/powerpoint/2010/main" val="636621792"/>
              </p:ext>
            </p:extLst>
          </p:nvPr>
        </p:nvGraphicFramePr>
        <p:xfrm>
          <a:off x="105405" y="4070933"/>
          <a:ext cx="11946240" cy="2289879"/>
        </p:xfrm>
        <a:graphic>
          <a:graphicData uri="http://schemas.openxmlformats.org/drawingml/2006/table">
            <a:tbl>
              <a:tblPr firstRow="1" bandRow="1">
                <a:tableStyleId>{5940675A-B579-460E-94D1-54222C63F5DA}</a:tableStyleId>
              </a:tblPr>
              <a:tblGrid>
                <a:gridCol w="2389248">
                  <a:extLst>
                    <a:ext uri="{9D8B030D-6E8A-4147-A177-3AD203B41FA5}">
                      <a16:colId xmlns:a16="http://schemas.microsoft.com/office/drawing/2014/main" val="2937746584"/>
                    </a:ext>
                  </a:extLst>
                </a:gridCol>
                <a:gridCol w="1937237">
                  <a:extLst>
                    <a:ext uri="{9D8B030D-6E8A-4147-A177-3AD203B41FA5}">
                      <a16:colId xmlns:a16="http://schemas.microsoft.com/office/drawing/2014/main" val="2863126256"/>
                    </a:ext>
                  </a:extLst>
                </a:gridCol>
                <a:gridCol w="3458497">
                  <a:extLst>
                    <a:ext uri="{9D8B030D-6E8A-4147-A177-3AD203B41FA5}">
                      <a16:colId xmlns:a16="http://schemas.microsoft.com/office/drawing/2014/main" val="588225826"/>
                    </a:ext>
                  </a:extLst>
                </a:gridCol>
                <a:gridCol w="2168013">
                  <a:extLst>
                    <a:ext uri="{9D8B030D-6E8A-4147-A177-3AD203B41FA5}">
                      <a16:colId xmlns:a16="http://schemas.microsoft.com/office/drawing/2014/main" val="3316469601"/>
                    </a:ext>
                  </a:extLst>
                </a:gridCol>
                <a:gridCol w="1993245">
                  <a:extLst>
                    <a:ext uri="{9D8B030D-6E8A-4147-A177-3AD203B41FA5}">
                      <a16:colId xmlns:a16="http://schemas.microsoft.com/office/drawing/2014/main" val="1834043774"/>
                    </a:ext>
                  </a:extLst>
                </a:gridCol>
              </a:tblGrid>
              <a:tr h="389959">
                <a:tc>
                  <a:txBody>
                    <a:bodyPr/>
                    <a:lstStyle/>
                    <a:p>
                      <a:r>
                        <a:rPr lang="de-DE" sz="1600"/>
                        <a:t>(6) Base</a:t>
                      </a:r>
                    </a:p>
                  </a:txBody>
                  <a:tcPr/>
                </a:tc>
                <a:tc>
                  <a:txBody>
                    <a:bodyPr/>
                    <a:lstStyle/>
                    <a:p>
                      <a:r>
                        <a:rPr lang="de-DE" sz="1600"/>
                        <a:t>(1) Säure</a:t>
                      </a:r>
                    </a:p>
                  </a:txBody>
                  <a:tcPr/>
                </a:tc>
                <a:tc>
                  <a:txBody>
                    <a:bodyPr/>
                    <a:lstStyle/>
                    <a:p>
                      <a:pPr algn="ctr"/>
                      <a:r>
                        <a:rPr lang="de-DE" sz="1600"/>
                        <a:t>(2) Protonenübergang</a:t>
                      </a:r>
                    </a:p>
                  </a:txBody>
                  <a:tcPr/>
                </a:tc>
                <a:tc>
                  <a:txBody>
                    <a:bodyPr/>
                    <a:lstStyle/>
                    <a:p>
                      <a:r>
                        <a:rPr lang="de-DE" sz="1600"/>
                        <a:t>(1) Säure</a:t>
                      </a:r>
                    </a:p>
                  </a:txBody>
                  <a:tcPr/>
                </a:tc>
                <a:tc>
                  <a:txBody>
                    <a:bodyPr/>
                    <a:lstStyle/>
                    <a:p>
                      <a:r>
                        <a:rPr lang="de-DE" sz="1600"/>
                        <a:t>(6) Base</a:t>
                      </a:r>
                    </a:p>
                  </a:txBody>
                  <a:tcPr/>
                </a:tc>
                <a:extLst>
                  <a:ext uri="{0D108BD9-81ED-4DB2-BD59-A6C34878D82A}">
                    <a16:rowId xmlns:a16="http://schemas.microsoft.com/office/drawing/2014/main" val="1977087780"/>
                  </a:ext>
                </a:extLst>
              </a:tr>
              <a:tr h="370840">
                <a:tc>
                  <a:txBody>
                    <a:bodyPr/>
                    <a:lstStyle/>
                    <a:p>
                      <a:r>
                        <a:rPr lang="de-DE" sz="1600"/>
                        <a:t>(10) Protonenempfänger</a:t>
                      </a:r>
                    </a:p>
                  </a:txBody>
                  <a:tcPr/>
                </a:tc>
                <a:tc>
                  <a:txBody>
                    <a:bodyPr/>
                    <a:lstStyle/>
                    <a:p>
                      <a:r>
                        <a:rPr lang="de-DE" sz="1600"/>
                        <a:t>(4) Protonenspender</a:t>
                      </a:r>
                    </a:p>
                  </a:txBody>
                  <a:tcPr/>
                </a:tc>
                <a:tc>
                  <a:txBody>
                    <a:bodyPr/>
                    <a:lstStyle/>
                    <a:p>
                      <a:pPr algn="ctr"/>
                      <a:r>
                        <a:rPr lang="de-DE" sz="1600"/>
                        <a:t>(5) Protolyse</a:t>
                      </a:r>
                    </a:p>
                  </a:txBody>
                  <a:tcPr/>
                </a:tc>
                <a:tc>
                  <a:txBody>
                    <a:bodyPr/>
                    <a:lstStyle/>
                    <a:p>
                      <a:r>
                        <a:rPr lang="de-DE" sz="1600"/>
                        <a:t>(4) Protonenspender</a:t>
                      </a:r>
                    </a:p>
                  </a:txBody>
                  <a:tcPr/>
                </a:tc>
                <a:tc>
                  <a:txBody>
                    <a:bodyPr/>
                    <a:lstStyle/>
                    <a:p>
                      <a:r>
                        <a:rPr lang="de-DE" sz="1600"/>
                        <a:t>(10) Protonenempfänger</a:t>
                      </a:r>
                    </a:p>
                  </a:txBody>
                  <a:tcPr/>
                </a:tc>
                <a:extLst>
                  <a:ext uri="{0D108BD9-81ED-4DB2-BD59-A6C34878D82A}">
                    <a16:rowId xmlns:a16="http://schemas.microsoft.com/office/drawing/2014/main" val="3812525786"/>
                  </a:ext>
                </a:extLst>
              </a:tr>
              <a:tr h="370840">
                <a:tc>
                  <a:txBody>
                    <a:bodyPr/>
                    <a:lstStyle/>
                    <a:p>
                      <a:r>
                        <a:rPr lang="de-DE" sz="1600"/>
                        <a:t>(7) Protonenakzeptor</a:t>
                      </a:r>
                    </a:p>
                  </a:txBody>
                  <a:tcPr/>
                </a:tc>
                <a:tc>
                  <a:txBody>
                    <a:bodyPr/>
                    <a:lstStyle/>
                    <a:p>
                      <a:r>
                        <a:rPr lang="de-DE" sz="1600"/>
                        <a:t>(9) Protonendonator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a:t>(8) Säure-Base-Reaktion</a:t>
                      </a:r>
                    </a:p>
                  </a:txBody>
                  <a:tcPr/>
                </a:tc>
                <a:tc>
                  <a:txBody>
                    <a:bodyPr/>
                    <a:lstStyle/>
                    <a:p>
                      <a:r>
                        <a:rPr lang="de-DE" sz="1600"/>
                        <a:t>(9) Protonendonator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a:t>(7) Protonenakzeptor</a:t>
                      </a:r>
                    </a:p>
                  </a:txBody>
                  <a:tcPr/>
                </a:tc>
                <a:extLst>
                  <a:ext uri="{0D108BD9-81ED-4DB2-BD59-A6C34878D82A}">
                    <a16:rowId xmlns:a16="http://schemas.microsoft.com/office/drawing/2014/main" val="1722317773"/>
                  </a:ext>
                </a:extLst>
              </a:tr>
              <a:tr h="370840">
                <a:tc>
                  <a:txBody>
                    <a:bodyPr/>
                    <a:lstStyle/>
                    <a:p>
                      <a:r>
                        <a:rPr lang="de-DE" sz="1600"/>
                        <a:t>(11) Hat ein freies Elektronenpaar</a:t>
                      </a:r>
                    </a:p>
                  </a:txBody>
                  <a:tcPr/>
                </a:tc>
                <a:tc>
                  <a:txBody>
                    <a:bodyPr/>
                    <a:lstStyle/>
                    <a:p>
                      <a:r>
                        <a:rPr lang="de-DE" sz="1600"/>
                        <a:t>(12) Hat ein positiv polarisiertes H-Atom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600"/>
                    </a:p>
                  </a:txBody>
                  <a:tcPr/>
                </a:tc>
                <a:tc>
                  <a:txBody>
                    <a:bodyPr/>
                    <a:lstStyle/>
                    <a:p>
                      <a:r>
                        <a:rPr lang="de-DE" sz="1600"/>
                        <a:t>(12) hat ein positiv polarisiertes H-Atom </a:t>
                      </a:r>
                    </a:p>
                  </a:txBody>
                  <a:tcPr/>
                </a:tc>
                <a:tc>
                  <a:txBody>
                    <a:bodyPr/>
                    <a:lstStyle/>
                    <a:p>
                      <a:r>
                        <a:rPr lang="de-DE" sz="1600"/>
                        <a:t>(11) hat ein freies Elektronenpaar</a:t>
                      </a:r>
                    </a:p>
                  </a:txBody>
                  <a:tcPr/>
                </a:tc>
                <a:extLst>
                  <a:ext uri="{0D108BD9-81ED-4DB2-BD59-A6C34878D82A}">
                    <a16:rowId xmlns:a16="http://schemas.microsoft.com/office/drawing/2014/main" val="2625255191"/>
                  </a:ext>
                </a:extLst>
              </a:tr>
              <a:tr h="370840">
                <a:tc>
                  <a:txBody>
                    <a:bodyPr/>
                    <a:lstStyle/>
                    <a:p>
                      <a:endParaRPr lang="de-DE" sz="1600"/>
                    </a:p>
                  </a:txBody>
                  <a:tcPr/>
                </a:tc>
                <a:tc>
                  <a:txBody>
                    <a:bodyPr/>
                    <a:lstStyle/>
                    <a:p>
                      <a:endParaRPr lang="de-DE"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a:solidFill>
                            <a:srgbClr val="FF0000"/>
                          </a:solidFill>
                        </a:rPr>
                        <a:t>(3) Donator-Akzeptor-Reaktion</a:t>
                      </a:r>
                    </a:p>
                  </a:txBody>
                  <a:tcPr/>
                </a:tc>
                <a:tc>
                  <a:txBody>
                    <a:bodyPr/>
                    <a:lstStyle/>
                    <a:p>
                      <a:r>
                        <a:rPr lang="de-DE" sz="1600"/>
                        <a:t>(13) Oxonium-Ion</a:t>
                      </a:r>
                    </a:p>
                  </a:txBody>
                  <a:tcPr/>
                </a:tc>
                <a:tc>
                  <a:txBody>
                    <a:bodyPr/>
                    <a:lstStyle/>
                    <a:p>
                      <a:endParaRPr lang="de-DE" sz="1600"/>
                    </a:p>
                  </a:txBody>
                  <a:tcPr/>
                </a:tc>
                <a:extLst>
                  <a:ext uri="{0D108BD9-81ED-4DB2-BD59-A6C34878D82A}">
                    <a16:rowId xmlns:a16="http://schemas.microsoft.com/office/drawing/2014/main" val="854163420"/>
                  </a:ext>
                </a:extLst>
              </a:tr>
            </a:tbl>
          </a:graphicData>
        </a:graphic>
      </p:graphicFrame>
    </p:spTree>
    <p:extLst>
      <p:ext uri="{BB962C8B-B14F-4D97-AF65-F5344CB8AC3E}">
        <p14:creationId xmlns:p14="http://schemas.microsoft.com/office/powerpoint/2010/main" val="33437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animBg="1"/>
      <p:bldP spid="109" grpId="0" animBg="1"/>
      <p:bldP spid="110" grpId="0" animBg="1"/>
      <p:bldP spid="111" grpId="0" animBg="1"/>
      <p:bldP spid="112" grpId="0"/>
      <p:bldP spid="113" grpId="0" animBg="1"/>
      <p:bldP spid="114" grpId="0"/>
      <p:bldP spid="115" grpId="0" animBg="1"/>
      <p:bldP spid="116" grpId="0"/>
      <p:bldP spid="117" grpId="0"/>
      <p:bldP spid="118" grpId="0" animBg="1"/>
      <p:bldP spid="119" grpId="0" animBg="1"/>
      <p:bldP spid="120" grpId="0" animBg="1"/>
      <p:bldP spid="121" grpId="0"/>
      <p:bldP spid="122" grpId="0"/>
      <p:bldP spid="123" grpId="0" animBg="1"/>
      <p:bldP spid="124" grpId="0" animBg="1"/>
      <p:bldP spid="125" grpId="0" animBg="1"/>
      <p:bldP spid="127" grpId="0" animBg="1"/>
      <p:bldP spid="128" grpId="0" animBg="1"/>
      <p:bldP spid="129" grpId="0"/>
      <p:bldP spid="130" grpId="0"/>
      <p:bldP spid="131" grpId="0"/>
      <p:bldP spid="2" grpId="0" animBg="1"/>
      <p:bldP spid="138" grpId="0"/>
      <p:bldP spid="11" grpId="0"/>
      <p:bldP spid="12" grpId="0"/>
      <p:bldP spid="13" grpId="0"/>
      <p:bldP spid="71" grpId="0"/>
      <p:bldP spid="139" grpId="0" animBg="1"/>
      <p:bldP spid="140" grpId="0"/>
      <p:bldP spid="141" grpId="0" animBg="1"/>
      <p:bldP spid="142" grpId="0" animBg="1"/>
      <p:bldP spid="143" grpId="0"/>
      <p:bldP spid="144"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612A3-97DB-4440-BBEE-DF6F72E7F99C}"/>
              </a:ext>
            </a:extLst>
          </p:cNvPr>
          <p:cNvSpPr>
            <a:spLocks noGrp="1"/>
          </p:cNvSpPr>
          <p:nvPr>
            <p:ph type="title"/>
          </p:nvPr>
        </p:nvSpPr>
        <p:spPr>
          <a:xfrm>
            <a:off x="2329477" y="564404"/>
            <a:ext cx="1117533" cy="847898"/>
          </a:xfrm>
        </p:spPr>
        <p:txBody>
          <a:bodyPr/>
          <a:lstStyle/>
          <a:p>
            <a:r>
              <a:rPr lang="de-DE" b="1"/>
              <a:t>Pair</a:t>
            </a:r>
            <a:endParaRPr lang="de-AT" b="1"/>
          </a:p>
        </p:txBody>
      </p:sp>
      <p:pic>
        <p:nvPicPr>
          <p:cNvPr id="5" name="Grafik 4">
            <a:extLst>
              <a:ext uri="{FF2B5EF4-FFF2-40B4-BE49-F238E27FC236}">
                <a16:creationId xmlns:a16="http://schemas.microsoft.com/office/drawing/2014/main" id="{4366C5BB-DA54-4564-ACCC-A4A6A01810D7}"/>
              </a:ext>
            </a:extLst>
          </p:cNvPr>
          <p:cNvPicPr>
            <a:picLocks noChangeAspect="1"/>
          </p:cNvPicPr>
          <p:nvPr/>
        </p:nvPicPr>
        <p:blipFill>
          <a:blip r:embed="rId3"/>
          <a:stretch>
            <a:fillRect/>
          </a:stretch>
        </p:blipFill>
        <p:spPr>
          <a:xfrm>
            <a:off x="710731" y="601059"/>
            <a:ext cx="1411786" cy="1112819"/>
          </a:xfrm>
          <a:prstGeom prst="rect">
            <a:avLst/>
          </a:prstGeom>
        </p:spPr>
      </p:pic>
      <p:sp>
        <p:nvSpPr>
          <p:cNvPr id="6" name="Textfeld 5">
            <a:extLst>
              <a:ext uri="{FF2B5EF4-FFF2-40B4-BE49-F238E27FC236}">
                <a16:creationId xmlns:a16="http://schemas.microsoft.com/office/drawing/2014/main" id="{B280930F-D31A-4CDB-857A-389A5A26F7F1}"/>
              </a:ext>
            </a:extLst>
          </p:cNvPr>
          <p:cNvSpPr txBox="1"/>
          <p:nvPr/>
        </p:nvSpPr>
        <p:spPr>
          <a:xfrm>
            <a:off x="608136" y="4046827"/>
            <a:ext cx="7820969" cy="1815882"/>
          </a:xfrm>
          <a:prstGeom prst="rect">
            <a:avLst/>
          </a:prstGeom>
          <a:noFill/>
        </p:spPr>
        <p:txBody>
          <a:bodyPr wrap="square" rtlCol="0">
            <a:spAutoFit/>
          </a:bodyPr>
          <a:lstStyle/>
          <a:p>
            <a:r>
              <a:rPr lang="de-DE" sz="2800" b="1">
                <a:solidFill>
                  <a:schemeClr val="accent6">
                    <a:lumMod val="75000"/>
                  </a:schemeClr>
                </a:solidFill>
              </a:rPr>
              <a:t>Aufgabe 6a: Säure und saure Lösung</a:t>
            </a:r>
          </a:p>
          <a:p>
            <a:r>
              <a:rPr lang="de-DE" sz="2800">
                <a:solidFill>
                  <a:schemeClr val="accent6">
                    <a:lumMod val="75000"/>
                  </a:schemeClr>
                </a:solidFill>
              </a:rPr>
              <a:t>Stellt mündlich eine begründete Hypothese auf, welches </a:t>
            </a:r>
            <a:r>
              <a:rPr lang="de-DE" sz="2800" b="1">
                <a:solidFill>
                  <a:schemeClr val="accent6">
                    <a:lumMod val="75000"/>
                  </a:schemeClr>
                </a:solidFill>
              </a:rPr>
              <a:t>Teilchen</a:t>
            </a:r>
            <a:r>
              <a:rPr lang="de-DE" sz="2800">
                <a:solidFill>
                  <a:schemeClr val="accent6">
                    <a:lumMod val="75000"/>
                  </a:schemeClr>
                </a:solidFill>
              </a:rPr>
              <a:t> für die </a:t>
            </a:r>
            <a:r>
              <a:rPr lang="de-DE" sz="2800" b="1">
                <a:solidFill>
                  <a:schemeClr val="accent6">
                    <a:lumMod val="75000"/>
                  </a:schemeClr>
                </a:solidFill>
              </a:rPr>
              <a:t>sauren Eigenschaften</a:t>
            </a:r>
            <a:r>
              <a:rPr lang="de-DE" sz="2800">
                <a:solidFill>
                  <a:schemeClr val="accent6">
                    <a:lumMod val="75000"/>
                  </a:schemeClr>
                </a:solidFill>
              </a:rPr>
              <a:t> einer sauren Lösung verantwortlich ist. </a:t>
            </a:r>
          </a:p>
        </p:txBody>
      </p:sp>
      <p:sp>
        <p:nvSpPr>
          <p:cNvPr id="10" name="Textfeld 9">
            <a:extLst>
              <a:ext uri="{FF2B5EF4-FFF2-40B4-BE49-F238E27FC236}">
                <a16:creationId xmlns:a16="http://schemas.microsoft.com/office/drawing/2014/main" id="{87943595-876D-40EA-9530-F0CED1FC403A}"/>
              </a:ext>
            </a:extLst>
          </p:cNvPr>
          <p:cNvSpPr txBox="1"/>
          <p:nvPr/>
        </p:nvSpPr>
        <p:spPr>
          <a:xfrm>
            <a:off x="608137" y="1827421"/>
            <a:ext cx="7534966" cy="1938992"/>
          </a:xfrm>
          <a:prstGeom prst="rect">
            <a:avLst/>
          </a:prstGeom>
          <a:noFill/>
        </p:spPr>
        <p:txBody>
          <a:bodyPr wrap="square">
            <a:spAutoFit/>
          </a:bodyPr>
          <a:lstStyle/>
          <a:p>
            <a:r>
              <a:rPr lang="de-DE" sz="2400" u="sng"/>
              <a:t>Info:</a:t>
            </a:r>
            <a:r>
              <a:rPr lang="de-DE" sz="2400"/>
              <a:t> Trockenes, wasserfreies Wasserstoffchlorid-Gas </a:t>
            </a:r>
            <a:r>
              <a:rPr lang="de-DE" sz="2400">
                <a:latin typeface="Trebuchet MS" panose="020B0703020202090204" pitchFamily="34" charset="0"/>
              </a:rPr>
              <a:t>HCl</a:t>
            </a:r>
            <a:r>
              <a:rPr lang="de-DE" sz="2400"/>
              <a:t>(g) wirkt nicht ätzend, Wasserstoffchlorid-Lösung / Salzsäure / salzsaure Lösung HCl (</a:t>
            </a:r>
            <a:r>
              <a:rPr lang="de-DE" sz="2400" err="1"/>
              <a:t>aq</a:t>
            </a:r>
            <a:r>
              <a:rPr lang="de-DE" sz="2400"/>
              <a:t>) dagegen schon. </a:t>
            </a:r>
          </a:p>
          <a:p>
            <a:r>
              <a:rPr lang="de-DE" sz="2400"/>
              <a:t>Dasselbe gilt auch für kristalline Zitronensäure. Sie wirkt nicht ätzend, Zitronensäure-Lösung dagegen schon. </a:t>
            </a:r>
          </a:p>
        </p:txBody>
      </p:sp>
      <p:pic>
        <p:nvPicPr>
          <p:cNvPr id="8" name="Grafik 7">
            <a:extLst>
              <a:ext uri="{FF2B5EF4-FFF2-40B4-BE49-F238E27FC236}">
                <a16:creationId xmlns:a16="http://schemas.microsoft.com/office/drawing/2014/main" id="{9445C6A2-F6C9-2C37-51E5-0C85E4C72E11}"/>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8367052" y="1287506"/>
            <a:ext cx="3376241" cy="4282988"/>
          </a:xfrm>
          <a:prstGeom prst="rect">
            <a:avLst/>
          </a:prstGeom>
        </p:spPr>
      </p:pic>
      <p:sp>
        <p:nvSpPr>
          <p:cNvPr id="3" name="Textfeld 2">
            <a:extLst>
              <a:ext uri="{FF2B5EF4-FFF2-40B4-BE49-F238E27FC236}">
                <a16:creationId xmlns:a16="http://schemas.microsoft.com/office/drawing/2014/main" id="{B0E02540-E299-F025-10B9-AE897D7FE23E}"/>
              </a:ext>
            </a:extLst>
          </p:cNvPr>
          <p:cNvSpPr txBox="1"/>
          <p:nvPr/>
        </p:nvSpPr>
        <p:spPr>
          <a:xfrm>
            <a:off x="10500852" y="5570494"/>
            <a:ext cx="1316183" cy="215444"/>
          </a:xfrm>
          <a:prstGeom prst="rect">
            <a:avLst/>
          </a:prstGeom>
          <a:noFill/>
        </p:spPr>
        <p:txBody>
          <a:bodyPr wrap="square" rtlCol="0">
            <a:spAutoFit/>
          </a:bodyPr>
          <a:lstStyle/>
          <a:p>
            <a:pPr algn="ctr"/>
            <a:r>
              <a:rPr lang="de-DE" sz="800"/>
              <a:t>Foto: HT</a:t>
            </a:r>
          </a:p>
        </p:txBody>
      </p:sp>
    </p:spTree>
    <p:extLst>
      <p:ext uri="{BB962C8B-B14F-4D97-AF65-F5344CB8AC3E}">
        <p14:creationId xmlns:p14="http://schemas.microsoft.com/office/powerpoint/2010/main" val="161017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32BB883-17B8-4A53-B93E-913EF69DD863}"/>
              </a:ext>
            </a:extLst>
          </p:cNvPr>
          <p:cNvSpPr txBox="1"/>
          <p:nvPr/>
        </p:nvSpPr>
        <p:spPr>
          <a:xfrm>
            <a:off x="627989" y="130341"/>
            <a:ext cx="4812691" cy="369332"/>
          </a:xfrm>
          <a:prstGeom prst="rect">
            <a:avLst/>
          </a:prstGeom>
          <a:noFill/>
        </p:spPr>
        <p:txBody>
          <a:bodyPr wrap="square" rtlCol="0">
            <a:spAutoFit/>
          </a:bodyPr>
          <a:lstStyle/>
          <a:p>
            <a:r>
              <a:rPr lang="de-DE" b="1">
                <a:solidFill>
                  <a:srgbClr val="F49819"/>
                </a:solidFill>
              </a:rPr>
              <a:t>Lösungsvorschlag (mündliche Besprechung)</a:t>
            </a:r>
          </a:p>
        </p:txBody>
      </p:sp>
      <p:sp>
        <p:nvSpPr>
          <p:cNvPr id="3" name="Textfeld 2">
            <a:extLst>
              <a:ext uri="{FF2B5EF4-FFF2-40B4-BE49-F238E27FC236}">
                <a16:creationId xmlns:a16="http://schemas.microsoft.com/office/drawing/2014/main" id="{4A3EC37F-EE42-4DD5-94B5-C9C5212F169A}"/>
              </a:ext>
            </a:extLst>
          </p:cNvPr>
          <p:cNvSpPr txBox="1"/>
          <p:nvPr/>
        </p:nvSpPr>
        <p:spPr>
          <a:xfrm>
            <a:off x="627989" y="458169"/>
            <a:ext cx="11141473" cy="1200329"/>
          </a:xfrm>
          <a:prstGeom prst="rect">
            <a:avLst/>
          </a:prstGeom>
          <a:noFill/>
        </p:spPr>
        <p:txBody>
          <a:bodyPr wrap="square" rtlCol="0">
            <a:spAutoFit/>
          </a:bodyPr>
          <a:lstStyle/>
          <a:p>
            <a:r>
              <a:rPr lang="de-DE"/>
              <a:t>Bei der Reaktion von Wasserstoffchlorid-Molekülen mit Wasser-Molekülen entstehen </a:t>
            </a:r>
            <a:r>
              <a:rPr lang="de-DE" b="1" u="sng"/>
              <a:t>Oxonium-Ionen</a:t>
            </a:r>
            <a:r>
              <a:rPr lang="de-DE"/>
              <a:t>. Diese sind für die charakteristischen Eigenschaften von Salzsäure, einer </a:t>
            </a:r>
            <a:r>
              <a:rPr lang="de-DE" b="1" u="sng"/>
              <a:t>sauren Lösung</a:t>
            </a:r>
            <a:r>
              <a:rPr lang="de-DE"/>
              <a:t>, verantwortlich. Ein Oxonium-Ion entsteht, wenn ein freies Elektronenpaar eines Wasser-Moleküls ein positiv polarisiertes Wasserstoff-Atom als Proton von einem Säure-Teilchen, z.B. einem Wasserstoffchlorid-Molekül, abspaltet. </a:t>
            </a:r>
          </a:p>
        </p:txBody>
      </p:sp>
      <p:pic>
        <p:nvPicPr>
          <p:cNvPr id="4" name="Grafik 3">
            <a:extLst>
              <a:ext uri="{FF2B5EF4-FFF2-40B4-BE49-F238E27FC236}">
                <a16:creationId xmlns:a16="http://schemas.microsoft.com/office/drawing/2014/main" id="{1FC2CA4F-BC39-4176-9F25-DC15ED1D7513}"/>
              </a:ext>
            </a:extLst>
          </p:cNvPr>
          <p:cNvPicPr>
            <a:picLocks noChangeAspect="1"/>
          </p:cNvPicPr>
          <p:nvPr/>
        </p:nvPicPr>
        <p:blipFill>
          <a:blip r:embed="rId3"/>
          <a:stretch>
            <a:fillRect/>
          </a:stretch>
        </p:blipFill>
        <p:spPr>
          <a:xfrm>
            <a:off x="8473107" y="2661263"/>
            <a:ext cx="2111064" cy="2611994"/>
          </a:xfrm>
          <a:prstGeom prst="rect">
            <a:avLst/>
          </a:prstGeom>
        </p:spPr>
      </p:pic>
      <p:sp>
        <p:nvSpPr>
          <p:cNvPr id="6" name="Textfeld 5">
            <a:extLst>
              <a:ext uri="{FF2B5EF4-FFF2-40B4-BE49-F238E27FC236}">
                <a16:creationId xmlns:a16="http://schemas.microsoft.com/office/drawing/2014/main" id="{DA54AE67-32F3-40AE-90A6-F60D810B2AAA}"/>
              </a:ext>
            </a:extLst>
          </p:cNvPr>
          <p:cNvSpPr txBox="1"/>
          <p:nvPr/>
        </p:nvSpPr>
        <p:spPr>
          <a:xfrm>
            <a:off x="8111980" y="2059744"/>
            <a:ext cx="3352376" cy="830997"/>
          </a:xfrm>
          <a:prstGeom prst="rect">
            <a:avLst/>
          </a:prstGeom>
          <a:noFill/>
        </p:spPr>
        <p:txBody>
          <a:bodyPr wrap="square" rtlCol="0">
            <a:spAutoFit/>
          </a:bodyPr>
          <a:lstStyle/>
          <a:p>
            <a:pPr algn="ctr"/>
            <a:r>
              <a:rPr lang="de-DE" sz="2400" b="1"/>
              <a:t>Oxonium-Ion, die Säure, der  Protonendonator</a:t>
            </a:r>
            <a:endParaRPr lang="de-AT" sz="2400" b="1"/>
          </a:p>
        </p:txBody>
      </p:sp>
      <p:sp>
        <p:nvSpPr>
          <p:cNvPr id="18" name="Textfeld 17">
            <a:extLst>
              <a:ext uri="{FF2B5EF4-FFF2-40B4-BE49-F238E27FC236}">
                <a16:creationId xmlns:a16="http://schemas.microsoft.com/office/drawing/2014/main" id="{105A31A9-7F33-42EA-AFA4-90E17A8674F5}"/>
              </a:ext>
            </a:extLst>
          </p:cNvPr>
          <p:cNvSpPr txBox="1"/>
          <p:nvPr/>
        </p:nvSpPr>
        <p:spPr>
          <a:xfrm>
            <a:off x="816910" y="2013578"/>
            <a:ext cx="4191774" cy="461665"/>
          </a:xfrm>
          <a:prstGeom prst="rect">
            <a:avLst/>
          </a:prstGeom>
          <a:noFill/>
        </p:spPr>
        <p:txBody>
          <a:bodyPr wrap="square" rtlCol="0">
            <a:spAutoFit/>
          </a:bodyPr>
          <a:lstStyle/>
          <a:p>
            <a:pPr algn="ctr"/>
            <a:r>
              <a:rPr lang="de-DE" sz="2400" b="1"/>
              <a:t>Salzsäure, eine saure Lösung </a:t>
            </a:r>
            <a:endParaRPr lang="de-AT" sz="2400" b="1"/>
          </a:p>
        </p:txBody>
      </p:sp>
      <p:pic>
        <p:nvPicPr>
          <p:cNvPr id="10" name="Grafik 9">
            <a:extLst>
              <a:ext uri="{FF2B5EF4-FFF2-40B4-BE49-F238E27FC236}">
                <a16:creationId xmlns:a16="http://schemas.microsoft.com/office/drawing/2014/main" id="{715B3132-CD5E-491F-B9E1-D30D001A5583}"/>
              </a:ext>
            </a:extLst>
          </p:cNvPr>
          <p:cNvPicPr>
            <a:picLocks noChangeAspect="1"/>
          </p:cNvPicPr>
          <p:nvPr/>
        </p:nvPicPr>
        <p:blipFill>
          <a:blip r:embed="rId4"/>
          <a:stretch>
            <a:fillRect/>
          </a:stretch>
        </p:blipFill>
        <p:spPr>
          <a:xfrm>
            <a:off x="727644" y="2612978"/>
            <a:ext cx="4370307" cy="3930015"/>
          </a:xfrm>
          <a:prstGeom prst="rect">
            <a:avLst/>
          </a:prstGeom>
        </p:spPr>
      </p:pic>
    </p:spTree>
    <p:extLst>
      <p:ext uri="{BB962C8B-B14F-4D97-AF65-F5344CB8AC3E}">
        <p14:creationId xmlns:p14="http://schemas.microsoft.com/office/powerpoint/2010/main" val="173740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868D355-E3A5-4C76-AA58-DFD54AAB2C07}"/>
              </a:ext>
            </a:extLst>
          </p:cNvPr>
          <p:cNvSpPr>
            <a:spLocks noGrp="1"/>
          </p:cNvSpPr>
          <p:nvPr>
            <p:ph idx="4294967295"/>
          </p:nvPr>
        </p:nvSpPr>
        <p:spPr>
          <a:xfrm>
            <a:off x="778995" y="1860709"/>
            <a:ext cx="10515600" cy="4103687"/>
          </a:xfrm>
        </p:spPr>
        <p:txBody>
          <a:bodyPr>
            <a:normAutofit/>
          </a:bodyPr>
          <a:lstStyle/>
          <a:p>
            <a:pPr marL="0" indent="0">
              <a:buNone/>
            </a:pPr>
            <a:r>
              <a:rPr lang="de-AT" sz="2800" b="1">
                <a:solidFill>
                  <a:schemeClr val="accent6">
                    <a:lumMod val="75000"/>
                  </a:schemeClr>
                </a:solidFill>
              </a:rPr>
              <a:t>Aufgabe 6b </a:t>
            </a:r>
            <a:r>
              <a:rPr lang="de-AT" sz="2800" b="1" dirty="0">
                <a:solidFill>
                  <a:schemeClr val="accent6">
                    <a:lumMod val="75000"/>
                  </a:schemeClr>
                </a:solidFill>
              </a:rPr>
              <a:t>– Beschreibung des Vorgangs</a:t>
            </a:r>
            <a:endParaRPr lang="de-AT" dirty="0"/>
          </a:p>
          <a:p>
            <a:pPr marL="0" indent="0">
              <a:buNone/>
            </a:pPr>
            <a:r>
              <a:rPr lang="de-AT" dirty="0"/>
              <a:t>Schreibt nun gemeinsam einen Text, der den Vorgang der Herstellung von Salzsäure aus Wasserstoffchlorid und Wasser auf Stoffebene und Teilchenebene für eine Austauschschülerin oder einen Austauschschüler erklärt. Bezieht die Abbildung der Versuchsdurchführung in eure Erklärung mit ein. </a:t>
            </a:r>
          </a:p>
          <a:p>
            <a:pPr marL="0" indent="0">
              <a:buNone/>
            </a:pPr>
            <a:endParaRPr lang="de-AT" dirty="0"/>
          </a:p>
        </p:txBody>
      </p:sp>
      <p:sp>
        <p:nvSpPr>
          <p:cNvPr id="4" name="Textfeld 3">
            <a:extLst>
              <a:ext uri="{FF2B5EF4-FFF2-40B4-BE49-F238E27FC236}">
                <a16:creationId xmlns:a16="http://schemas.microsoft.com/office/drawing/2014/main" id="{06A6BADE-1A0B-4A33-9B70-1B8EFE65F0DB}"/>
              </a:ext>
            </a:extLst>
          </p:cNvPr>
          <p:cNvSpPr txBox="1"/>
          <p:nvPr/>
        </p:nvSpPr>
        <p:spPr>
          <a:xfrm>
            <a:off x="10651540" y="6311900"/>
            <a:ext cx="702260" cy="369332"/>
          </a:xfrm>
          <a:prstGeom prst="rect">
            <a:avLst/>
          </a:prstGeom>
          <a:noFill/>
        </p:spPr>
        <p:txBody>
          <a:bodyPr wrap="square" rtlCol="0">
            <a:spAutoFit/>
          </a:bodyPr>
          <a:lstStyle/>
          <a:p>
            <a:r>
              <a:rPr lang="de-DE"/>
              <a:t>Teil 2</a:t>
            </a:r>
            <a:endParaRPr lang="de-AT"/>
          </a:p>
        </p:txBody>
      </p:sp>
      <p:pic>
        <p:nvPicPr>
          <p:cNvPr id="7" name="Grafik 6">
            <a:extLst>
              <a:ext uri="{FF2B5EF4-FFF2-40B4-BE49-F238E27FC236}">
                <a16:creationId xmlns:a16="http://schemas.microsoft.com/office/drawing/2014/main" id="{AC66BA36-7850-430A-A08E-DD0C71087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223" y="4198619"/>
            <a:ext cx="2584533" cy="2584533"/>
          </a:xfrm>
          <a:prstGeom prst="rect">
            <a:avLst/>
          </a:prstGeom>
        </p:spPr>
      </p:pic>
      <p:sp>
        <p:nvSpPr>
          <p:cNvPr id="8" name="Textfeld 7">
            <a:extLst>
              <a:ext uri="{FF2B5EF4-FFF2-40B4-BE49-F238E27FC236}">
                <a16:creationId xmlns:a16="http://schemas.microsoft.com/office/drawing/2014/main" id="{9537FD1B-3BB7-4D38-8D26-F8F40FE326D0}"/>
              </a:ext>
            </a:extLst>
          </p:cNvPr>
          <p:cNvSpPr txBox="1"/>
          <p:nvPr/>
        </p:nvSpPr>
        <p:spPr>
          <a:xfrm>
            <a:off x="778995" y="4434463"/>
            <a:ext cx="7082214" cy="2246769"/>
          </a:xfrm>
          <a:prstGeom prst="rect">
            <a:avLst/>
          </a:prstGeom>
          <a:noFill/>
        </p:spPr>
        <p:txBody>
          <a:bodyPr wrap="square">
            <a:spAutoFit/>
          </a:bodyPr>
          <a:lstStyle/>
          <a:p>
            <a:pPr marL="0" indent="0">
              <a:buNone/>
            </a:pPr>
            <a:r>
              <a:rPr lang="de-AT" sz="2800" dirty="0"/>
              <a:t>Verwendet die gestuften Schreibhilfen (QR-Code) und die unten angegebenen Fachbezeichnungen, wenn ihr Hilfe braucht. Bereitet euch darauf vor, euren fertigen Text zu präsentieren.</a:t>
            </a:r>
          </a:p>
        </p:txBody>
      </p:sp>
      <p:sp>
        <p:nvSpPr>
          <p:cNvPr id="12" name="Titel 1">
            <a:extLst>
              <a:ext uri="{FF2B5EF4-FFF2-40B4-BE49-F238E27FC236}">
                <a16:creationId xmlns:a16="http://schemas.microsoft.com/office/drawing/2014/main" id="{9DF0CD70-A2B7-3C4F-A496-BC4B063E41DF}"/>
              </a:ext>
            </a:extLst>
          </p:cNvPr>
          <p:cNvSpPr txBox="1">
            <a:spLocks/>
          </p:cNvSpPr>
          <p:nvPr/>
        </p:nvSpPr>
        <p:spPr>
          <a:xfrm>
            <a:off x="3295261" y="341470"/>
            <a:ext cx="3885028" cy="760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Pair</a:t>
            </a:r>
            <a:endParaRPr lang="de-AT" b="1" dirty="0"/>
          </a:p>
        </p:txBody>
      </p:sp>
      <p:pic>
        <p:nvPicPr>
          <p:cNvPr id="13" name="Grafik 12">
            <a:extLst>
              <a:ext uri="{FF2B5EF4-FFF2-40B4-BE49-F238E27FC236}">
                <a16:creationId xmlns:a16="http://schemas.microsoft.com/office/drawing/2014/main" id="{5DBED2EE-2B4E-CB40-A08E-C12C2B139C63}"/>
              </a:ext>
            </a:extLst>
          </p:cNvPr>
          <p:cNvPicPr>
            <a:picLocks noChangeAspect="1"/>
          </p:cNvPicPr>
          <p:nvPr/>
        </p:nvPicPr>
        <p:blipFill>
          <a:blip r:embed="rId3"/>
          <a:stretch>
            <a:fillRect/>
          </a:stretch>
        </p:blipFill>
        <p:spPr>
          <a:xfrm>
            <a:off x="871166" y="341470"/>
            <a:ext cx="1927394" cy="1519239"/>
          </a:xfrm>
          <a:prstGeom prst="rect">
            <a:avLst/>
          </a:prstGeom>
        </p:spPr>
      </p:pic>
    </p:spTree>
    <p:extLst>
      <p:ext uri="{BB962C8B-B14F-4D97-AF65-F5344CB8AC3E}">
        <p14:creationId xmlns:p14="http://schemas.microsoft.com/office/powerpoint/2010/main" val="85543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6A6BADE-1A0B-4A33-9B70-1B8EFE65F0DB}"/>
              </a:ext>
            </a:extLst>
          </p:cNvPr>
          <p:cNvSpPr txBox="1"/>
          <p:nvPr/>
        </p:nvSpPr>
        <p:spPr>
          <a:xfrm>
            <a:off x="10651540" y="6311900"/>
            <a:ext cx="702260" cy="369332"/>
          </a:xfrm>
          <a:prstGeom prst="rect">
            <a:avLst/>
          </a:prstGeom>
          <a:noFill/>
        </p:spPr>
        <p:txBody>
          <a:bodyPr wrap="square" rtlCol="0">
            <a:spAutoFit/>
          </a:bodyPr>
          <a:lstStyle/>
          <a:p>
            <a:r>
              <a:rPr lang="de-DE"/>
              <a:t>Teil 2</a:t>
            </a:r>
            <a:endParaRPr lang="de-AT"/>
          </a:p>
        </p:txBody>
      </p:sp>
      <p:graphicFrame>
        <p:nvGraphicFramePr>
          <p:cNvPr id="5" name="Tabelle 5">
            <a:extLst>
              <a:ext uri="{FF2B5EF4-FFF2-40B4-BE49-F238E27FC236}">
                <a16:creationId xmlns:a16="http://schemas.microsoft.com/office/drawing/2014/main" id="{3F595E78-BF0F-4C55-918E-393A1EA1DEBA}"/>
              </a:ext>
            </a:extLst>
          </p:cNvPr>
          <p:cNvGraphicFramePr>
            <a:graphicFrameLocks noGrp="1"/>
          </p:cNvGraphicFramePr>
          <p:nvPr/>
        </p:nvGraphicFramePr>
        <p:xfrm>
          <a:off x="926589" y="4365872"/>
          <a:ext cx="10191356" cy="1981200"/>
        </p:xfrm>
        <a:graphic>
          <a:graphicData uri="http://schemas.openxmlformats.org/drawingml/2006/table">
            <a:tbl>
              <a:tblPr firstRow="1" bandRow="1">
                <a:tableStyleId>{5940675A-B579-460E-94D1-54222C63F5DA}</a:tableStyleId>
              </a:tblPr>
              <a:tblGrid>
                <a:gridCol w="2962682">
                  <a:extLst>
                    <a:ext uri="{9D8B030D-6E8A-4147-A177-3AD203B41FA5}">
                      <a16:colId xmlns:a16="http://schemas.microsoft.com/office/drawing/2014/main" val="3237637731"/>
                    </a:ext>
                  </a:extLst>
                </a:gridCol>
                <a:gridCol w="3402374">
                  <a:extLst>
                    <a:ext uri="{9D8B030D-6E8A-4147-A177-3AD203B41FA5}">
                      <a16:colId xmlns:a16="http://schemas.microsoft.com/office/drawing/2014/main" val="1712920176"/>
                    </a:ext>
                  </a:extLst>
                </a:gridCol>
                <a:gridCol w="3826300">
                  <a:extLst>
                    <a:ext uri="{9D8B030D-6E8A-4147-A177-3AD203B41FA5}">
                      <a16:colId xmlns:a16="http://schemas.microsoft.com/office/drawing/2014/main" val="1981993427"/>
                    </a:ext>
                  </a:extLst>
                </a:gridCol>
              </a:tblGrid>
              <a:tr h="370840">
                <a:tc>
                  <a:txBody>
                    <a:bodyPr/>
                    <a:lstStyle/>
                    <a:p>
                      <a:pPr marL="0" indent="0">
                        <a:buNone/>
                      </a:pPr>
                      <a:r>
                        <a:rPr lang="de-DE" sz="2000"/>
                        <a:t>(1) Säure</a:t>
                      </a:r>
                      <a:endParaRPr lang="de-AT" sz="2000"/>
                    </a:p>
                  </a:txBody>
                  <a:tcPr/>
                </a:tc>
                <a:tc>
                  <a:txBody>
                    <a:bodyPr/>
                    <a:lstStyle/>
                    <a:p>
                      <a:r>
                        <a:rPr lang="de-DE" sz="2000"/>
                        <a:t>(2) Protonenübergang</a:t>
                      </a:r>
                      <a:endParaRPr lang="de-AT" sz="2000"/>
                    </a:p>
                  </a:txBody>
                  <a:tcPr/>
                </a:tc>
                <a:tc>
                  <a:txBody>
                    <a:bodyPr/>
                    <a:lstStyle/>
                    <a:p>
                      <a:r>
                        <a:rPr lang="de-DE" sz="2000"/>
                        <a:t>(3) Donator-Akzeptor-Reaktion</a:t>
                      </a:r>
                      <a:endParaRPr lang="de-AT" sz="2000"/>
                    </a:p>
                  </a:txBody>
                  <a:tcPr/>
                </a:tc>
                <a:extLst>
                  <a:ext uri="{0D108BD9-81ED-4DB2-BD59-A6C34878D82A}">
                    <a16:rowId xmlns:a16="http://schemas.microsoft.com/office/drawing/2014/main" val="2161841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(4) Protonenspender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(5) Protolyse</a:t>
                      </a:r>
                      <a:endParaRPr lang="de-AT"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(6) Base</a:t>
                      </a:r>
                      <a:endParaRPr lang="de-AT" sz="2000"/>
                    </a:p>
                  </a:txBody>
                  <a:tcPr/>
                </a:tc>
                <a:extLst>
                  <a:ext uri="{0D108BD9-81ED-4DB2-BD59-A6C34878D82A}">
                    <a16:rowId xmlns:a16="http://schemas.microsoft.com/office/drawing/2014/main" val="1518192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(7) Protonenakzeptor</a:t>
                      </a:r>
                      <a:endParaRPr lang="de-AT"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(8) Säure-Base-Reaktion</a:t>
                      </a:r>
                      <a:endParaRPr lang="de-AT"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a:t>(9) Protonendonator</a:t>
                      </a:r>
                      <a:endParaRPr lang="de-AT" sz="2000"/>
                    </a:p>
                  </a:txBody>
                  <a:tcPr/>
                </a:tc>
                <a:extLst>
                  <a:ext uri="{0D108BD9-81ED-4DB2-BD59-A6C34878D82A}">
                    <a16:rowId xmlns:a16="http://schemas.microsoft.com/office/drawing/2014/main" val="26918457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(10) Protonenempfänger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(11) Freies Elektronenpaar</a:t>
                      </a:r>
                    </a:p>
                  </a:txBody>
                  <a:tcPr/>
                </a:tc>
                <a:tc>
                  <a:txBody>
                    <a:bodyPr/>
                    <a:lstStyle/>
                    <a:p>
                      <a:r>
                        <a:rPr lang="de-AT" sz="2000"/>
                        <a:t>(12) Positiv polarisiertes H-Atom</a:t>
                      </a:r>
                    </a:p>
                  </a:txBody>
                  <a:tcPr/>
                </a:tc>
                <a:extLst>
                  <a:ext uri="{0D108BD9-81ED-4DB2-BD59-A6C34878D82A}">
                    <a16:rowId xmlns:a16="http://schemas.microsoft.com/office/drawing/2014/main" val="209793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(13) Oxonium-Ion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2000"/>
                        <a:t>(14) Saure Lösung</a:t>
                      </a:r>
                    </a:p>
                  </a:txBody>
                  <a:tcPr/>
                </a:tc>
                <a:tc>
                  <a:txBody>
                    <a:bodyPr/>
                    <a:lstStyle/>
                    <a:p>
                      <a:endParaRPr lang="de-AT" sz="2000"/>
                    </a:p>
                  </a:txBody>
                  <a:tcPr/>
                </a:tc>
                <a:extLst>
                  <a:ext uri="{0D108BD9-81ED-4DB2-BD59-A6C34878D82A}">
                    <a16:rowId xmlns:a16="http://schemas.microsoft.com/office/drawing/2014/main" val="1910241667"/>
                  </a:ext>
                </a:extLst>
              </a:tr>
            </a:tbl>
          </a:graphicData>
        </a:graphic>
      </p:graphicFrame>
      <p:grpSp>
        <p:nvGrpSpPr>
          <p:cNvPr id="14" name="Gruppieren 13">
            <a:extLst>
              <a:ext uri="{FF2B5EF4-FFF2-40B4-BE49-F238E27FC236}">
                <a16:creationId xmlns:a16="http://schemas.microsoft.com/office/drawing/2014/main" id="{EDCB63AB-BD01-44F7-B984-9A78D85AF271}"/>
              </a:ext>
            </a:extLst>
          </p:cNvPr>
          <p:cNvGrpSpPr>
            <a:grpSpLocks noChangeAspect="1"/>
          </p:cNvGrpSpPr>
          <p:nvPr/>
        </p:nvGrpSpPr>
        <p:grpSpPr>
          <a:xfrm>
            <a:off x="1486342" y="2866254"/>
            <a:ext cx="9071850" cy="1312267"/>
            <a:chOff x="0" y="0"/>
            <a:chExt cx="6021461" cy="869316"/>
          </a:xfrm>
        </p:grpSpPr>
        <p:grpSp>
          <p:nvGrpSpPr>
            <p:cNvPr id="15" name="Gruppieren 14">
              <a:extLst>
                <a:ext uri="{FF2B5EF4-FFF2-40B4-BE49-F238E27FC236}">
                  <a16:creationId xmlns:a16="http://schemas.microsoft.com/office/drawing/2014/main" id="{BECA73AE-51E2-4101-BDC0-2B2C518AC866}"/>
                </a:ext>
              </a:extLst>
            </p:cNvPr>
            <p:cNvGrpSpPr/>
            <p:nvPr/>
          </p:nvGrpSpPr>
          <p:grpSpPr>
            <a:xfrm>
              <a:off x="0" y="220101"/>
              <a:ext cx="1685290" cy="628650"/>
              <a:chOff x="0" y="0"/>
              <a:chExt cx="1685487" cy="628943"/>
            </a:xfrm>
          </p:grpSpPr>
          <p:grpSp>
            <p:nvGrpSpPr>
              <p:cNvPr id="58" name="Gruppieren 57">
                <a:extLst>
                  <a:ext uri="{FF2B5EF4-FFF2-40B4-BE49-F238E27FC236}">
                    <a16:creationId xmlns:a16="http://schemas.microsoft.com/office/drawing/2014/main" id="{63E4D8BC-ACFF-427E-8A37-3C9982D46FDD}"/>
                  </a:ext>
                </a:extLst>
              </p:cNvPr>
              <p:cNvGrpSpPr>
                <a:grpSpLocks noChangeAspect="1"/>
              </p:cNvGrpSpPr>
              <p:nvPr/>
            </p:nvGrpSpPr>
            <p:grpSpPr>
              <a:xfrm>
                <a:off x="1033976" y="0"/>
                <a:ext cx="651511" cy="359409"/>
                <a:chOff x="0" y="0"/>
                <a:chExt cx="1303810" cy="720000"/>
              </a:xfrm>
            </p:grpSpPr>
            <p:grpSp>
              <p:nvGrpSpPr>
                <p:cNvPr id="67" name="Gruppieren 66">
                  <a:extLst>
                    <a:ext uri="{FF2B5EF4-FFF2-40B4-BE49-F238E27FC236}">
                      <a16:creationId xmlns:a16="http://schemas.microsoft.com/office/drawing/2014/main" id="{C2C48320-C4F0-44F2-87A6-6D0102125471}"/>
                    </a:ext>
                  </a:extLst>
                </p:cNvPr>
                <p:cNvGrpSpPr/>
                <p:nvPr/>
              </p:nvGrpSpPr>
              <p:grpSpPr>
                <a:xfrm>
                  <a:off x="0" y="175846"/>
                  <a:ext cx="897353" cy="359410"/>
                  <a:chOff x="0" y="0"/>
                  <a:chExt cx="897353" cy="359410"/>
                </a:xfrm>
              </p:grpSpPr>
              <p:cxnSp>
                <p:nvCxnSpPr>
                  <p:cNvPr id="69" name="Gerader Verbinder 68">
                    <a:extLst>
                      <a:ext uri="{FF2B5EF4-FFF2-40B4-BE49-F238E27FC236}">
                        <a16:creationId xmlns:a16="http://schemas.microsoft.com/office/drawing/2014/main" id="{3D5A21A1-0578-4F76-B91F-4B5C9793F4B9}"/>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70" name="Ellipse 69">
                    <a:extLst>
                      <a:ext uri="{FF2B5EF4-FFF2-40B4-BE49-F238E27FC236}">
                        <a16:creationId xmlns:a16="http://schemas.microsoft.com/office/drawing/2014/main" id="{F7951E12-A729-4523-B6DF-E946540E4644}"/>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8" name="Ellipse 67">
                  <a:extLst>
                    <a:ext uri="{FF2B5EF4-FFF2-40B4-BE49-F238E27FC236}">
                      <a16:creationId xmlns:a16="http://schemas.microsoft.com/office/drawing/2014/main" id="{E909BA3F-09FF-4F3B-B71C-40D22D14B95A}"/>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9" name="Gruppieren 58">
                <a:extLst>
                  <a:ext uri="{FF2B5EF4-FFF2-40B4-BE49-F238E27FC236}">
                    <a16:creationId xmlns:a16="http://schemas.microsoft.com/office/drawing/2014/main" id="{78BF714C-B0A2-422F-8C2C-5B5A9C16BEB0}"/>
                  </a:ext>
                </a:extLst>
              </p:cNvPr>
              <p:cNvGrpSpPr>
                <a:grpSpLocks noChangeAspect="1"/>
              </p:cNvGrpSpPr>
              <p:nvPr/>
            </p:nvGrpSpPr>
            <p:grpSpPr>
              <a:xfrm>
                <a:off x="0" y="42203"/>
                <a:ext cx="583565" cy="586740"/>
                <a:chOff x="0" y="0"/>
                <a:chExt cx="1168303" cy="1175337"/>
              </a:xfrm>
            </p:grpSpPr>
            <p:grpSp>
              <p:nvGrpSpPr>
                <p:cNvPr id="61" name="Gruppieren 60">
                  <a:extLst>
                    <a:ext uri="{FF2B5EF4-FFF2-40B4-BE49-F238E27FC236}">
                      <a16:creationId xmlns:a16="http://schemas.microsoft.com/office/drawing/2014/main" id="{78D96E4B-3E8A-49BC-8880-B5A8C96C0032}"/>
                    </a:ext>
                  </a:extLst>
                </p:cNvPr>
                <p:cNvGrpSpPr/>
                <p:nvPr/>
              </p:nvGrpSpPr>
              <p:grpSpPr>
                <a:xfrm>
                  <a:off x="0" y="91440"/>
                  <a:ext cx="897353" cy="359410"/>
                  <a:chOff x="0" y="0"/>
                  <a:chExt cx="897353" cy="359410"/>
                </a:xfrm>
              </p:grpSpPr>
              <p:cxnSp>
                <p:nvCxnSpPr>
                  <p:cNvPr id="65" name="Gerader Verbinder 64">
                    <a:extLst>
                      <a:ext uri="{FF2B5EF4-FFF2-40B4-BE49-F238E27FC236}">
                        <a16:creationId xmlns:a16="http://schemas.microsoft.com/office/drawing/2014/main" id="{5E1229C8-CB7A-4B89-8371-1CFDB07A373B}"/>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6" name="Ellipse 65">
                    <a:extLst>
                      <a:ext uri="{FF2B5EF4-FFF2-40B4-BE49-F238E27FC236}">
                        <a16:creationId xmlns:a16="http://schemas.microsoft.com/office/drawing/2014/main" id="{1D1D933E-6604-4BE3-B424-A5A16DA98D25}"/>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62" name="Gerader Verbinder 61">
                  <a:extLst>
                    <a:ext uri="{FF2B5EF4-FFF2-40B4-BE49-F238E27FC236}">
                      <a16:creationId xmlns:a16="http://schemas.microsoft.com/office/drawing/2014/main" id="{632C5FD5-951B-40CA-81D6-30042771ED8C}"/>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63" name="Ellipse 62">
                  <a:extLst>
                    <a:ext uri="{FF2B5EF4-FFF2-40B4-BE49-F238E27FC236}">
                      <a16:creationId xmlns:a16="http://schemas.microsoft.com/office/drawing/2014/main" id="{35F7E191-A011-49CC-BAC8-ADBBAA0650CF}"/>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64" name="Ellipse 63">
                  <a:extLst>
                    <a:ext uri="{FF2B5EF4-FFF2-40B4-BE49-F238E27FC236}">
                      <a16:creationId xmlns:a16="http://schemas.microsoft.com/office/drawing/2014/main" id="{113CD709-DB5F-4699-BDAF-8FDED396F58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60" name="Additionszeichen 59">
                <a:extLst>
                  <a:ext uri="{FF2B5EF4-FFF2-40B4-BE49-F238E27FC236}">
                    <a16:creationId xmlns:a16="http://schemas.microsoft.com/office/drawing/2014/main" id="{7FF25B10-9B9E-42EE-B6CC-96DCEC129507}"/>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16" name="Gruppieren 15">
              <a:extLst>
                <a:ext uri="{FF2B5EF4-FFF2-40B4-BE49-F238E27FC236}">
                  <a16:creationId xmlns:a16="http://schemas.microsoft.com/office/drawing/2014/main" id="{F118F7EF-43AD-4068-B83D-943C5EA5C2B2}"/>
                </a:ext>
              </a:extLst>
            </p:cNvPr>
            <p:cNvGrpSpPr/>
            <p:nvPr/>
          </p:nvGrpSpPr>
          <p:grpSpPr>
            <a:xfrm>
              <a:off x="2286000" y="234169"/>
              <a:ext cx="1751331" cy="621909"/>
              <a:chOff x="0" y="0"/>
              <a:chExt cx="1751867" cy="621909"/>
            </a:xfrm>
          </p:grpSpPr>
          <p:cxnSp>
            <p:nvCxnSpPr>
              <p:cNvPr id="46" name="Gerader Verbinder 45">
                <a:extLst>
                  <a:ext uri="{FF2B5EF4-FFF2-40B4-BE49-F238E27FC236}">
                    <a16:creationId xmlns:a16="http://schemas.microsoft.com/office/drawing/2014/main" id="{71454443-8AE0-4118-A821-FD0191C14635}"/>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47" name="Gruppieren 46">
                <a:extLst>
                  <a:ext uri="{FF2B5EF4-FFF2-40B4-BE49-F238E27FC236}">
                    <a16:creationId xmlns:a16="http://schemas.microsoft.com/office/drawing/2014/main" id="{BCF41BC5-F1D8-4968-9DF8-39384EDDFC62}"/>
                  </a:ext>
                </a:extLst>
              </p:cNvPr>
              <p:cNvGrpSpPr>
                <a:grpSpLocks noChangeAspect="1"/>
              </p:cNvGrpSpPr>
              <p:nvPr/>
            </p:nvGrpSpPr>
            <p:grpSpPr>
              <a:xfrm>
                <a:off x="0" y="35169"/>
                <a:ext cx="583565" cy="586740"/>
                <a:chOff x="0" y="0"/>
                <a:chExt cx="1168303" cy="1175337"/>
              </a:xfrm>
            </p:grpSpPr>
            <p:grpSp>
              <p:nvGrpSpPr>
                <p:cNvPr id="52" name="Gruppieren 51">
                  <a:extLst>
                    <a:ext uri="{FF2B5EF4-FFF2-40B4-BE49-F238E27FC236}">
                      <a16:creationId xmlns:a16="http://schemas.microsoft.com/office/drawing/2014/main" id="{7C596C55-D7DC-4DDD-9EF6-FB8B981D1EE3}"/>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FBF4708D-63CD-4EA5-8619-B84E7961F5B2}"/>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54B02BF6-5AE5-4724-AA42-7E4D1055ACC0}"/>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E31A7188-0724-4609-BE50-26CB088E0B69}"/>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3C21A3B1-99A3-413C-BB7B-361DC4138383}"/>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2D3C62CA-4468-4DAA-9C5F-670CB329F8C7}"/>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48" name="Gruppieren 47">
                <a:extLst>
                  <a:ext uri="{FF2B5EF4-FFF2-40B4-BE49-F238E27FC236}">
                    <a16:creationId xmlns:a16="http://schemas.microsoft.com/office/drawing/2014/main" id="{AAB3196D-3C68-412E-A810-57148C9EEF8B}"/>
                  </a:ext>
                </a:extLst>
              </p:cNvPr>
              <p:cNvGrpSpPr/>
              <p:nvPr/>
            </p:nvGrpSpPr>
            <p:grpSpPr>
              <a:xfrm>
                <a:off x="808893" y="0"/>
                <a:ext cx="942974" cy="359410"/>
                <a:chOff x="0" y="0"/>
                <a:chExt cx="943591" cy="359410"/>
              </a:xfrm>
            </p:grpSpPr>
            <p:cxnSp>
              <p:nvCxnSpPr>
                <p:cNvPr id="49" name="Gerader Verbinder 48">
                  <a:extLst>
                    <a:ext uri="{FF2B5EF4-FFF2-40B4-BE49-F238E27FC236}">
                      <a16:creationId xmlns:a16="http://schemas.microsoft.com/office/drawing/2014/main" id="{8F2306D2-F540-4787-89DF-23B6B42A701B}"/>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50" name="Ellipse 49">
                  <a:extLst>
                    <a:ext uri="{FF2B5EF4-FFF2-40B4-BE49-F238E27FC236}">
                      <a16:creationId xmlns:a16="http://schemas.microsoft.com/office/drawing/2014/main" id="{A86D09BA-58FC-4E1F-8CD1-F8D1DA2B1036}"/>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1" name="Ellipse 50">
                  <a:extLst>
                    <a:ext uri="{FF2B5EF4-FFF2-40B4-BE49-F238E27FC236}">
                      <a16:creationId xmlns:a16="http://schemas.microsoft.com/office/drawing/2014/main" id="{3DA688EC-C1E0-4435-89D1-17CDB0AF7E32}"/>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7" name="Gruppieren 16">
              <a:extLst>
                <a:ext uri="{FF2B5EF4-FFF2-40B4-BE49-F238E27FC236}">
                  <a16:creationId xmlns:a16="http://schemas.microsoft.com/office/drawing/2014/main" id="{0A8AC9D4-4B71-4AE7-B02D-A1D260C33664}"/>
                </a:ext>
              </a:extLst>
            </p:cNvPr>
            <p:cNvGrpSpPr/>
            <p:nvPr/>
          </p:nvGrpSpPr>
          <p:grpSpPr>
            <a:xfrm>
              <a:off x="4618444" y="0"/>
              <a:ext cx="1403017" cy="869316"/>
              <a:chOff x="-9827" y="0"/>
              <a:chExt cx="1403017" cy="869316"/>
            </a:xfrm>
          </p:grpSpPr>
          <p:cxnSp>
            <p:nvCxnSpPr>
              <p:cNvPr id="32" name="Gerader Verbinder 31">
                <a:extLst>
                  <a:ext uri="{FF2B5EF4-FFF2-40B4-BE49-F238E27FC236}">
                    <a16:creationId xmlns:a16="http://schemas.microsoft.com/office/drawing/2014/main" id="{033CCB08-FF2F-483D-84FC-BE5A06607283}"/>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33" name="Gruppieren 32">
                <a:extLst>
                  <a:ext uri="{FF2B5EF4-FFF2-40B4-BE49-F238E27FC236}">
                    <a16:creationId xmlns:a16="http://schemas.microsoft.com/office/drawing/2014/main" id="{59FEBDB6-1FD0-4339-B2EC-3CA74BF49A38}"/>
                  </a:ext>
                </a:extLst>
              </p:cNvPr>
              <p:cNvGrpSpPr/>
              <p:nvPr/>
            </p:nvGrpSpPr>
            <p:grpSpPr>
              <a:xfrm>
                <a:off x="-9827" y="0"/>
                <a:ext cx="1403017" cy="869316"/>
                <a:chOff x="-9828" y="7038"/>
                <a:chExt cx="1403213" cy="870435"/>
              </a:xfrm>
            </p:grpSpPr>
            <p:grpSp>
              <p:nvGrpSpPr>
                <p:cNvPr id="34" name="Gruppieren 33">
                  <a:extLst>
                    <a:ext uri="{FF2B5EF4-FFF2-40B4-BE49-F238E27FC236}">
                      <a16:creationId xmlns:a16="http://schemas.microsoft.com/office/drawing/2014/main" id="{99822575-D85A-4CF6-9F3E-3EDB80BEF705}"/>
                    </a:ext>
                  </a:extLst>
                </p:cNvPr>
                <p:cNvGrpSpPr/>
                <p:nvPr/>
              </p:nvGrpSpPr>
              <p:grpSpPr>
                <a:xfrm>
                  <a:off x="-9828" y="7038"/>
                  <a:ext cx="710036" cy="870435"/>
                  <a:chOff x="-9828" y="7038"/>
                  <a:chExt cx="710036" cy="870435"/>
                </a:xfrm>
              </p:grpSpPr>
              <p:grpSp>
                <p:nvGrpSpPr>
                  <p:cNvPr id="39" name="Gruppieren 38">
                    <a:extLst>
                      <a:ext uri="{FF2B5EF4-FFF2-40B4-BE49-F238E27FC236}">
                        <a16:creationId xmlns:a16="http://schemas.microsoft.com/office/drawing/2014/main" id="{706F3274-0489-4161-B1FF-DCB9578761CF}"/>
                      </a:ext>
                    </a:extLst>
                  </p:cNvPr>
                  <p:cNvGrpSpPr/>
                  <p:nvPr/>
                </p:nvGrpSpPr>
                <p:grpSpPr>
                  <a:xfrm>
                    <a:off x="-9828" y="330297"/>
                    <a:ext cx="458447" cy="175852"/>
                    <a:chOff x="-19659" y="4688"/>
                    <a:chExt cx="917012" cy="175852"/>
                  </a:xfrm>
                </p:grpSpPr>
                <p:cxnSp>
                  <p:nvCxnSpPr>
                    <p:cNvPr id="44" name="Gerader Verbinder 43">
                      <a:extLst>
                        <a:ext uri="{FF2B5EF4-FFF2-40B4-BE49-F238E27FC236}">
                          <a16:creationId xmlns:a16="http://schemas.microsoft.com/office/drawing/2014/main" id="{6D145063-FE38-4BB5-B406-7A71CD9E2FE7}"/>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0AE1DC02-4523-489A-81A4-55C43B688D94}"/>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0" name="Gerader Verbinder 39">
                    <a:extLst>
                      <a:ext uri="{FF2B5EF4-FFF2-40B4-BE49-F238E27FC236}">
                        <a16:creationId xmlns:a16="http://schemas.microsoft.com/office/drawing/2014/main" id="{86EEBCA2-AA66-49D7-AD06-299213C0AC9D}"/>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8D2EAE24-EDF6-4E90-8B0B-935762E81199}"/>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66F12DA5-71E5-40CD-BBF4-BD6384B82F98}"/>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3" name="Ellipse 42">
                    <a:extLst>
                      <a:ext uri="{FF2B5EF4-FFF2-40B4-BE49-F238E27FC236}">
                        <a16:creationId xmlns:a16="http://schemas.microsoft.com/office/drawing/2014/main" id="{0874F531-00B3-44D7-8E57-375CB3FCDFCE}"/>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35" name="Ellipse 34">
                  <a:extLst>
                    <a:ext uri="{FF2B5EF4-FFF2-40B4-BE49-F238E27FC236}">
                      <a16:creationId xmlns:a16="http://schemas.microsoft.com/office/drawing/2014/main" id="{4540BDDF-3892-4C02-9B8F-EF6BD6D5EDF2}"/>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6" name="Additionszeichen 35">
                  <a:extLst>
                    <a:ext uri="{FF2B5EF4-FFF2-40B4-BE49-F238E27FC236}">
                      <a16:creationId xmlns:a16="http://schemas.microsoft.com/office/drawing/2014/main" id="{0FC2542D-2AC7-4962-9168-F969DF17064C}"/>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7" name="Additionszeichen 36">
                  <a:extLst>
                    <a:ext uri="{FF2B5EF4-FFF2-40B4-BE49-F238E27FC236}">
                      <a16:creationId xmlns:a16="http://schemas.microsoft.com/office/drawing/2014/main" id="{048C67BE-4858-4DE9-961F-DF10B41E14D4}"/>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8" name="Minuszeichen 37">
                  <a:extLst>
                    <a:ext uri="{FF2B5EF4-FFF2-40B4-BE49-F238E27FC236}">
                      <a16:creationId xmlns:a16="http://schemas.microsoft.com/office/drawing/2014/main" id="{19D4F891-B411-402D-8A58-D382F94E496F}"/>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18" name="Gruppieren 17">
              <a:extLst>
                <a:ext uri="{FF2B5EF4-FFF2-40B4-BE49-F238E27FC236}">
                  <a16:creationId xmlns:a16="http://schemas.microsoft.com/office/drawing/2014/main" id="{3334D2D7-B760-496F-A9CA-3BD2282E1441}"/>
                </a:ext>
              </a:extLst>
            </p:cNvPr>
            <p:cNvGrpSpPr/>
            <p:nvPr/>
          </p:nvGrpSpPr>
          <p:grpSpPr>
            <a:xfrm>
              <a:off x="1809750" y="306559"/>
              <a:ext cx="359410" cy="175261"/>
              <a:chOff x="0" y="0"/>
              <a:chExt cx="359410" cy="175845"/>
            </a:xfrm>
          </p:grpSpPr>
          <p:grpSp>
            <p:nvGrpSpPr>
              <p:cNvPr id="26" name="Gruppieren 25">
                <a:extLst>
                  <a:ext uri="{FF2B5EF4-FFF2-40B4-BE49-F238E27FC236}">
                    <a16:creationId xmlns:a16="http://schemas.microsoft.com/office/drawing/2014/main" id="{1F06ED6C-6A07-4362-A79E-D69017DCD7EC}"/>
                  </a:ext>
                </a:extLst>
              </p:cNvPr>
              <p:cNvGrpSpPr/>
              <p:nvPr/>
            </p:nvGrpSpPr>
            <p:grpSpPr>
              <a:xfrm>
                <a:off x="0" y="0"/>
                <a:ext cx="359410" cy="70338"/>
                <a:chOff x="0" y="0"/>
                <a:chExt cx="359410" cy="70338"/>
              </a:xfrm>
            </p:grpSpPr>
            <p:cxnSp>
              <p:nvCxnSpPr>
                <p:cNvPr id="30" name="Gerader Verbinder 29">
                  <a:extLst>
                    <a:ext uri="{FF2B5EF4-FFF2-40B4-BE49-F238E27FC236}">
                      <a16:creationId xmlns:a16="http://schemas.microsoft.com/office/drawing/2014/main" id="{200C0AE8-B144-447A-A7A0-FDE6AEB51A42}"/>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Gerader Verbinder 30">
                  <a:extLst>
                    <a:ext uri="{FF2B5EF4-FFF2-40B4-BE49-F238E27FC236}">
                      <a16:creationId xmlns:a16="http://schemas.microsoft.com/office/drawing/2014/main" id="{14EA6061-3589-497C-8E94-3059E516B51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7" name="Gruppieren 26">
                <a:extLst>
                  <a:ext uri="{FF2B5EF4-FFF2-40B4-BE49-F238E27FC236}">
                    <a16:creationId xmlns:a16="http://schemas.microsoft.com/office/drawing/2014/main" id="{FF6B442C-D479-4683-B1B8-3402B929FA80}"/>
                  </a:ext>
                </a:extLst>
              </p:cNvPr>
              <p:cNvGrpSpPr/>
              <p:nvPr/>
            </p:nvGrpSpPr>
            <p:grpSpPr>
              <a:xfrm flipH="1" flipV="1">
                <a:off x="0" y="105507"/>
                <a:ext cx="144000" cy="70338"/>
                <a:chOff x="0" y="0"/>
                <a:chExt cx="359410" cy="70338"/>
              </a:xfrm>
            </p:grpSpPr>
            <p:cxnSp>
              <p:nvCxnSpPr>
                <p:cNvPr id="28" name="Gerader Verbinder 27">
                  <a:extLst>
                    <a:ext uri="{FF2B5EF4-FFF2-40B4-BE49-F238E27FC236}">
                      <a16:creationId xmlns:a16="http://schemas.microsoft.com/office/drawing/2014/main" id="{689E750F-8F6E-44FE-B8EB-94143CC4726A}"/>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3BB04DA0-9900-4E21-A276-5CFF237CCEF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9" name="Gruppieren 18">
              <a:extLst>
                <a:ext uri="{FF2B5EF4-FFF2-40B4-BE49-F238E27FC236}">
                  <a16:creationId xmlns:a16="http://schemas.microsoft.com/office/drawing/2014/main" id="{53B4B548-CDC8-4EBD-88BE-51FB1D9DBB6A}"/>
                </a:ext>
              </a:extLst>
            </p:cNvPr>
            <p:cNvGrpSpPr/>
            <p:nvPr/>
          </p:nvGrpSpPr>
          <p:grpSpPr>
            <a:xfrm>
              <a:off x="4159054" y="320626"/>
              <a:ext cx="359410" cy="175261"/>
              <a:chOff x="0" y="0"/>
              <a:chExt cx="359410" cy="175845"/>
            </a:xfrm>
          </p:grpSpPr>
          <p:grpSp>
            <p:nvGrpSpPr>
              <p:cNvPr id="20" name="Gruppieren 19">
                <a:extLst>
                  <a:ext uri="{FF2B5EF4-FFF2-40B4-BE49-F238E27FC236}">
                    <a16:creationId xmlns:a16="http://schemas.microsoft.com/office/drawing/2014/main" id="{282ADE53-4F3E-43E5-8854-F91DBC6ADB45}"/>
                  </a:ext>
                </a:extLst>
              </p:cNvPr>
              <p:cNvGrpSpPr/>
              <p:nvPr/>
            </p:nvGrpSpPr>
            <p:grpSpPr>
              <a:xfrm>
                <a:off x="0" y="0"/>
                <a:ext cx="359410" cy="70338"/>
                <a:chOff x="0" y="0"/>
                <a:chExt cx="359410" cy="70338"/>
              </a:xfrm>
            </p:grpSpPr>
            <p:cxnSp>
              <p:nvCxnSpPr>
                <p:cNvPr id="24" name="Gerader Verbinder 23">
                  <a:extLst>
                    <a:ext uri="{FF2B5EF4-FFF2-40B4-BE49-F238E27FC236}">
                      <a16:creationId xmlns:a16="http://schemas.microsoft.com/office/drawing/2014/main" id="{B99B0D9F-7D32-40F1-BF43-9794D8AF124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9C0B9AE4-6FE1-47A6-A483-F8B3D937D9F0}"/>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uppieren 20">
                <a:extLst>
                  <a:ext uri="{FF2B5EF4-FFF2-40B4-BE49-F238E27FC236}">
                    <a16:creationId xmlns:a16="http://schemas.microsoft.com/office/drawing/2014/main" id="{6A757258-65FC-452F-9C80-36E8F6E9480D}"/>
                  </a:ext>
                </a:extLst>
              </p:cNvPr>
              <p:cNvGrpSpPr/>
              <p:nvPr/>
            </p:nvGrpSpPr>
            <p:grpSpPr>
              <a:xfrm flipH="1" flipV="1">
                <a:off x="0" y="105507"/>
                <a:ext cx="144000" cy="70338"/>
                <a:chOff x="0" y="0"/>
                <a:chExt cx="359410" cy="70338"/>
              </a:xfrm>
            </p:grpSpPr>
            <p:cxnSp>
              <p:nvCxnSpPr>
                <p:cNvPr id="22" name="Gerader Verbinder 21">
                  <a:extLst>
                    <a:ext uri="{FF2B5EF4-FFF2-40B4-BE49-F238E27FC236}">
                      <a16:creationId xmlns:a16="http://schemas.microsoft.com/office/drawing/2014/main" id="{C644BFF4-FBC9-4456-9FE9-72D9D4769EC4}"/>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Gerader Verbinder 22">
                  <a:extLst>
                    <a:ext uri="{FF2B5EF4-FFF2-40B4-BE49-F238E27FC236}">
                      <a16:creationId xmlns:a16="http://schemas.microsoft.com/office/drawing/2014/main" id="{03A59267-07E7-4A43-9D62-C80D08158FDE}"/>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71" name="Titel 1">
            <a:extLst>
              <a:ext uri="{FF2B5EF4-FFF2-40B4-BE49-F238E27FC236}">
                <a16:creationId xmlns:a16="http://schemas.microsoft.com/office/drawing/2014/main" id="{82825829-4A2E-E942-9DA9-0051DE4C5A9E}"/>
              </a:ext>
            </a:extLst>
          </p:cNvPr>
          <p:cNvSpPr txBox="1">
            <a:spLocks/>
          </p:cNvSpPr>
          <p:nvPr/>
        </p:nvSpPr>
        <p:spPr>
          <a:xfrm>
            <a:off x="1818484" y="408136"/>
            <a:ext cx="4599734" cy="7054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t>Pair</a:t>
            </a:r>
          </a:p>
        </p:txBody>
      </p:sp>
      <p:sp>
        <p:nvSpPr>
          <p:cNvPr id="11" name="Inhaltsplatzhalter 2">
            <a:extLst>
              <a:ext uri="{FF2B5EF4-FFF2-40B4-BE49-F238E27FC236}">
                <a16:creationId xmlns:a16="http://schemas.microsoft.com/office/drawing/2014/main" id="{53203C3E-FE5F-4714-9454-2128296C6821}"/>
              </a:ext>
            </a:extLst>
          </p:cNvPr>
          <p:cNvSpPr txBox="1">
            <a:spLocks/>
          </p:cNvSpPr>
          <p:nvPr/>
        </p:nvSpPr>
        <p:spPr>
          <a:xfrm>
            <a:off x="991649" y="1345387"/>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2400" b="1" dirty="0">
                <a:solidFill>
                  <a:schemeClr val="accent6">
                    <a:lumMod val="75000"/>
                  </a:schemeClr>
                </a:solidFill>
              </a:rPr>
              <a:t>Fachbezeichnungen</a:t>
            </a:r>
            <a:endParaRPr lang="de-AT" sz="2400" dirty="0"/>
          </a:p>
          <a:p>
            <a:pPr marL="0" indent="0">
              <a:buFont typeface="Arial" panose="020B0604020202020204" pitchFamily="34" charset="0"/>
              <a:buNone/>
            </a:pPr>
            <a:r>
              <a:rPr lang="de-AT" sz="2400" dirty="0"/>
              <a:t>Mit den Fachbezeichnungen (1) bis (14) werden Reaktionen dieser Art beschrieben. Überlegt gemeinsam, wie die Fachbezeichnungen genutzt werden können, um den Vorgang zu beschreiben.</a:t>
            </a:r>
          </a:p>
        </p:txBody>
      </p:sp>
      <p:pic>
        <p:nvPicPr>
          <p:cNvPr id="2" name="Grafik 1">
            <a:extLst>
              <a:ext uri="{FF2B5EF4-FFF2-40B4-BE49-F238E27FC236}">
                <a16:creationId xmlns:a16="http://schemas.microsoft.com/office/drawing/2014/main" id="{AFF12CC7-2E5F-1897-8171-A2BE9B70DAA3}"/>
              </a:ext>
            </a:extLst>
          </p:cNvPr>
          <p:cNvPicPr>
            <a:picLocks noChangeAspect="1"/>
          </p:cNvPicPr>
          <p:nvPr/>
        </p:nvPicPr>
        <p:blipFill>
          <a:blip r:embed="rId2"/>
          <a:stretch>
            <a:fillRect/>
          </a:stretch>
        </p:blipFill>
        <p:spPr>
          <a:xfrm>
            <a:off x="562207" y="245948"/>
            <a:ext cx="1256277" cy="990241"/>
          </a:xfrm>
          <a:prstGeom prst="rect">
            <a:avLst/>
          </a:prstGeom>
        </p:spPr>
      </p:pic>
    </p:spTree>
    <p:extLst>
      <p:ext uri="{BB962C8B-B14F-4D97-AF65-F5344CB8AC3E}">
        <p14:creationId xmlns:p14="http://schemas.microsoft.com/office/powerpoint/2010/main" val="44102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hrift, Grafiken, Grafikdesign, Logo enthält.&#10;&#10;Automatisch generierte Beschreibung">
            <a:extLst>
              <a:ext uri="{FF2B5EF4-FFF2-40B4-BE49-F238E27FC236}">
                <a16:creationId xmlns:a16="http://schemas.microsoft.com/office/drawing/2014/main" id="{868CFDE7-641D-151F-EE20-9B6740946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109" y="2267655"/>
            <a:ext cx="5132671" cy="4194354"/>
          </a:xfrm>
          <a:prstGeom prst="rect">
            <a:avLst/>
          </a:prstGeom>
        </p:spPr>
      </p:pic>
      <p:sp>
        <p:nvSpPr>
          <p:cNvPr id="2" name="Titel 1">
            <a:extLst>
              <a:ext uri="{FF2B5EF4-FFF2-40B4-BE49-F238E27FC236}">
                <a16:creationId xmlns:a16="http://schemas.microsoft.com/office/drawing/2014/main" id="{FFBDC1A6-FF08-48FC-82C8-0835307D902B}"/>
              </a:ext>
            </a:extLst>
          </p:cNvPr>
          <p:cNvSpPr>
            <a:spLocks noGrp="1"/>
          </p:cNvSpPr>
          <p:nvPr>
            <p:ph type="ctrTitle"/>
          </p:nvPr>
        </p:nvSpPr>
        <p:spPr>
          <a:xfrm>
            <a:off x="762775" y="926592"/>
            <a:ext cx="10666450" cy="1171072"/>
          </a:xfrm>
        </p:spPr>
        <p:txBody>
          <a:bodyPr>
            <a:normAutofit/>
          </a:bodyPr>
          <a:lstStyle/>
          <a:p>
            <a:r>
              <a:rPr lang="de-DE" sz="7200" b="1" dirty="0">
                <a:solidFill>
                  <a:srgbClr val="F49819"/>
                </a:solidFill>
              </a:rPr>
              <a:t>Salzsäure ist keine Säure! </a:t>
            </a:r>
            <a:endParaRPr lang="de-AT" sz="7200" b="1" dirty="0">
              <a:solidFill>
                <a:srgbClr val="F49819"/>
              </a:solidFill>
            </a:endParaRPr>
          </a:p>
        </p:txBody>
      </p:sp>
    </p:spTree>
    <p:extLst>
      <p:ext uri="{BB962C8B-B14F-4D97-AF65-F5344CB8AC3E}">
        <p14:creationId xmlns:p14="http://schemas.microsoft.com/office/powerpoint/2010/main" val="21108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8F468-10B6-80E8-74A4-B6DD4B47F07F}"/>
              </a:ext>
            </a:extLst>
          </p:cNvPr>
          <p:cNvSpPr>
            <a:spLocks noGrp="1"/>
          </p:cNvSpPr>
          <p:nvPr>
            <p:ph type="title"/>
          </p:nvPr>
        </p:nvSpPr>
        <p:spPr>
          <a:xfrm>
            <a:off x="757084" y="1447038"/>
            <a:ext cx="10515600" cy="2852737"/>
          </a:xfrm>
        </p:spPr>
        <p:txBody>
          <a:bodyPr>
            <a:normAutofit fontScale="90000"/>
          </a:bodyPr>
          <a:lstStyle/>
          <a:p>
            <a:br>
              <a:rPr lang="de-DE"/>
            </a:br>
            <a:br>
              <a:rPr lang="de-DE"/>
            </a:br>
            <a:r>
              <a:rPr lang="de-DE"/>
              <a:t>Teil 3: Sicherung</a:t>
            </a:r>
            <a:br>
              <a:rPr lang="de-DE"/>
            </a:br>
            <a:br>
              <a:rPr lang="de-DE"/>
            </a:br>
            <a:r>
              <a:rPr lang="de-DE"/>
              <a:t>Share-Phase </a:t>
            </a:r>
            <a:br>
              <a:rPr lang="de-DE"/>
            </a:br>
            <a:r>
              <a:rPr lang="de-DE"/>
              <a:t>- Peer-Review und/oder</a:t>
            </a:r>
            <a:br>
              <a:rPr lang="de-DE"/>
            </a:br>
            <a:r>
              <a:rPr lang="de-DE"/>
              <a:t>- Lexikoneintrag</a:t>
            </a:r>
            <a:endParaRPr lang="en-DE"/>
          </a:p>
        </p:txBody>
      </p:sp>
      <p:pic>
        <p:nvPicPr>
          <p:cNvPr id="3" name="Grafik 2">
            <a:extLst>
              <a:ext uri="{FF2B5EF4-FFF2-40B4-BE49-F238E27FC236}">
                <a16:creationId xmlns:a16="http://schemas.microsoft.com/office/drawing/2014/main" id="{78BE5AB9-C800-037F-53F3-95779BB94D1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91591" y="2413577"/>
            <a:ext cx="2060627" cy="1658256"/>
          </a:xfrm>
          <a:prstGeom prst="rect">
            <a:avLst/>
          </a:prstGeom>
        </p:spPr>
      </p:pic>
      <p:pic>
        <p:nvPicPr>
          <p:cNvPr id="4" name="Grafik 3">
            <a:extLst>
              <a:ext uri="{FF2B5EF4-FFF2-40B4-BE49-F238E27FC236}">
                <a16:creationId xmlns:a16="http://schemas.microsoft.com/office/drawing/2014/main" id="{4EE9A008-5831-D4B7-F910-4780494A57F0}"/>
              </a:ext>
            </a:extLst>
          </p:cNvPr>
          <p:cNvPicPr>
            <a:picLocks noChangeAspect="1"/>
          </p:cNvPicPr>
          <p:nvPr/>
        </p:nvPicPr>
        <p:blipFill>
          <a:blip r:embed="rId4"/>
          <a:stretch>
            <a:fillRect/>
          </a:stretch>
        </p:blipFill>
        <p:spPr>
          <a:xfrm>
            <a:off x="852949" y="4908620"/>
            <a:ext cx="1335140" cy="1219306"/>
          </a:xfrm>
          <a:prstGeom prst="rect">
            <a:avLst/>
          </a:prstGeom>
        </p:spPr>
      </p:pic>
      <p:sp>
        <p:nvSpPr>
          <p:cNvPr id="5" name="Sprechblase: rechteckig mit abgerundeten Ecken 4">
            <a:extLst>
              <a:ext uri="{FF2B5EF4-FFF2-40B4-BE49-F238E27FC236}">
                <a16:creationId xmlns:a16="http://schemas.microsoft.com/office/drawing/2014/main" id="{CD97033E-EBFF-4449-7707-3C80D2D35785}"/>
              </a:ext>
            </a:extLst>
          </p:cNvPr>
          <p:cNvSpPr/>
          <p:nvPr/>
        </p:nvSpPr>
        <p:spPr>
          <a:xfrm>
            <a:off x="3657599" y="4839847"/>
            <a:ext cx="8004883" cy="1356852"/>
          </a:xfrm>
          <a:prstGeom prst="wedgeRoundRectCallout">
            <a:avLst>
              <a:gd name="adj1" fmla="val -62767"/>
              <a:gd name="adj2" fmla="val -18478"/>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a:solidFill>
                  <a:srgbClr val="F49819"/>
                </a:solidFill>
              </a:rPr>
              <a:t>Wo steckt die Säure in der Salzsäure?</a:t>
            </a:r>
            <a:br>
              <a:rPr lang="de-DE" sz="3600">
                <a:solidFill>
                  <a:srgbClr val="F49819"/>
                </a:solidFill>
              </a:rPr>
            </a:br>
            <a:r>
              <a:rPr lang="de-DE" sz="3600">
                <a:solidFill>
                  <a:srgbClr val="F49819"/>
                </a:solidFill>
              </a:rPr>
              <a:t>Stoffebene + Teilchenebene</a:t>
            </a:r>
          </a:p>
        </p:txBody>
      </p:sp>
    </p:spTree>
    <p:extLst>
      <p:ext uri="{BB962C8B-B14F-4D97-AF65-F5344CB8AC3E}">
        <p14:creationId xmlns:p14="http://schemas.microsoft.com/office/powerpoint/2010/main" val="292488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idx="4294967295"/>
          </p:nvPr>
        </p:nvSpPr>
        <p:spPr>
          <a:xfrm>
            <a:off x="1808091" y="0"/>
            <a:ext cx="10515600" cy="1325563"/>
          </a:xfrm>
        </p:spPr>
        <p:txBody>
          <a:bodyPr>
            <a:normAutofit/>
          </a:bodyPr>
          <a:lstStyle/>
          <a:p>
            <a:r>
              <a:rPr lang="de-DE" sz="4400" b="1"/>
              <a:t>Wo </a:t>
            </a:r>
            <a:r>
              <a:rPr lang="de-DE" sz="4400" b="1" dirty="0"/>
              <a:t>steckt nun die </a:t>
            </a:r>
            <a:r>
              <a:rPr lang="de-DE" sz="4400" b="1" dirty="0">
                <a:solidFill>
                  <a:srgbClr val="FF0000"/>
                </a:solidFill>
              </a:rPr>
              <a:t>Säure</a:t>
            </a:r>
            <a:r>
              <a:rPr lang="de-DE" sz="4400" b="1" dirty="0"/>
              <a:t> in der </a:t>
            </a:r>
            <a:r>
              <a:rPr lang="de-DE" sz="4400" b="1" dirty="0">
                <a:solidFill>
                  <a:srgbClr val="FF0000"/>
                </a:solidFill>
              </a:rPr>
              <a:t>Salzsäure</a:t>
            </a:r>
            <a:r>
              <a:rPr lang="de-DE" sz="4400" b="1" dirty="0"/>
              <a:t> ?</a:t>
            </a:r>
            <a:endParaRPr lang="de-AT" dirty="0"/>
          </a:p>
        </p:txBody>
      </p:sp>
      <p:sp>
        <p:nvSpPr>
          <p:cNvPr id="3" name="Inhaltsplatzhalter 2">
            <a:extLst>
              <a:ext uri="{FF2B5EF4-FFF2-40B4-BE49-F238E27FC236}">
                <a16:creationId xmlns:a16="http://schemas.microsoft.com/office/drawing/2014/main" id="{7F2C9663-5B90-45E2-A956-8410427A48C1}"/>
              </a:ext>
            </a:extLst>
          </p:cNvPr>
          <p:cNvSpPr>
            <a:spLocks noGrp="1"/>
          </p:cNvSpPr>
          <p:nvPr>
            <p:ph idx="4294967295"/>
          </p:nvPr>
        </p:nvSpPr>
        <p:spPr>
          <a:xfrm>
            <a:off x="487069" y="1744107"/>
            <a:ext cx="11193653" cy="4937125"/>
          </a:xfrm>
        </p:spPr>
        <p:txBody>
          <a:bodyPr>
            <a:normAutofit fontScale="92500" lnSpcReduction="20000"/>
          </a:bodyPr>
          <a:lstStyle/>
          <a:p>
            <a:pPr marL="0" indent="0">
              <a:buNone/>
            </a:pPr>
            <a:r>
              <a:rPr lang="de-AT" b="1">
                <a:solidFill>
                  <a:schemeClr val="accent6">
                    <a:lumMod val="75000"/>
                  </a:schemeClr>
                </a:solidFill>
              </a:rPr>
              <a:t>Aufgabe 7:</a:t>
            </a:r>
          </a:p>
          <a:p>
            <a:pPr marL="0" indent="0">
              <a:buNone/>
            </a:pPr>
            <a:r>
              <a:rPr lang="de-AT"/>
              <a:t>Tauscht </a:t>
            </a:r>
            <a:r>
              <a:rPr lang="de-AT" dirty="0"/>
              <a:t>euren Text mit einer anderen Gruppe und gebt der Gruppe Feedback zu ihrem Text. Geht dabei auf folgende Punkte ein:</a:t>
            </a:r>
          </a:p>
          <a:p>
            <a:r>
              <a:rPr lang="de-AT" dirty="0"/>
              <a:t>Wird der Vorgang nachvollziehbar beschrieben? Markiert unklare Stellen mit einem Fragezeichen.</a:t>
            </a:r>
          </a:p>
          <a:p>
            <a:r>
              <a:rPr lang="de-AT" dirty="0"/>
              <a:t>Wird im Text genau unterschieden zwischen:</a:t>
            </a:r>
          </a:p>
          <a:p>
            <a:pPr lvl="1"/>
            <a:r>
              <a:rPr lang="de-AT" sz="2800" dirty="0"/>
              <a:t>der </a:t>
            </a:r>
            <a:r>
              <a:rPr lang="de-AT" sz="2800" b="1" dirty="0"/>
              <a:t>Stoffebene</a:t>
            </a:r>
            <a:r>
              <a:rPr lang="de-AT" sz="2800" dirty="0"/>
              <a:t> (beobachtbare Eigenschaften von Stoffen) und</a:t>
            </a:r>
          </a:p>
          <a:p>
            <a:pPr lvl="1"/>
            <a:r>
              <a:rPr lang="de-AT" sz="2800" dirty="0"/>
              <a:t>der </a:t>
            </a:r>
            <a:r>
              <a:rPr lang="de-AT" sz="2800" b="1" dirty="0"/>
              <a:t>Teilchenebene</a:t>
            </a:r>
            <a:r>
              <a:rPr lang="de-AT" sz="2800" dirty="0"/>
              <a:t> (nicht beobachtbar, modellhaft)</a:t>
            </a:r>
          </a:p>
          <a:p>
            <a:r>
              <a:rPr lang="de-AT" dirty="0"/>
              <a:t>Ist der Text logisch strukturiert?</a:t>
            </a:r>
          </a:p>
          <a:p>
            <a:r>
              <a:rPr lang="de-AT" dirty="0"/>
              <a:t>Sind die gewählten Formulierungen eindeutig und präzise?</a:t>
            </a:r>
          </a:p>
          <a:p>
            <a:r>
              <a:rPr lang="de-AT" dirty="0"/>
              <a:t>Werden die Fachbegriffe richtig verwendet?</a:t>
            </a:r>
          </a:p>
          <a:p>
            <a:r>
              <a:rPr lang="de-AT" dirty="0"/>
              <a:t>Was ist euch sonst noch aufgefallen? Was ist gelungen und wo können die Texte noch verbessert werden?</a:t>
            </a:r>
          </a:p>
        </p:txBody>
      </p:sp>
      <p:sp>
        <p:nvSpPr>
          <p:cNvPr id="5" name="Titel 1">
            <a:extLst>
              <a:ext uri="{FF2B5EF4-FFF2-40B4-BE49-F238E27FC236}">
                <a16:creationId xmlns:a16="http://schemas.microsoft.com/office/drawing/2014/main" id="{CE5B5DB2-5B75-6D41-B76C-FC282F13EAD8}"/>
              </a:ext>
            </a:extLst>
          </p:cNvPr>
          <p:cNvSpPr txBox="1">
            <a:spLocks/>
          </p:cNvSpPr>
          <p:nvPr/>
        </p:nvSpPr>
        <p:spPr>
          <a:xfrm>
            <a:off x="160884" y="1744107"/>
            <a:ext cx="1515516"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AT" dirty="0"/>
          </a:p>
        </p:txBody>
      </p:sp>
      <p:pic>
        <p:nvPicPr>
          <p:cNvPr id="6" name="Grafik 5">
            <a:extLst>
              <a:ext uri="{FF2B5EF4-FFF2-40B4-BE49-F238E27FC236}">
                <a16:creationId xmlns:a16="http://schemas.microsoft.com/office/drawing/2014/main" id="{B48382D8-A252-5B45-8B31-889FCFA2F9AB}"/>
              </a:ext>
            </a:extLst>
          </p:cNvPr>
          <p:cNvPicPr>
            <a:picLocks noChangeAspect="1"/>
          </p:cNvPicPr>
          <p:nvPr/>
        </p:nvPicPr>
        <p:blipFill>
          <a:blip r:embed="rId2"/>
          <a:stretch>
            <a:fillRect/>
          </a:stretch>
        </p:blipFill>
        <p:spPr>
          <a:xfrm>
            <a:off x="160884" y="259329"/>
            <a:ext cx="1647207" cy="1325563"/>
          </a:xfrm>
          <a:prstGeom prst="rect">
            <a:avLst/>
          </a:prstGeom>
        </p:spPr>
      </p:pic>
      <p:sp>
        <p:nvSpPr>
          <p:cNvPr id="8" name="Textfeld 7">
            <a:extLst>
              <a:ext uri="{FF2B5EF4-FFF2-40B4-BE49-F238E27FC236}">
                <a16:creationId xmlns:a16="http://schemas.microsoft.com/office/drawing/2014/main" id="{2A6C5F9C-E6B4-A01D-182E-DD85EF76AA76}"/>
              </a:ext>
            </a:extLst>
          </p:cNvPr>
          <p:cNvSpPr txBox="1"/>
          <p:nvPr/>
        </p:nvSpPr>
        <p:spPr>
          <a:xfrm>
            <a:off x="1871201" y="932008"/>
            <a:ext cx="6161138" cy="523220"/>
          </a:xfrm>
          <a:prstGeom prst="rect">
            <a:avLst/>
          </a:prstGeom>
          <a:noFill/>
        </p:spPr>
        <p:txBody>
          <a:bodyPr wrap="square">
            <a:spAutoFit/>
          </a:bodyPr>
          <a:lstStyle/>
          <a:p>
            <a:r>
              <a:rPr lang="de-DE" sz="2800"/>
              <a:t>Share: Peer-Review</a:t>
            </a:r>
          </a:p>
        </p:txBody>
      </p:sp>
    </p:spTree>
    <p:extLst>
      <p:ext uri="{BB962C8B-B14F-4D97-AF65-F5344CB8AC3E}">
        <p14:creationId xmlns:p14="http://schemas.microsoft.com/office/powerpoint/2010/main" val="81374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p:nvPr>
        </p:nvSpPr>
        <p:spPr/>
        <p:txBody>
          <a:bodyPr/>
          <a:lstStyle/>
          <a:p>
            <a:r>
              <a:rPr lang="de-DE"/>
              <a:t>Peer-Review</a:t>
            </a:r>
            <a:endParaRPr lang="de-AT"/>
          </a:p>
        </p:txBody>
      </p:sp>
      <p:sp>
        <p:nvSpPr>
          <p:cNvPr id="3" name="Inhaltsplatzhalter 2">
            <a:extLst>
              <a:ext uri="{FF2B5EF4-FFF2-40B4-BE49-F238E27FC236}">
                <a16:creationId xmlns:a16="http://schemas.microsoft.com/office/drawing/2014/main" id="{7F2C9663-5B90-45E2-A956-8410427A48C1}"/>
              </a:ext>
            </a:extLst>
          </p:cNvPr>
          <p:cNvSpPr>
            <a:spLocks noGrp="1"/>
          </p:cNvSpPr>
          <p:nvPr>
            <p:ph idx="1"/>
          </p:nvPr>
        </p:nvSpPr>
        <p:spPr/>
        <p:txBody>
          <a:bodyPr>
            <a:normAutofit fontScale="92500" lnSpcReduction="20000"/>
          </a:bodyPr>
          <a:lstStyle/>
          <a:p>
            <a:pPr marL="0" indent="0">
              <a:buNone/>
            </a:pPr>
            <a:r>
              <a:rPr lang="de-AT"/>
              <a:t>Besprecht eure Anmerkungen mit der anderen Gruppe. Achtet dabei darauf, dass …</a:t>
            </a:r>
          </a:p>
          <a:p>
            <a:pPr marL="360363" indent="-360363">
              <a:buNone/>
            </a:pPr>
            <a:r>
              <a:rPr lang="de-AT"/>
              <a:t>… 	ihr respektvoll und wertschätzend miteinander umgeht.</a:t>
            </a:r>
          </a:p>
          <a:p>
            <a:pPr marL="360363" indent="-360363">
              <a:buNone/>
            </a:pPr>
            <a:r>
              <a:rPr lang="de-AT"/>
              <a:t>… 	euer Feedback jeweils mit einem guten Aspekt beginnt und endet.</a:t>
            </a:r>
          </a:p>
          <a:p>
            <a:pPr marL="360363" indent="-360363">
              <a:buNone/>
            </a:pPr>
            <a:r>
              <a:rPr lang="de-AT"/>
              <a:t>… 	ihr neben guten Aspekten des Textes auch ggf. vorhandene Fehler ansprecht.</a:t>
            </a:r>
          </a:p>
          <a:p>
            <a:pPr marL="360363" indent="-360363">
              <a:buNone/>
            </a:pPr>
            <a:r>
              <a:rPr lang="de-AT"/>
              <a:t>… 	euer Feedback möglichst konkret ist und macht Verbesserungsvorschläge.</a:t>
            </a:r>
          </a:p>
          <a:p>
            <a:pPr marL="360363" indent="-360363">
              <a:buNone/>
            </a:pPr>
            <a:r>
              <a:rPr lang="de-AT"/>
              <a:t>… 	genug Zeit für Rückfragen bleibt.</a:t>
            </a:r>
          </a:p>
          <a:p>
            <a:pPr marL="360363" indent="-360363">
              <a:buNone/>
            </a:pPr>
            <a:endParaRPr lang="de-AT"/>
          </a:p>
          <a:p>
            <a:pPr marL="360363" indent="-360363">
              <a:buNone/>
            </a:pPr>
            <a:r>
              <a:rPr lang="de-AT"/>
              <a:t>Wenn ihr euch nicht einigen könnt oder nicht weiter wisst, könnt ihr bei anderen </a:t>
            </a:r>
            <a:r>
              <a:rPr lang="de-AT" err="1"/>
              <a:t>Mitschüler:innen</a:t>
            </a:r>
            <a:r>
              <a:rPr lang="de-AT"/>
              <a:t> oder eurer Lehrperson nachfragen.</a:t>
            </a:r>
          </a:p>
        </p:txBody>
      </p:sp>
    </p:spTree>
    <p:extLst>
      <p:ext uri="{BB962C8B-B14F-4D97-AF65-F5344CB8AC3E}">
        <p14:creationId xmlns:p14="http://schemas.microsoft.com/office/powerpoint/2010/main" val="428777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61AE7-8BF3-48AE-B4ED-D67411F66525}"/>
              </a:ext>
            </a:extLst>
          </p:cNvPr>
          <p:cNvSpPr>
            <a:spLocks noGrp="1"/>
          </p:cNvSpPr>
          <p:nvPr>
            <p:ph type="title"/>
          </p:nvPr>
        </p:nvSpPr>
        <p:spPr>
          <a:xfrm>
            <a:off x="2198651" y="-3291"/>
            <a:ext cx="10515600" cy="1325563"/>
          </a:xfrm>
        </p:spPr>
        <p:txBody>
          <a:bodyPr>
            <a:normAutofit/>
          </a:bodyPr>
          <a:lstStyle/>
          <a:p>
            <a:r>
              <a:rPr lang="de-DE" sz="3800" b="1" dirty="0"/>
              <a:t>Wo steckt nun die </a:t>
            </a:r>
            <a:r>
              <a:rPr lang="de-DE" sz="3800" b="1" dirty="0">
                <a:solidFill>
                  <a:srgbClr val="FF0000"/>
                </a:solidFill>
              </a:rPr>
              <a:t>Säure</a:t>
            </a:r>
            <a:r>
              <a:rPr lang="de-DE" sz="3800" b="1" dirty="0"/>
              <a:t> in der </a:t>
            </a:r>
            <a:r>
              <a:rPr lang="de-DE" sz="3800" b="1" dirty="0">
                <a:solidFill>
                  <a:srgbClr val="FF0000"/>
                </a:solidFill>
              </a:rPr>
              <a:t>Salzsäure</a:t>
            </a:r>
            <a:r>
              <a:rPr lang="de-DE" sz="3800" b="1" dirty="0"/>
              <a:t> ? </a:t>
            </a:r>
            <a:endParaRPr lang="de-AT" sz="3800" b="1" dirty="0"/>
          </a:p>
        </p:txBody>
      </p:sp>
      <p:sp>
        <p:nvSpPr>
          <p:cNvPr id="5" name="Titel 1">
            <a:extLst>
              <a:ext uri="{FF2B5EF4-FFF2-40B4-BE49-F238E27FC236}">
                <a16:creationId xmlns:a16="http://schemas.microsoft.com/office/drawing/2014/main" id="{B888D2E6-A431-884A-ADE9-8C978B5E60E9}"/>
              </a:ext>
            </a:extLst>
          </p:cNvPr>
          <p:cNvSpPr txBox="1">
            <a:spLocks/>
          </p:cNvSpPr>
          <p:nvPr/>
        </p:nvSpPr>
        <p:spPr>
          <a:xfrm>
            <a:off x="2258465" y="1158301"/>
            <a:ext cx="7689622"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Placemat: Lexikoneintrag</a:t>
            </a:r>
            <a:endParaRPr lang="de-AT"/>
          </a:p>
        </p:txBody>
      </p:sp>
      <p:pic>
        <p:nvPicPr>
          <p:cNvPr id="6" name="Grafik 5">
            <a:extLst>
              <a:ext uri="{FF2B5EF4-FFF2-40B4-BE49-F238E27FC236}">
                <a16:creationId xmlns:a16="http://schemas.microsoft.com/office/drawing/2014/main" id="{2AEB8CCC-3952-6A44-9AA5-9CF55A29A8DC}"/>
              </a:ext>
            </a:extLst>
          </p:cNvPr>
          <p:cNvPicPr>
            <a:picLocks noChangeAspect="1"/>
          </p:cNvPicPr>
          <p:nvPr/>
        </p:nvPicPr>
        <p:blipFill>
          <a:blip r:embed="rId2"/>
          <a:stretch>
            <a:fillRect/>
          </a:stretch>
        </p:blipFill>
        <p:spPr>
          <a:xfrm>
            <a:off x="197838" y="259329"/>
            <a:ext cx="2060627" cy="1658256"/>
          </a:xfrm>
          <a:prstGeom prst="rect">
            <a:avLst/>
          </a:prstGeom>
        </p:spPr>
      </p:pic>
      <p:sp>
        <p:nvSpPr>
          <p:cNvPr id="7" name="Inhaltsplatzhalter 2">
            <a:extLst>
              <a:ext uri="{FF2B5EF4-FFF2-40B4-BE49-F238E27FC236}">
                <a16:creationId xmlns:a16="http://schemas.microsoft.com/office/drawing/2014/main" id="{329721F4-0CA3-8544-96ED-FF94AD029194}"/>
              </a:ext>
            </a:extLst>
          </p:cNvPr>
          <p:cNvSpPr>
            <a:spLocks noGrp="1"/>
          </p:cNvSpPr>
          <p:nvPr>
            <p:ph idx="1"/>
          </p:nvPr>
        </p:nvSpPr>
        <p:spPr>
          <a:xfrm>
            <a:off x="464820" y="2099227"/>
            <a:ext cx="10186720" cy="4077736"/>
          </a:xfrm>
        </p:spPr>
        <p:txBody>
          <a:bodyPr>
            <a:normAutofit fontScale="92500" lnSpcReduction="10000"/>
          </a:bodyPr>
          <a:lstStyle/>
          <a:p>
            <a:pPr marL="0" indent="0">
              <a:buNone/>
            </a:pPr>
            <a:r>
              <a:rPr lang="de-AT" b="1">
                <a:solidFill>
                  <a:schemeClr val="accent6">
                    <a:lumMod val="75000"/>
                  </a:schemeClr>
                </a:solidFill>
              </a:rPr>
              <a:t>Aufgabe 8:</a:t>
            </a:r>
          </a:p>
          <a:p>
            <a:pPr marL="0" indent="0">
              <a:buNone/>
            </a:pPr>
            <a:r>
              <a:rPr lang="de-AT"/>
              <a:t>Setzt euch zu viert um ein </a:t>
            </a:r>
            <a:r>
              <a:rPr lang="de-AT" err="1"/>
              <a:t>Placemat</a:t>
            </a:r>
            <a:r>
              <a:rPr lang="de-AT"/>
              <a:t>. Ihr sollt aus möglichst vielen verschiedenen „Pair“-Gruppen kommen.</a:t>
            </a:r>
          </a:p>
          <a:p>
            <a:pPr marL="0" indent="0">
              <a:buNone/>
            </a:pPr>
            <a:r>
              <a:rPr lang="de-AT"/>
              <a:t>Variante 1: Spielt eure Audioerklärungen einander vor.</a:t>
            </a:r>
          </a:p>
          <a:p>
            <a:pPr marL="0" indent="0">
              <a:buNone/>
            </a:pPr>
            <a:r>
              <a:rPr lang="de-AT"/>
              <a:t>Variante 2: Lest eure Erklärungstexte vor und legt sie in die entsprechende Ecke des </a:t>
            </a:r>
            <a:r>
              <a:rPr lang="de-AT" err="1"/>
              <a:t>Placemat</a:t>
            </a:r>
            <a:r>
              <a:rPr lang="de-AT"/>
              <a:t>.</a:t>
            </a:r>
          </a:p>
          <a:p>
            <a:pPr marL="0" indent="0">
              <a:buNone/>
            </a:pPr>
            <a:endParaRPr lang="de-AT"/>
          </a:p>
          <a:p>
            <a:pPr marL="0" indent="0">
              <a:buNone/>
            </a:pPr>
            <a:r>
              <a:rPr lang="de-DE"/>
              <a:t>Entwickelt aus den Audioerklärungen bzw. Erklärungstexten einen Lexikoneintrag für ein Internet-Lexikon, wie z.B. Wikipedia, zu den in der Mitte angegebenen Stichworten. </a:t>
            </a:r>
          </a:p>
          <a:p>
            <a:pPr marL="0" indent="0">
              <a:buNone/>
            </a:pPr>
            <a:endParaRPr lang="de-AT"/>
          </a:p>
        </p:txBody>
      </p:sp>
    </p:spTree>
    <p:extLst>
      <p:ext uri="{BB962C8B-B14F-4D97-AF65-F5344CB8AC3E}">
        <p14:creationId xmlns:p14="http://schemas.microsoft.com/office/powerpoint/2010/main" val="67855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049C576-A38E-45FB-9C3F-3CE839044447}"/>
              </a:ext>
            </a:extLst>
          </p:cNvPr>
          <p:cNvSpPr/>
          <p:nvPr/>
        </p:nvSpPr>
        <p:spPr>
          <a:xfrm>
            <a:off x="920978" y="1011441"/>
            <a:ext cx="10696507" cy="514432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52CE4D4-726D-4888-A85D-CC556B069F4F}"/>
              </a:ext>
            </a:extLst>
          </p:cNvPr>
          <p:cNvSpPr txBox="1"/>
          <p:nvPr/>
        </p:nvSpPr>
        <p:spPr>
          <a:xfrm>
            <a:off x="1045968" y="1143009"/>
            <a:ext cx="4986532" cy="2308324"/>
          </a:xfrm>
          <a:prstGeom prst="rect">
            <a:avLst/>
          </a:prstGeom>
          <a:solidFill>
            <a:schemeClr val="bg1"/>
          </a:solidFill>
          <a:ln>
            <a:solidFill>
              <a:schemeClr val="bg1"/>
            </a:solidFill>
          </a:ln>
        </p:spPr>
        <p:txBody>
          <a:bodyPr wrap="square" rtlCol="0">
            <a:spAutoFit/>
          </a:bodyPr>
          <a:lstStyle/>
          <a:p>
            <a:r>
              <a:rPr lang="de-DE"/>
              <a:t>Audio oder Text 1: </a:t>
            </a:r>
          </a:p>
          <a:p>
            <a:r>
              <a:rPr lang="de-DE" b="1"/>
              <a:t>Salzsäure</a:t>
            </a:r>
            <a:r>
              <a:rPr lang="de-DE"/>
              <a:t> … </a:t>
            </a:r>
          </a:p>
          <a:p>
            <a:endParaRPr lang="de-DE"/>
          </a:p>
          <a:p>
            <a:endParaRPr lang="de-DE"/>
          </a:p>
          <a:p>
            <a:endParaRPr lang="de-DE"/>
          </a:p>
          <a:p>
            <a:endParaRPr lang="de-DE"/>
          </a:p>
          <a:p>
            <a:endParaRPr lang="de-DE"/>
          </a:p>
          <a:p>
            <a:endParaRPr lang="de-DE"/>
          </a:p>
        </p:txBody>
      </p:sp>
      <p:sp>
        <p:nvSpPr>
          <p:cNvPr id="7" name="Textfeld 6">
            <a:extLst>
              <a:ext uri="{FF2B5EF4-FFF2-40B4-BE49-F238E27FC236}">
                <a16:creationId xmlns:a16="http://schemas.microsoft.com/office/drawing/2014/main" id="{2F2FFC2A-7867-47C1-8145-027B0A82A6DA}"/>
              </a:ext>
            </a:extLst>
          </p:cNvPr>
          <p:cNvSpPr txBox="1"/>
          <p:nvPr/>
        </p:nvSpPr>
        <p:spPr>
          <a:xfrm>
            <a:off x="6261100" y="1143009"/>
            <a:ext cx="5191925" cy="2308324"/>
          </a:xfrm>
          <a:prstGeom prst="rect">
            <a:avLst/>
          </a:prstGeom>
          <a:solidFill>
            <a:schemeClr val="bg1"/>
          </a:solidFill>
          <a:ln>
            <a:solidFill>
              <a:schemeClr val="bg1"/>
            </a:solidFill>
          </a:ln>
        </p:spPr>
        <p:txBody>
          <a:bodyPr wrap="square" rtlCol="0">
            <a:spAutoFit/>
          </a:bodyPr>
          <a:lstStyle/>
          <a:p>
            <a:pPr algn="r"/>
            <a:r>
              <a:rPr lang="de-DE"/>
              <a:t>Audio oder Text 2: </a:t>
            </a:r>
          </a:p>
          <a:p>
            <a:pPr algn="r"/>
            <a:r>
              <a:rPr lang="de-DE" b="1"/>
              <a:t>Säuren sind …</a:t>
            </a:r>
          </a:p>
          <a:p>
            <a:endParaRPr lang="de-DE"/>
          </a:p>
          <a:p>
            <a:endParaRPr lang="de-DE"/>
          </a:p>
          <a:p>
            <a:endParaRPr lang="de-DE"/>
          </a:p>
          <a:p>
            <a:r>
              <a:rPr lang="de-DE"/>
              <a:t> </a:t>
            </a:r>
          </a:p>
          <a:p>
            <a:endParaRPr lang="de-DE"/>
          </a:p>
          <a:p>
            <a:endParaRPr lang="de-DE"/>
          </a:p>
        </p:txBody>
      </p:sp>
      <p:sp>
        <p:nvSpPr>
          <p:cNvPr id="8" name="Textfeld 7">
            <a:extLst>
              <a:ext uri="{FF2B5EF4-FFF2-40B4-BE49-F238E27FC236}">
                <a16:creationId xmlns:a16="http://schemas.microsoft.com/office/drawing/2014/main" id="{4298DEAF-193B-4AF4-925B-C69C5DB85A20}"/>
              </a:ext>
            </a:extLst>
          </p:cNvPr>
          <p:cNvSpPr txBox="1"/>
          <p:nvPr/>
        </p:nvSpPr>
        <p:spPr>
          <a:xfrm>
            <a:off x="1066023" y="3649386"/>
            <a:ext cx="5050032" cy="2308324"/>
          </a:xfrm>
          <a:prstGeom prst="rect">
            <a:avLst/>
          </a:prstGeom>
          <a:solidFill>
            <a:schemeClr val="bg1"/>
          </a:solidFill>
          <a:ln>
            <a:solidFill>
              <a:schemeClr val="bg1"/>
            </a:solidFill>
          </a:ln>
        </p:spPr>
        <p:txBody>
          <a:bodyPr wrap="square" rtlCol="0">
            <a:spAutoFit/>
          </a:bodyPr>
          <a:lstStyle/>
          <a:p>
            <a:r>
              <a:rPr lang="de-DE"/>
              <a:t>Audio oder Text 3: </a:t>
            </a:r>
          </a:p>
          <a:p>
            <a:r>
              <a:rPr lang="de-DE" b="1"/>
              <a:t>Saure Lösungen</a:t>
            </a:r>
            <a:r>
              <a:rPr lang="de-DE"/>
              <a:t> sind …</a:t>
            </a:r>
          </a:p>
          <a:p>
            <a:r>
              <a:rPr lang="de-DE"/>
              <a:t> </a:t>
            </a:r>
          </a:p>
          <a:p>
            <a:endParaRPr lang="de-DE"/>
          </a:p>
          <a:p>
            <a:endParaRPr lang="de-DE"/>
          </a:p>
          <a:p>
            <a:endParaRPr lang="de-DE"/>
          </a:p>
          <a:p>
            <a:endParaRPr lang="de-DE"/>
          </a:p>
          <a:p>
            <a:endParaRPr lang="de-DE"/>
          </a:p>
        </p:txBody>
      </p:sp>
      <p:sp>
        <p:nvSpPr>
          <p:cNvPr id="9" name="Textfeld 8">
            <a:extLst>
              <a:ext uri="{FF2B5EF4-FFF2-40B4-BE49-F238E27FC236}">
                <a16:creationId xmlns:a16="http://schemas.microsoft.com/office/drawing/2014/main" id="{AC699C9E-CAC8-4569-A680-ECAD1593708E}"/>
              </a:ext>
            </a:extLst>
          </p:cNvPr>
          <p:cNvSpPr txBox="1"/>
          <p:nvPr/>
        </p:nvSpPr>
        <p:spPr>
          <a:xfrm>
            <a:off x="6269231" y="3627418"/>
            <a:ext cx="5191925" cy="2308324"/>
          </a:xfrm>
          <a:prstGeom prst="rect">
            <a:avLst/>
          </a:prstGeom>
          <a:solidFill>
            <a:schemeClr val="bg1"/>
          </a:solidFill>
          <a:ln>
            <a:solidFill>
              <a:schemeClr val="bg1"/>
            </a:solidFill>
          </a:ln>
        </p:spPr>
        <p:txBody>
          <a:bodyPr wrap="square" rtlCol="0">
            <a:spAutoFit/>
          </a:bodyPr>
          <a:lstStyle/>
          <a:p>
            <a:pPr algn="r"/>
            <a:r>
              <a:rPr lang="de-DE"/>
              <a:t>Audio oder Text 4:</a:t>
            </a:r>
          </a:p>
          <a:p>
            <a:pPr algn="r"/>
            <a:r>
              <a:rPr lang="de-DE"/>
              <a:t>Eine </a:t>
            </a:r>
            <a:r>
              <a:rPr lang="de-DE" b="1"/>
              <a:t>Säure-Base-Reaktion</a:t>
            </a:r>
            <a:r>
              <a:rPr lang="de-DE"/>
              <a:t> …</a:t>
            </a:r>
          </a:p>
          <a:p>
            <a:pPr algn="r"/>
            <a:endParaRPr lang="de-DE"/>
          </a:p>
          <a:p>
            <a:pPr algn="r"/>
            <a:endParaRPr lang="de-DE"/>
          </a:p>
          <a:p>
            <a:pPr algn="r"/>
            <a:endParaRPr lang="de-DE"/>
          </a:p>
          <a:p>
            <a:pPr algn="r"/>
            <a:endParaRPr lang="de-DE"/>
          </a:p>
          <a:p>
            <a:pPr algn="r"/>
            <a:endParaRPr lang="de-DE"/>
          </a:p>
          <a:p>
            <a:pPr algn="r"/>
            <a:endParaRPr lang="de-DE"/>
          </a:p>
        </p:txBody>
      </p:sp>
      <p:sp>
        <p:nvSpPr>
          <p:cNvPr id="11" name="Textfeld 10">
            <a:extLst>
              <a:ext uri="{FF2B5EF4-FFF2-40B4-BE49-F238E27FC236}">
                <a16:creationId xmlns:a16="http://schemas.microsoft.com/office/drawing/2014/main" id="{138A7FED-51F6-4A10-9855-755F5D3D6E02}"/>
              </a:ext>
            </a:extLst>
          </p:cNvPr>
          <p:cNvSpPr txBox="1"/>
          <p:nvPr/>
        </p:nvSpPr>
        <p:spPr>
          <a:xfrm>
            <a:off x="4210187" y="2567939"/>
            <a:ext cx="4078618" cy="2585323"/>
          </a:xfrm>
          <a:prstGeom prst="rect">
            <a:avLst/>
          </a:prstGeom>
          <a:solidFill>
            <a:schemeClr val="bg1"/>
          </a:solidFill>
          <a:ln w="57150">
            <a:solidFill>
              <a:schemeClr val="tx1">
                <a:lumMod val="50000"/>
                <a:lumOff val="50000"/>
              </a:schemeClr>
            </a:solidFill>
          </a:ln>
        </p:spPr>
        <p:txBody>
          <a:bodyPr wrap="square" rtlCol="0">
            <a:spAutoFit/>
          </a:bodyPr>
          <a:lstStyle/>
          <a:p>
            <a:pPr algn="ctr"/>
            <a:r>
              <a:rPr lang="de-DE"/>
              <a:t>Lexikoneintrag:</a:t>
            </a:r>
          </a:p>
          <a:p>
            <a:r>
              <a:rPr lang="de-DE" b="1"/>
              <a:t>Salzsäure</a:t>
            </a:r>
            <a:r>
              <a:rPr lang="de-DE"/>
              <a:t> … </a:t>
            </a:r>
          </a:p>
          <a:p>
            <a:endParaRPr lang="de-DE" b="1"/>
          </a:p>
          <a:p>
            <a:r>
              <a:rPr lang="de-DE" b="1"/>
              <a:t>Säuren</a:t>
            </a:r>
            <a:r>
              <a:rPr lang="de-DE"/>
              <a:t> sind …</a:t>
            </a:r>
          </a:p>
          <a:p>
            <a:endParaRPr lang="de-DE"/>
          </a:p>
          <a:p>
            <a:r>
              <a:rPr lang="de-DE" b="1"/>
              <a:t>Saure Lösungen</a:t>
            </a:r>
            <a:r>
              <a:rPr lang="de-DE"/>
              <a:t> sind …</a:t>
            </a:r>
          </a:p>
          <a:p>
            <a:endParaRPr lang="de-DE"/>
          </a:p>
          <a:p>
            <a:r>
              <a:rPr lang="de-DE"/>
              <a:t>Eine </a:t>
            </a:r>
            <a:r>
              <a:rPr lang="de-DE" b="1"/>
              <a:t>Säure-Base-Reaktion</a:t>
            </a:r>
            <a:r>
              <a:rPr lang="de-DE"/>
              <a:t> …</a:t>
            </a:r>
          </a:p>
          <a:p>
            <a:endParaRPr lang="de-DE"/>
          </a:p>
        </p:txBody>
      </p:sp>
      <p:sp>
        <p:nvSpPr>
          <p:cNvPr id="12" name="Textfeld 11">
            <a:extLst>
              <a:ext uri="{FF2B5EF4-FFF2-40B4-BE49-F238E27FC236}">
                <a16:creationId xmlns:a16="http://schemas.microsoft.com/office/drawing/2014/main" id="{54E021CC-8454-4B82-BA10-DBED7F699003}"/>
              </a:ext>
            </a:extLst>
          </p:cNvPr>
          <p:cNvSpPr txBox="1"/>
          <p:nvPr/>
        </p:nvSpPr>
        <p:spPr>
          <a:xfrm>
            <a:off x="859853" y="6206391"/>
            <a:ext cx="10779285" cy="646331"/>
          </a:xfrm>
          <a:prstGeom prst="rect">
            <a:avLst/>
          </a:prstGeom>
          <a:noFill/>
        </p:spPr>
        <p:txBody>
          <a:bodyPr wrap="square" rtlCol="0">
            <a:spAutoFit/>
          </a:bodyPr>
          <a:lstStyle/>
          <a:p>
            <a:r>
              <a:rPr lang="de-DE"/>
              <a:t>Entwickelt ausgehend von jeweils 3-4 eurer optimierten Texte zu „Salzsäure“ jeweils einen Lexikoneintrag für ein Internet-Lexikon wie z. B. Wikipedia zu den obigen Stichworten. </a:t>
            </a:r>
          </a:p>
        </p:txBody>
      </p:sp>
      <p:sp>
        <p:nvSpPr>
          <p:cNvPr id="15" name="Titel 1">
            <a:extLst>
              <a:ext uri="{FF2B5EF4-FFF2-40B4-BE49-F238E27FC236}">
                <a16:creationId xmlns:a16="http://schemas.microsoft.com/office/drawing/2014/main" id="{E05112F7-7C6B-2F65-8ACC-42A721BF1BA2}"/>
              </a:ext>
            </a:extLst>
          </p:cNvPr>
          <p:cNvSpPr txBox="1">
            <a:spLocks/>
          </p:cNvSpPr>
          <p:nvPr/>
        </p:nvSpPr>
        <p:spPr>
          <a:xfrm>
            <a:off x="859853" y="269588"/>
            <a:ext cx="10056452"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a:t>Placemat</a:t>
            </a:r>
            <a:endParaRPr lang="de-AT" sz="3200"/>
          </a:p>
        </p:txBody>
      </p:sp>
    </p:spTree>
    <p:extLst>
      <p:ext uri="{BB962C8B-B14F-4D97-AF65-F5344CB8AC3E}">
        <p14:creationId xmlns:p14="http://schemas.microsoft.com/office/powerpoint/2010/main" val="418812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A2CDB50-7C0E-4258-8601-A3E266B61451}"/>
              </a:ext>
            </a:extLst>
          </p:cNvPr>
          <p:cNvSpPr txBox="1"/>
          <p:nvPr/>
        </p:nvSpPr>
        <p:spPr>
          <a:xfrm>
            <a:off x="632607" y="1101333"/>
            <a:ext cx="11117525" cy="1661993"/>
          </a:xfrm>
          <a:prstGeom prst="rect">
            <a:avLst/>
          </a:prstGeom>
          <a:noFill/>
        </p:spPr>
        <p:txBody>
          <a:bodyPr wrap="square" rtlCol="0">
            <a:spAutoFit/>
          </a:bodyPr>
          <a:lstStyle/>
          <a:p>
            <a:r>
              <a:rPr lang="de-DE" b="1"/>
              <a:t>Salzsäure</a:t>
            </a:r>
            <a:r>
              <a:rPr lang="de-DE"/>
              <a:t> </a:t>
            </a:r>
            <a:r>
              <a:rPr lang="de-DE" sz="1400"/>
              <a:t>ist eine saure Lösung, die durch Einleiten /„Lösen“ von gasförmigem Wasserstoffchlorid in Wasser hergestellt wird. Dabei reagieren die Wasserstoffchlorid-Moleküle vollständig mit Wasser-Molekülen zu Oxonium-Ionen und Chlorid-Ionen. Die Wasserstoffchlorid-Moleküle geben dabei ihre Protonen / Wasserstoff-Kationen an die Wasser-Moleküle ab. Wasserstoffchlorid-Moleküle werden deshalb als (</a:t>
            </a:r>
            <a:r>
              <a:rPr lang="de-DE" sz="1400" err="1"/>
              <a:t>Brönstedt</a:t>
            </a:r>
            <a:r>
              <a:rPr lang="de-DE" sz="1400"/>
              <a:t>-) Säuren / Protonendonatoren / Protonenspender bezeichnet. Die Wasser-Moleküle binden die Protonen der Wasserstoffchlorid-Moleküle an eines ihre freien Elektronenpaare und reagieren somit als (</a:t>
            </a:r>
            <a:r>
              <a:rPr lang="de-DE" sz="1400" err="1"/>
              <a:t>Brönstedt</a:t>
            </a:r>
            <a:r>
              <a:rPr lang="de-DE" sz="1400"/>
              <a:t>-)Basen / Protonenakzeptoren / Protonenempfänger. Die gebildeten Oxonium-Ionen sind für die sauren Eigenschaften der „Wasserstoffchlorid-Lösung“, die Salzsäure genannt wird, verantwortlich. Salzsäure müsste deshalb eigentlich treffender salzsaure Lösung genannt werden, denn sie ist ein Stoffgemisch, den Reinstoff „Salzsäure“ gibt es nicht. </a:t>
            </a:r>
          </a:p>
        </p:txBody>
      </p:sp>
      <p:sp>
        <p:nvSpPr>
          <p:cNvPr id="6" name="Textfeld 5">
            <a:extLst>
              <a:ext uri="{FF2B5EF4-FFF2-40B4-BE49-F238E27FC236}">
                <a16:creationId xmlns:a16="http://schemas.microsoft.com/office/drawing/2014/main" id="{BCF31AD9-3F4A-4125-87BD-89AF7D4CB471}"/>
              </a:ext>
            </a:extLst>
          </p:cNvPr>
          <p:cNvSpPr txBox="1"/>
          <p:nvPr/>
        </p:nvSpPr>
        <p:spPr>
          <a:xfrm>
            <a:off x="627689" y="2763326"/>
            <a:ext cx="11117525" cy="1231106"/>
          </a:xfrm>
          <a:prstGeom prst="rect">
            <a:avLst/>
          </a:prstGeom>
          <a:noFill/>
        </p:spPr>
        <p:txBody>
          <a:bodyPr wrap="square" rtlCol="0">
            <a:spAutoFit/>
          </a:bodyPr>
          <a:lstStyle/>
          <a:p>
            <a:r>
              <a:rPr lang="de-DE"/>
              <a:t>(</a:t>
            </a:r>
            <a:r>
              <a:rPr lang="de-DE" err="1"/>
              <a:t>Brönstedt</a:t>
            </a:r>
            <a:r>
              <a:rPr lang="de-DE"/>
              <a:t>-)</a:t>
            </a:r>
            <a:r>
              <a:rPr lang="de-DE" b="1"/>
              <a:t>Säuren</a:t>
            </a:r>
            <a:r>
              <a:rPr lang="de-DE" sz="1400" b="1"/>
              <a:t> </a:t>
            </a:r>
            <a:r>
              <a:rPr lang="de-DE" sz="1400"/>
              <a:t>sind </a:t>
            </a:r>
            <a:r>
              <a:rPr lang="de-DE" sz="1400" u="sng"/>
              <a:t>Teilchen</a:t>
            </a:r>
            <a:r>
              <a:rPr lang="de-DE" sz="1400"/>
              <a:t>, die als Protonenspender, Protonendonatoren fungieren. Voraussetzung dafür ist, dass sie </a:t>
            </a:r>
            <a:r>
              <a:rPr lang="de-DE" sz="1400" u="sng"/>
              <a:t>positiv polarisierte Wasserstoff</a:t>
            </a:r>
            <a:r>
              <a:rPr lang="de-DE" sz="1400"/>
              <a:t>-Atome besitzen, die sie an andere Teilchen abgeben können. Nur in seltenen Fällen führt die Anreicherung einer großen Anzahl von Säure-Teilchen dazu, dass eine beobachtbare Stoffportion entsteht, die nur aus einer Sorte von Säure-Teilchen gebildet wird, z. B. kristalline Zitronensäure. Reine, kristalline Zitronensäure weist genau so wie trockenes, wasserfreies Wasserstoffchlorid-Gas keine sauren Eigenschaften auf. Die Mehrzahl der im Alltag als Säure bezeichneten Stoffe sind saure Lösungen und keine Säuren.</a:t>
            </a:r>
          </a:p>
        </p:txBody>
      </p:sp>
      <p:sp>
        <p:nvSpPr>
          <p:cNvPr id="7" name="Textfeld 6">
            <a:extLst>
              <a:ext uri="{FF2B5EF4-FFF2-40B4-BE49-F238E27FC236}">
                <a16:creationId xmlns:a16="http://schemas.microsoft.com/office/drawing/2014/main" id="{4C66C871-1439-48A6-9DDC-776E8274880E}"/>
              </a:ext>
            </a:extLst>
          </p:cNvPr>
          <p:cNvSpPr txBox="1"/>
          <p:nvPr/>
        </p:nvSpPr>
        <p:spPr>
          <a:xfrm>
            <a:off x="627688" y="4069156"/>
            <a:ext cx="11117525" cy="800219"/>
          </a:xfrm>
          <a:prstGeom prst="rect">
            <a:avLst/>
          </a:prstGeom>
          <a:noFill/>
        </p:spPr>
        <p:txBody>
          <a:bodyPr wrap="square" rtlCol="0">
            <a:spAutoFit/>
          </a:bodyPr>
          <a:lstStyle/>
          <a:p>
            <a:r>
              <a:rPr lang="de-DE"/>
              <a:t>(</a:t>
            </a:r>
            <a:r>
              <a:rPr lang="de-DE" err="1"/>
              <a:t>Brönstedt</a:t>
            </a:r>
            <a:r>
              <a:rPr lang="de-DE"/>
              <a:t>-)</a:t>
            </a:r>
            <a:r>
              <a:rPr lang="de-DE" b="1"/>
              <a:t>Basen </a:t>
            </a:r>
            <a:r>
              <a:rPr lang="de-DE" sz="1400"/>
              <a:t>sind </a:t>
            </a:r>
            <a:r>
              <a:rPr lang="de-DE" sz="1400" u="sng"/>
              <a:t>Teilchen</a:t>
            </a:r>
            <a:r>
              <a:rPr lang="de-DE" sz="1400"/>
              <a:t>, die als: </a:t>
            </a:r>
            <a:r>
              <a:rPr lang="de-DE" sz="1400" u="sng"/>
              <a:t>Protonenräuber</a:t>
            </a:r>
            <a:r>
              <a:rPr lang="de-DE" sz="1400"/>
              <a:t>, </a:t>
            </a:r>
            <a:r>
              <a:rPr lang="de-DE" sz="1400" u="sng"/>
              <a:t>Protonenempfänger, Protonenakzeptoren</a:t>
            </a:r>
            <a:r>
              <a:rPr lang="de-DE" sz="1400"/>
              <a:t> fungieren. Voraussetzung dafür ist, dass sie freie Elektronenpaare besitzen, an die Wasserstoff-Kationen / Protonen gebunden werden können. Außer Ammoniak gibt es kaum Reinstoffe, die aus Basen-Teilchen aufgebaut sind. D. h. Basen sind in der Chemie Teilchen und keine Stoffe.</a:t>
            </a:r>
          </a:p>
        </p:txBody>
      </p:sp>
      <p:sp>
        <p:nvSpPr>
          <p:cNvPr id="8" name="Textfeld 7">
            <a:extLst>
              <a:ext uri="{FF2B5EF4-FFF2-40B4-BE49-F238E27FC236}">
                <a16:creationId xmlns:a16="http://schemas.microsoft.com/office/drawing/2014/main" id="{7938C2B9-99DA-4359-9764-DCCE929E0D39}"/>
              </a:ext>
            </a:extLst>
          </p:cNvPr>
          <p:cNvSpPr txBox="1"/>
          <p:nvPr/>
        </p:nvSpPr>
        <p:spPr>
          <a:xfrm>
            <a:off x="627687" y="5357102"/>
            <a:ext cx="11117525" cy="1446550"/>
          </a:xfrm>
          <a:prstGeom prst="rect">
            <a:avLst/>
          </a:prstGeom>
          <a:noFill/>
        </p:spPr>
        <p:txBody>
          <a:bodyPr wrap="square" rtlCol="0">
            <a:spAutoFit/>
          </a:bodyPr>
          <a:lstStyle/>
          <a:p>
            <a:r>
              <a:rPr lang="de-DE" sz="1400"/>
              <a:t>Bei einer </a:t>
            </a:r>
            <a:r>
              <a:rPr lang="de-DE" b="1"/>
              <a:t>Säure-Base-Reaktion </a:t>
            </a:r>
            <a:r>
              <a:rPr lang="de-DE" sz="1400"/>
              <a:t>reagieren auf Teilchenebene stets Säuren und Basen miteinander, indem Protonen vom Säure-Teilchen auf Basen-Teilchen übertragen werden = Protonenübertragung = Protolyse. Durch den Protonenübergang entsteht aus dem Säure-Teilchen, das als starker Protonendonator fungiert hat, ein Base-Teilchen, mit einem freien Elektronenpaar, das im Vergleich zu dem Base-Teilchen mit dem das Säure-Teilchen reagiert hat, eine schwächere Fähigkeit besitzt, ein Proton zu binden. D. h. bei jeder Säure-Base-Reaktion übernimmt das freie Elektronenpaar eines starken Protonenakzeptors (= Base) ein Proton von einem starken Protonendonator (Säure) und es entsteht jeweils eine schwächere korrespondierende Säure und Base. Säure-Base-Reaktionen sind deshalb häufig auch umkehrbar, reversibel.  </a:t>
            </a:r>
          </a:p>
        </p:txBody>
      </p:sp>
      <p:sp>
        <p:nvSpPr>
          <p:cNvPr id="4" name="Textfeld 3">
            <a:extLst>
              <a:ext uri="{FF2B5EF4-FFF2-40B4-BE49-F238E27FC236}">
                <a16:creationId xmlns:a16="http://schemas.microsoft.com/office/drawing/2014/main" id="{2E088167-0929-4687-966C-7FEA046A776D}"/>
              </a:ext>
            </a:extLst>
          </p:cNvPr>
          <p:cNvSpPr txBox="1"/>
          <p:nvPr/>
        </p:nvSpPr>
        <p:spPr>
          <a:xfrm>
            <a:off x="627687" y="4959350"/>
            <a:ext cx="10802313" cy="307777"/>
          </a:xfrm>
          <a:prstGeom prst="rect">
            <a:avLst/>
          </a:prstGeom>
          <a:noFill/>
        </p:spPr>
        <p:txBody>
          <a:bodyPr wrap="square" rtlCol="0">
            <a:spAutoFit/>
          </a:bodyPr>
          <a:lstStyle/>
          <a:p>
            <a:r>
              <a:rPr lang="de-DE" sz="1400"/>
              <a:t>Die Begriffe „Säure“ und „Base“ werden in der Chemie nicht für Stoffe, sondern nur für Teilchen mit einer bestimmten Funktion verwendet.</a:t>
            </a:r>
          </a:p>
        </p:txBody>
      </p:sp>
      <p:sp>
        <p:nvSpPr>
          <p:cNvPr id="10" name="Titel 1">
            <a:extLst>
              <a:ext uri="{FF2B5EF4-FFF2-40B4-BE49-F238E27FC236}">
                <a16:creationId xmlns:a16="http://schemas.microsoft.com/office/drawing/2014/main" id="{9948A272-F6B6-F8AD-D627-4D97BEA86C56}"/>
              </a:ext>
            </a:extLst>
          </p:cNvPr>
          <p:cNvSpPr txBox="1">
            <a:spLocks/>
          </p:cNvSpPr>
          <p:nvPr/>
        </p:nvSpPr>
        <p:spPr>
          <a:xfrm>
            <a:off x="1686022" y="467290"/>
            <a:ext cx="10347227" cy="691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a:solidFill>
                  <a:srgbClr val="00B0F0"/>
                </a:solidFill>
              </a:rPr>
              <a:t>Lösungsvorschlag zu Aufgabe 8 </a:t>
            </a:r>
            <a:r>
              <a:rPr lang="de-DE" sz="3200"/>
              <a:t>- Placemat: Lexikoneintrag</a:t>
            </a:r>
            <a:endParaRPr lang="de-AT" sz="3200"/>
          </a:p>
        </p:txBody>
      </p:sp>
      <p:pic>
        <p:nvPicPr>
          <p:cNvPr id="11" name="Grafik 10">
            <a:extLst>
              <a:ext uri="{FF2B5EF4-FFF2-40B4-BE49-F238E27FC236}">
                <a16:creationId xmlns:a16="http://schemas.microsoft.com/office/drawing/2014/main" id="{622552D5-B27F-0A93-EC1A-6302BA03D8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4777" y="238372"/>
            <a:ext cx="932567" cy="750468"/>
          </a:xfrm>
          <a:prstGeom prst="rect">
            <a:avLst/>
          </a:prstGeom>
        </p:spPr>
      </p:pic>
    </p:spTree>
    <p:extLst>
      <p:ext uri="{BB962C8B-B14F-4D97-AF65-F5344CB8AC3E}">
        <p14:creationId xmlns:p14="http://schemas.microsoft.com/office/powerpoint/2010/main" val="112869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CDD9DD-93C3-E2FF-4A9F-7F9AD460F264}"/>
              </a:ext>
            </a:extLst>
          </p:cNvPr>
          <p:cNvPicPr>
            <a:picLocks noChangeAspect="1"/>
          </p:cNvPicPr>
          <p:nvPr/>
        </p:nvPicPr>
        <p:blipFill>
          <a:blip r:embed="rId2"/>
          <a:stretch>
            <a:fillRect/>
          </a:stretch>
        </p:blipFill>
        <p:spPr>
          <a:xfrm>
            <a:off x="573705" y="2070497"/>
            <a:ext cx="2728716" cy="2491978"/>
          </a:xfrm>
          <a:prstGeom prst="rect">
            <a:avLst/>
          </a:prstGeom>
        </p:spPr>
      </p:pic>
      <p:sp>
        <p:nvSpPr>
          <p:cNvPr id="6" name="Sprechblase: rechteckig mit abgerundeten Ecken 5">
            <a:extLst>
              <a:ext uri="{FF2B5EF4-FFF2-40B4-BE49-F238E27FC236}">
                <a16:creationId xmlns:a16="http://schemas.microsoft.com/office/drawing/2014/main" id="{AEBC3DFD-2089-73A7-C94F-5EDF94A37B6D}"/>
              </a:ext>
            </a:extLst>
          </p:cNvPr>
          <p:cNvSpPr/>
          <p:nvPr/>
        </p:nvSpPr>
        <p:spPr>
          <a:xfrm>
            <a:off x="4844845" y="2580968"/>
            <a:ext cx="6773450" cy="2160638"/>
          </a:xfrm>
          <a:prstGeom prst="wedgeRoundRectCallout">
            <a:avLst>
              <a:gd name="adj1" fmla="val -70042"/>
              <a:gd name="adj2" fmla="val -12927"/>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6600">
                <a:solidFill>
                  <a:srgbClr val="F49819"/>
                </a:solidFill>
              </a:rPr>
              <a:t>Kopiervorlagen</a:t>
            </a:r>
          </a:p>
        </p:txBody>
      </p:sp>
    </p:spTree>
    <p:extLst>
      <p:ext uri="{BB962C8B-B14F-4D97-AF65-F5344CB8AC3E}">
        <p14:creationId xmlns:p14="http://schemas.microsoft.com/office/powerpoint/2010/main" val="1965521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0547090-A8C9-4957-A4FC-C20626929924}"/>
              </a:ext>
            </a:extLst>
          </p:cNvPr>
          <p:cNvSpPr txBox="1"/>
          <p:nvPr/>
        </p:nvSpPr>
        <p:spPr>
          <a:xfrm>
            <a:off x="368707" y="9346"/>
            <a:ext cx="11369479" cy="523220"/>
          </a:xfrm>
          <a:prstGeom prst="rect">
            <a:avLst/>
          </a:prstGeom>
          <a:noFill/>
        </p:spPr>
        <p:txBody>
          <a:bodyPr wrap="square" rtlCol="0">
            <a:spAutoFit/>
          </a:bodyPr>
          <a:lstStyle/>
          <a:p>
            <a:pPr algn="ctr"/>
            <a:r>
              <a:rPr lang="de-DE" sz="2800"/>
              <a:t>Wo steckt die Säure in der Salzsäure?     </a:t>
            </a:r>
          </a:p>
        </p:txBody>
      </p:sp>
      <p:cxnSp>
        <p:nvCxnSpPr>
          <p:cNvPr id="27" name="Gerader Verbinder 26">
            <a:extLst>
              <a:ext uri="{FF2B5EF4-FFF2-40B4-BE49-F238E27FC236}">
                <a16:creationId xmlns:a16="http://schemas.microsoft.com/office/drawing/2014/main" id="{29982627-7B8D-4769-8AF6-AE5142D8B83B}"/>
              </a:ext>
            </a:extLst>
          </p:cNvPr>
          <p:cNvCxnSpPr>
            <a:cxnSpLocks/>
          </p:cNvCxnSpPr>
          <p:nvPr/>
        </p:nvCxnSpPr>
        <p:spPr>
          <a:xfrm>
            <a:off x="442451" y="4182726"/>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AA409F8-ACE4-4ABB-9366-CE39B5BA34AC}"/>
              </a:ext>
            </a:extLst>
          </p:cNvPr>
          <p:cNvCxnSpPr>
            <a:cxnSpLocks/>
          </p:cNvCxnSpPr>
          <p:nvPr/>
        </p:nvCxnSpPr>
        <p:spPr>
          <a:xfrm>
            <a:off x="442451" y="4529313"/>
            <a:ext cx="3734844" cy="1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87C2C597-BF67-44AB-BC3D-99B3A15BE9A2}"/>
              </a:ext>
            </a:extLst>
          </p:cNvPr>
          <p:cNvCxnSpPr>
            <a:cxnSpLocks/>
          </p:cNvCxnSpPr>
          <p:nvPr/>
        </p:nvCxnSpPr>
        <p:spPr>
          <a:xfrm>
            <a:off x="442451" y="4883274"/>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267DEF0D-58C9-48AF-9462-54E79FC98120}"/>
              </a:ext>
            </a:extLst>
          </p:cNvPr>
          <p:cNvCxnSpPr>
            <a:cxnSpLocks/>
          </p:cNvCxnSpPr>
          <p:nvPr/>
        </p:nvCxnSpPr>
        <p:spPr>
          <a:xfrm>
            <a:off x="442451" y="5244609"/>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a:extLst>
              <a:ext uri="{FF2B5EF4-FFF2-40B4-BE49-F238E27FC236}">
                <a16:creationId xmlns:a16="http://schemas.microsoft.com/office/drawing/2014/main" id="{05E32B1E-056A-4806-A154-E97030605C41}"/>
              </a:ext>
            </a:extLst>
          </p:cNvPr>
          <p:cNvCxnSpPr>
            <a:cxnSpLocks/>
          </p:cNvCxnSpPr>
          <p:nvPr/>
        </p:nvCxnSpPr>
        <p:spPr>
          <a:xfrm>
            <a:off x="8282227" y="419040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767D0CAA-55BA-454D-B3E1-CDAD0250B268}"/>
              </a:ext>
            </a:extLst>
          </p:cNvPr>
          <p:cNvCxnSpPr>
            <a:cxnSpLocks/>
          </p:cNvCxnSpPr>
          <p:nvPr/>
        </p:nvCxnSpPr>
        <p:spPr>
          <a:xfrm>
            <a:off x="8282227" y="4542703"/>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7C4876E7-84B6-4A26-A004-F5D70EE9B0A0}"/>
              </a:ext>
            </a:extLst>
          </p:cNvPr>
          <p:cNvCxnSpPr>
            <a:cxnSpLocks/>
          </p:cNvCxnSpPr>
          <p:nvPr/>
        </p:nvCxnSpPr>
        <p:spPr>
          <a:xfrm>
            <a:off x="8282227" y="488437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0F384170-D19F-4BC5-B134-D8CCECFDAF9E}"/>
              </a:ext>
            </a:extLst>
          </p:cNvPr>
          <p:cNvCxnSpPr>
            <a:cxnSpLocks/>
          </p:cNvCxnSpPr>
          <p:nvPr/>
        </p:nvCxnSpPr>
        <p:spPr>
          <a:xfrm>
            <a:off x="8282227" y="5232551"/>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D6C2663F-4426-4971-BA6C-2DBE7FBD9E87}"/>
              </a:ext>
            </a:extLst>
          </p:cNvPr>
          <p:cNvCxnSpPr>
            <a:cxnSpLocks/>
          </p:cNvCxnSpPr>
          <p:nvPr/>
        </p:nvCxnSpPr>
        <p:spPr>
          <a:xfrm>
            <a:off x="4500748" y="419150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CDBC5DC4-5C74-4493-A4D7-452B768E5D0A}"/>
              </a:ext>
            </a:extLst>
          </p:cNvPr>
          <p:cNvCxnSpPr>
            <a:cxnSpLocks/>
          </p:cNvCxnSpPr>
          <p:nvPr/>
        </p:nvCxnSpPr>
        <p:spPr>
          <a:xfrm>
            <a:off x="4500748" y="4550381"/>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8B4E7706-14D8-4F7F-9183-A9D41783BD8D}"/>
              </a:ext>
            </a:extLst>
          </p:cNvPr>
          <p:cNvCxnSpPr>
            <a:cxnSpLocks/>
          </p:cNvCxnSpPr>
          <p:nvPr/>
        </p:nvCxnSpPr>
        <p:spPr>
          <a:xfrm>
            <a:off x="4500748" y="4892050"/>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B7FA3223-EA7C-41FD-AB8C-D54401458D84}"/>
              </a:ext>
            </a:extLst>
          </p:cNvPr>
          <p:cNvCxnSpPr>
            <a:cxnSpLocks/>
          </p:cNvCxnSpPr>
          <p:nvPr/>
        </p:nvCxnSpPr>
        <p:spPr>
          <a:xfrm>
            <a:off x="4500748" y="5246807"/>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AA0464C4-2201-490E-89AD-2643961CC3AF}"/>
              </a:ext>
            </a:extLst>
          </p:cNvPr>
          <p:cNvCxnSpPr>
            <a:cxnSpLocks/>
          </p:cNvCxnSpPr>
          <p:nvPr/>
        </p:nvCxnSpPr>
        <p:spPr>
          <a:xfrm>
            <a:off x="443547" y="5883510"/>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r Verbinder 57">
            <a:extLst>
              <a:ext uri="{FF2B5EF4-FFF2-40B4-BE49-F238E27FC236}">
                <a16:creationId xmlns:a16="http://schemas.microsoft.com/office/drawing/2014/main" id="{8998438F-FC39-47E9-87DC-E2EEB256FD03}"/>
              </a:ext>
            </a:extLst>
          </p:cNvPr>
          <p:cNvCxnSpPr>
            <a:cxnSpLocks/>
          </p:cNvCxnSpPr>
          <p:nvPr/>
        </p:nvCxnSpPr>
        <p:spPr>
          <a:xfrm>
            <a:off x="443547" y="6244845"/>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a:extLst>
              <a:ext uri="{FF2B5EF4-FFF2-40B4-BE49-F238E27FC236}">
                <a16:creationId xmlns:a16="http://schemas.microsoft.com/office/drawing/2014/main" id="{8A346282-7794-4E28-8CE7-48EDA46EE285}"/>
              </a:ext>
            </a:extLst>
          </p:cNvPr>
          <p:cNvCxnSpPr>
            <a:cxnSpLocks/>
          </p:cNvCxnSpPr>
          <p:nvPr/>
        </p:nvCxnSpPr>
        <p:spPr>
          <a:xfrm>
            <a:off x="8283323" y="588460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8F2B2807-E1F9-4538-A194-FFEFCFF3E88C}"/>
              </a:ext>
            </a:extLst>
          </p:cNvPr>
          <p:cNvCxnSpPr>
            <a:cxnSpLocks/>
          </p:cNvCxnSpPr>
          <p:nvPr/>
        </p:nvCxnSpPr>
        <p:spPr>
          <a:xfrm>
            <a:off x="8283323" y="6232787"/>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a:extLst>
              <a:ext uri="{FF2B5EF4-FFF2-40B4-BE49-F238E27FC236}">
                <a16:creationId xmlns:a16="http://schemas.microsoft.com/office/drawing/2014/main" id="{9DBFADB8-1F47-462F-B994-9A342AF6BC66}"/>
              </a:ext>
            </a:extLst>
          </p:cNvPr>
          <p:cNvCxnSpPr>
            <a:cxnSpLocks/>
          </p:cNvCxnSpPr>
          <p:nvPr/>
        </p:nvCxnSpPr>
        <p:spPr>
          <a:xfrm>
            <a:off x="4501844" y="5892286"/>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a:extLst>
              <a:ext uri="{FF2B5EF4-FFF2-40B4-BE49-F238E27FC236}">
                <a16:creationId xmlns:a16="http://schemas.microsoft.com/office/drawing/2014/main" id="{6E707712-CB8E-4D57-863D-EE995A8AA07E}"/>
              </a:ext>
            </a:extLst>
          </p:cNvPr>
          <p:cNvCxnSpPr>
            <a:cxnSpLocks/>
          </p:cNvCxnSpPr>
          <p:nvPr/>
        </p:nvCxnSpPr>
        <p:spPr>
          <a:xfrm>
            <a:off x="4501844" y="6247043"/>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21E8CD18-4646-4C94-9C9D-3EFB8389D414}"/>
              </a:ext>
            </a:extLst>
          </p:cNvPr>
          <p:cNvCxnSpPr>
            <a:cxnSpLocks/>
          </p:cNvCxnSpPr>
          <p:nvPr/>
        </p:nvCxnSpPr>
        <p:spPr>
          <a:xfrm>
            <a:off x="425735" y="3827492"/>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82317827-6B7E-40C6-8F60-3C6B4114FEBB}"/>
              </a:ext>
            </a:extLst>
          </p:cNvPr>
          <p:cNvCxnSpPr>
            <a:cxnSpLocks/>
          </p:cNvCxnSpPr>
          <p:nvPr/>
        </p:nvCxnSpPr>
        <p:spPr>
          <a:xfrm>
            <a:off x="8265511" y="38351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a:extLst>
              <a:ext uri="{FF2B5EF4-FFF2-40B4-BE49-F238E27FC236}">
                <a16:creationId xmlns:a16="http://schemas.microsoft.com/office/drawing/2014/main" id="{42626A48-FC22-4782-A3D6-55508FACA60C}"/>
              </a:ext>
            </a:extLst>
          </p:cNvPr>
          <p:cNvCxnSpPr>
            <a:cxnSpLocks/>
          </p:cNvCxnSpPr>
          <p:nvPr/>
        </p:nvCxnSpPr>
        <p:spPr>
          <a:xfrm>
            <a:off x="4484032" y="38362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3DFDDF6D-DADA-4C09-89F2-D2CBEE8C9E0D}"/>
              </a:ext>
            </a:extLst>
          </p:cNvPr>
          <p:cNvSpPr txBox="1"/>
          <p:nvPr/>
        </p:nvSpPr>
        <p:spPr>
          <a:xfrm>
            <a:off x="425735" y="932223"/>
            <a:ext cx="11588965" cy="338554"/>
          </a:xfrm>
          <a:prstGeom prst="rect">
            <a:avLst/>
          </a:prstGeom>
          <a:noFill/>
        </p:spPr>
        <p:txBody>
          <a:bodyPr wrap="square">
            <a:spAutoFit/>
          </a:bodyPr>
          <a:lstStyle/>
          <a:p>
            <a:r>
              <a:rPr lang="de-DE" sz="1600" i="1" u="sng">
                <a:solidFill>
                  <a:schemeClr val="accent6">
                    <a:lumMod val="75000"/>
                  </a:schemeClr>
                </a:solidFill>
              </a:rPr>
              <a:t>Aufgabe 2</a:t>
            </a:r>
            <a:r>
              <a:rPr lang="de-DE" sz="1600" i="1">
                <a:solidFill>
                  <a:schemeClr val="accent6">
                    <a:lumMod val="75000"/>
                  </a:schemeClr>
                </a:solidFill>
              </a:rPr>
              <a:t>: Zeichne deine Beobachtungen mit Farben in die entsprechenden Abbildungen ein (kein Text, keine Beschriftungen)</a:t>
            </a:r>
          </a:p>
        </p:txBody>
      </p:sp>
      <p:sp>
        <p:nvSpPr>
          <p:cNvPr id="51" name="Textfeld 50">
            <a:extLst>
              <a:ext uri="{FF2B5EF4-FFF2-40B4-BE49-F238E27FC236}">
                <a16:creationId xmlns:a16="http://schemas.microsoft.com/office/drawing/2014/main" id="{02D5445A-B948-48F7-805F-89B6D72BD59A}"/>
              </a:ext>
            </a:extLst>
          </p:cNvPr>
          <p:cNvSpPr txBox="1"/>
          <p:nvPr/>
        </p:nvSpPr>
        <p:spPr>
          <a:xfrm>
            <a:off x="392370" y="3074526"/>
            <a:ext cx="11651227" cy="584775"/>
          </a:xfrm>
          <a:prstGeom prst="rect">
            <a:avLst/>
          </a:prstGeom>
          <a:noFill/>
        </p:spPr>
        <p:txBody>
          <a:bodyPr wrap="square" rtlCol="0">
            <a:spAutoFit/>
          </a:bodyPr>
          <a:lstStyle/>
          <a:p>
            <a:r>
              <a:rPr lang="de-DE" sz="1600" i="1" u="sng">
                <a:solidFill>
                  <a:schemeClr val="accent6">
                    <a:lumMod val="75000"/>
                  </a:schemeClr>
                </a:solidFill>
              </a:rPr>
              <a:t>Aufgabe 2:</a:t>
            </a:r>
            <a:r>
              <a:rPr lang="de-DE" sz="1600" i="1">
                <a:solidFill>
                  <a:schemeClr val="accent6">
                    <a:lumMod val="75000"/>
                  </a:schemeClr>
                </a:solidFill>
              </a:rPr>
              <a:t> Formuliere deine Beobachtungen zuerst mündlich und nimm diese mit deinem Smartphone auf (</a:t>
            </a:r>
            <a:r>
              <a:rPr lang="de-DE" sz="1600" i="1" err="1">
                <a:solidFill>
                  <a:schemeClr val="accent6">
                    <a:lumMod val="75000"/>
                  </a:schemeClr>
                </a:solidFill>
              </a:rPr>
              <a:t>One</a:t>
            </a:r>
            <a:r>
              <a:rPr lang="de-DE" sz="1600" i="1">
                <a:solidFill>
                  <a:schemeClr val="accent6">
                    <a:lumMod val="75000"/>
                  </a:schemeClr>
                </a:solidFill>
              </a:rPr>
              <a:t> </a:t>
            </a:r>
            <a:r>
              <a:rPr lang="de-DE" sz="1600" i="1" err="1">
                <a:solidFill>
                  <a:schemeClr val="accent6">
                    <a:lumMod val="75000"/>
                  </a:schemeClr>
                </a:solidFill>
              </a:rPr>
              <a:t>take</a:t>
            </a:r>
            <a:r>
              <a:rPr lang="de-DE" sz="1600" i="1">
                <a:solidFill>
                  <a:schemeClr val="accent6">
                    <a:lumMod val="75000"/>
                  </a:schemeClr>
                </a:solidFill>
              </a:rPr>
              <a:t>). Spielt euch gegenseitig eure Beschreibungen vor und einigt euch anschließend auf eine aussagekräftige schriftliche Formulierung und ergänzt diese. </a:t>
            </a:r>
          </a:p>
        </p:txBody>
      </p:sp>
      <p:sp>
        <p:nvSpPr>
          <p:cNvPr id="52" name="Textfeld 51">
            <a:extLst>
              <a:ext uri="{FF2B5EF4-FFF2-40B4-BE49-F238E27FC236}">
                <a16:creationId xmlns:a16="http://schemas.microsoft.com/office/drawing/2014/main" id="{F1D539B2-1086-4DD3-9B9C-24E85C200872}"/>
              </a:ext>
            </a:extLst>
          </p:cNvPr>
          <p:cNvSpPr txBox="1"/>
          <p:nvPr/>
        </p:nvSpPr>
        <p:spPr>
          <a:xfrm>
            <a:off x="392369" y="5353668"/>
            <a:ext cx="11651227" cy="338554"/>
          </a:xfrm>
          <a:prstGeom prst="rect">
            <a:avLst/>
          </a:prstGeom>
          <a:noFill/>
        </p:spPr>
        <p:txBody>
          <a:bodyPr wrap="square" rtlCol="0">
            <a:spAutoFit/>
          </a:bodyPr>
          <a:lstStyle/>
          <a:p>
            <a:r>
              <a:rPr lang="de-DE" sz="1600" i="1" u="sng">
                <a:solidFill>
                  <a:schemeClr val="accent6">
                    <a:lumMod val="75000"/>
                  </a:schemeClr>
                </a:solidFill>
              </a:rPr>
              <a:t>Aufgabe 3:</a:t>
            </a:r>
            <a:r>
              <a:rPr lang="de-DE" sz="1600" i="1">
                <a:solidFill>
                  <a:schemeClr val="accent6">
                    <a:lumMod val="75000"/>
                  </a:schemeClr>
                </a:solidFill>
              </a:rPr>
              <a:t> Diskutiert, welche Folgerungen sich aus den Beobachtungen bei Versuch A – C ableiten lassen. Notiert sie stichwortartig!</a:t>
            </a:r>
          </a:p>
        </p:txBody>
      </p:sp>
      <p:sp>
        <p:nvSpPr>
          <p:cNvPr id="15" name="Textfeld 14">
            <a:extLst>
              <a:ext uri="{FF2B5EF4-FFF2-40B4-BE49-F238E27FC236}">
                <a16:creationId xmlns:a16="http://schemas.microsoft.com/office/drawing/2014/main" id="{A18E9E68-847D-42BE-AD69-3709250C33D7}"/>
              </a:ext>
            </a:extLst>
          </p:cNvPr>
          <p:cNvSpPr txBox="1"/>
          <p:nvPr/>
        </p:nvSpPr>
        <p:spPr>
          <a:xfrm>
            <a:off x="10361775" y="138358"/>
            <a:ext cx="1681821" cy="369332"/>
          </a:xfrm>
          <a:prstGeom prst="rect">
            <a:avLst/>
          </a:prstGeom>
          <a:noFill/>
        </p:spPr>
        <p:txBody>
          <a:bodyPr wrap="square" rtlCol="0">
            <a:spAutoFit/>
          </a:bodyPr>
          <a:lstStyle/>
          <a:p>
            <a:r>
              <a:rPr lang="de-DE">
                <a:solidFill>
                  <a:schemeClr val="bg1">
                    <a:lumMod val="65000"/>
                  </a:schemeClr>
                </a:solidFill>
              </a:rPr>
              <a:t>Kopiervorlage </a:t>
            </a:r>
          </a:p>
        </p:txBody>
      </p:sp>
      <p:pic>
        <p:nvPicPr>
          <p:cNvPr id="3" name="Grafik 2">
            <a:extLst>
              <a:ext uri="{FF2B5EF4-FFF2-40B4-BE49-F238E27FC236}">
                <a16:creationId xmlns:a16="http://schemas.microsoft.com/office/drawing/2014/main" id="{4BF60BF5-1D55-02C2-FC96-B0318F9C0425}"/>
              </a:ext>
            </a:extLst>
          </p:cNvPr>
          <p:cNvPicPr>
            <a:picLocks noChangeAspect="1"/>
          </p:cNvPicPr>
          <p:nvPr/>
        </p:nvPicPr>
        <p:blipFill>
          <a:blip r:embed="rId3"/>
          <a:stretch>
            <a:fillRect/>
          </a:stretch>
        </p:blipFill>
        <p:spPr>
          <a:xfrm>
            <a:off x="797858" y="1248161"/>
            <a:ext cx="2484694" cy="1623661"/>
          </a:xfrm>
          <a:prstGeom prst="rect">
            <a:avLst/>
          </a:prstGeom>
        </p:spPr>
      </p:pic>
      <p:pic>
        <p:nvPicPr>
          <p:cNvPr id="5" name="Grafik 4">
            <a:extLst>
              <a:ext uri="{FF2B5EF4-FFF2-40B4-BE49-F238E27FC236}">
                <a16:creationId xmlns:a16="http://schemas.microsoft.com/office/drawing/2014/main" id="{0A9EF32C-72AA-4A70-0A05-7CB858D74EDA}"/>
              </a:ext>
            </a:extLst>
          </p:cNvPr>
          <p:cNvPicPr>
            <a:picLocks noChangeAspect="1"/>
          </p:cNvPicPr>
          <p:nvPr/>
        </p:nvPicPr>
        <p:blipFill>
          <a:blip r:embed="rId4"/>
          <a:stretch>
            <a:fillRect/>
          </a:stretch>
        </p:blipFill>
        <p:spPr>
          <a:xfrm>
            <a:off x="4673604" y="1264354"/>
            <a:ext cx="2759684" cy="1659197"/>
          </a:xfrm>
          <a:prstGeom prst="rect">
            <a:avLst/>
          </a:prstGeom>
        </p:spPr>
      </p:pic>
      <p:pic>
        <p:nvPicPr>
          <p:cNvPr id="6" name="Grafik 5">
            <a:extLst>
              <a:ext uri="{FF2B5EF4-FFF2-40B4-BE49-F238E27FC236}">
                <a16:creationId xmlns:a16="http://schemas.microsoft.com/office/drawing/2014/main" id="{30004382-6079-C1D5-DE26-AE434113994F}"/>
              </a:ext>
            </a:extLst>
          </p:cNvPr>
          <p:cNvPicPr>
            <a:picLocks noChangeAspect="1"/>
          </p:cNvPicPr>
          <p:nvPr/>
        </p:nvPicPr>
        <p:blipFill>
          <a:blip r:embed="rId5"/>
          <a:stretch>
            <a:fillRect/>
          </a:stretch>
        </p:blipFill>
        <p:spPr>
          <a:xfrm>
            <a:off x="8596870" y="1365593"/>
            <a:ext cx="2608543" cy="1561880"/>
          </a:xfrm>
          <a:prstGeom prst="rect">
            <a:avLst/>
          </a:prstGeom>
        </p:spPr>
      </p:pic>
      <p:sp>
        <p:nvSpPr>
          <p:cNvPr id="7" name="Textfeld 6">
            <a:extLst>
              <a:ext uri="{FF2B5EF4-FFF2-40B4-BE49-F238E27FC236}">
                <a16:creationId xmlns:a16="http://schemas.microsoft.com/office/drawing/2014/main" id="{D22E39C3-3598-A6C5-61E2-E5EA2A2933A2}"/>
              </a:ext>
            </a:extLst>
          </p:cNvPr>
          <p:cNvSpPr txBox="1"/>
          <p:nvPr/>
        </p:nvSpPr>
        <p:spPr>
          <a:xfrm>
            <a:off x="425735" y="455724"/>
            <a:ext cx="11588965" cy="584775"/>
          </a:xfrm>
          <a:prstGeom prst="rect">
            <a:avLst/>
          </a:prstGeom>
          <a:noFill/>
        </p:spPr>
        <p:txBody>
          <a:bodyPr wrap="square">
            <a:spAutoFit/>
          </a:bodyPr>
          <a:lstStyle/>
          <a:p>
            <a:r>
              <a:rPr lang="de-DE" sz="1600" i="1" u="sng">
                <a:solidFill>
                  <a:schemeClr val="accent6">
                    <a:lumMod val="75000"/>
                  </a:schemeClr>
                </a:solidFill>
              </a:rPr>
              <a:t>Aufgabe 1</a:t>
            </a:r>
            <a:r>
              <a:rPr lang="de-DE" sz="1600" i="1">
                <a:solidFill>
                  <a:schemeClr val="accent6">
                    <a:lumMod val="75000"/>
                  </a:schemeClr>
                </a:solidFill>
              </a:rPr>
              <a:t>: Schaut euch das Video an oder führt das abgebildete Experiment im Minimaßstab eigenständig durch. Welche Geräte und Chemikalien braucht ihr dazu?</a:t>
            </a:r>
          </a:p>
        </p:txBody>
      </p:sp>
      <p:cxnSp>
        <p:nvCxnSpPr>
          <p:cNvPr id="18" name="Gerader Verbinder 17">
            <a:extLst>
              <a:ext uri="{FF2B5EF4-FFF2-40B4-BE49-F238E27FC236}">
                <a16:creationId xmlns:a16="http://schemas.microsoft.com/office/drawing/2014/main" id="{CADB839F-BD9F-8D0C-BE35-6A4D8E5C482D}"/>
              </a:ext>
            </a:extLst>
          </p:cNvPr>
          <p:cNvCxnSpPr>
            <a:cxnSpLocks/>
          </p:cNvCxnSpPr>
          <p:nvPr/>
        </p:nvCxnSpPr>
        <p:spPr>
          <a:xfrm>
            <a:off x="448463" y="6618470"/>
            <a:ext cx="3734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81D28E8E-A69E-8AEE-EBBC-88462D937F5E}"/>
              </a:ext>
            </a:extLst>
          </p:cNvPr>
          <p:cNvCxnSpPr>
            <a:cxnSpLocks/>
          </p:cNvCxnSpPr>
          <p:nvPr/>
        </p:nvCxnSpPr>
        <p:spPr>
          <a:xfrm>
            <a:off x="8288239" y="6606412"/>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86F8B948-AC7A-F2DC-0392-2904CA13E30F}"/>
              </a:ext>
            </a:extLst>
          </p:cNvPr>
          <p:cNvCxnSpPr>
            <a:cxnSpLocks/>
          </p:cNvCxnSpPr>
          <p:nvPr/>
        </p:nvCxnSpPr>
        <p:spPr>
          <a:xfrm>
            <a:off x="4506760" y="6620668"/>
            <a:ext cx="3467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798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r Verbinder 2">
            <a:extLst>
              <a:ext uri="{FF2B5EF4-FFF2-40B4-BE49-F238E27FC236}">
                <a16:creationId xmlns:a16="http://schemas.microsoft.com/office/drawing/2014/main" id="{F86EEAF8-5841-49D4-ACE2-4DAA20CA91FB}"/>
              </a:ext>
            </a:extLst>
          </p:cNvPr>
          <p:cNvCxnSpPr/>
          <p:nvPr/>
        </p:nvCxnSpPr>
        <p:spPr>
          <a:xfrm>
            <a:off x="6096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1ECB39D2-5E0B-4D9F-8A0F-F3BB5068F7E6}"/>
              </a:ext>
            </a:extLst>
          </p:cNvPr>
          <p:cNvSpPr txBox="1"/>
          <p:nvPr/>
        </p:nvSpPr>
        <p:spPr>
          <a:xfrm rot="5400000">
            <a:off x="5836153" y="19735"/>
            <a:ext cx="519695" cy="369332"/>
          </a:xfrm>
          <a:prstGeom prst="rect">
            <a:avLst/>
          </a:prstGeom>
          <a:noFill/>
        </p:spPr>
        <p:txBody>
          <a:bodyPr wrap="square" rtlCol="0">
            <a:spAutoFit/>
          </a:bodyPr>
          <a:lstStyle/>
          <a:p>
            <a:r>
              <a:rPr lang="de-DE">
                <a:sym typeface="Wingdings" panose="05000000000000000000" pitchFamily="2" charset="2"/>
              </a:rPr>
              <a:t></a:t>
            </a:r>
            <a:endParaRPr lang="de-DE"/>
          </a:p>
        </p:txBody>
      </p:sp>
      <p:sp>
        <p:nvSpPr>
          <p:cNvPr id="5" name="Textfeld 4">
            <a:extLst>
              <a:ext uri="{FF2B5EF4-FFF2-40B4-BE49-F238E27FC236}">
                <a16:creationId xmlns:a16="http://schemas.microsoft.com/office/drawing/2014/main" id="{4B13DE35-8C63-4931-8614-016D26DD1171}"/>
              </a:ext>
            </a:extLst>
          </p:cNvPr>
          <p:cNvSpPr txBox="1"/>
          <p:nvPr/>
        </p:nvSpPr>
        <p:spPr>
          <a:xfrm>
            <a:off x="385934" y="94917"/>
            <a:ext cx="5710066" cy="369332"/>
          </a:xfrm>
          <a:prstGeom prst="rect">
            <a:avLst/>
          </a:prstGeom>
          <a:noFill/>
        </p:spPr>
        <p:txBody>
          <a:bodyPr wrap="square" rtlCol="0">
            <a:spAutoFit/>
          </a:bodyPr>
          <a:lstStyle/>
          <a:p>
            <a:r>
              <a:rPr lang="de-DE"/>
              <a:t>Kopiervorlage: Welche Aussage ist am genauesten? A</a:t>
            </a:r>
          </a:p>
        </p:txBody>
      </p:sp>
      <p:sp>
        <p:nvSpPr>
          <p:cNvPr id="6" name="Textfeld 5">
            <a:extLst>
              <a:ext uri="{FF2B5EF4-FFF2-40B4-BE49-F238E27FC236}">
                <a16:creationId xmlns:a16="http://schemas.microsoft.com/office/drawing/2014/main" id="{3AB70817-2DE0-4DB9-AF2B-99BE045C7FB3}"/>
              </a:ext>
            </a:extLst>
          </p:cNvPr>
          <p:cNvSpPr txBox="1"/>
          <p:nvPr/>
        </p:nvSpPr>
        <p:spPr>
          <a:xfrm>
            <a:off x="6424921" y="94917"/>
            <a:ext cx="5710066" cy="369332"/>
          </a:xfrm>
          <a:prstGeom prst="rect">
            <a:avLst/>
          </a:prstGeom>
          <a:noFill/>
        </p:spPr>
        <p:txBody>
          <a:bodyPr wrap="square" rtlCol="0">
            <a:spAutoFit/>
          </a:bodyPr>
          <a:lstStyle/>
          <a:p>
            <a:r>
              <a:rPr lang="de-DE"/>
              <a:t>Kopiervorlage: Welche Aussage ist am genauesten? B</a:t>
            </a:r>
          </a:p>
        </p:txBody>
      </p:sp>
      <p:sp>
        <p:nvSpPr>
          <p:cNvPr id="7" name="Textfeld 6">
            <a:extLst>
              <a:ext uri="{FF2B5EF4-FFF2-40B4-BE49-F238E27FC236}">
                <a16:creationId xmlns:a16="http://schemas.microsoft.com/office/drawing/2014/main" id="{8BA63F86-E3E8-4B39-8612-9B94A8CA86F2}"/>
              </a:ext>
            </a:extLst>
          </p:cNvPr>
          <p:cNvSpPr txBox="1"/>
          <p:nvPr/>
        </p:nvSpPr>
        <p:spPr>
          <a:xfrm>
            <a:off x="385934" y="46424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8" name="Tabelle 8">
            <a:extLst>
              <a:ext uri="{FF2B5EF4-FFF2-40B4-BE49-F238E27FC236}">
                <a16:creationId xmlns:a16="http://schemas.microsoft.com/office/drawing/2014/main" id="{BD3DA11D-B830-4D50-BC99-0FAB9250934D}"/>
              </a:ext>
            </a:extLst>
          </p:cNvPr>
          <p:cNvGraphicFramePr>
            <a:graphicFrameLocks noGrp="1"/>
          </p:cNvGraphicFramePr>
          <p:nvPr/>
        </p:nvGraphicFramePr>
        <p:xfrm>
          <a:off x="163773" y="2337198"/>
          <a:ext cx="5829166" cy="292608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Beim Lösen von Wasserstoffchlorid (g) in Wasser ändert sich die Farbe des Universalindikators von grün nach rot.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Lösen von Wasserstoffchlorid (g) in Wasser tritt eine chemische Reaktion zwischen den beiden Stoffen ein, die durch den Farbumschlag des Universalindikators von grün nach rot angezeigt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r>
                        <a:rPr lang="de-DE" sz="1200"/>
                        <a:t>Beim Einleiten von Wasserstoffchlorid (g) in Wasser reagieren die beiden Stoffe miteinander. Dies lässt sich an der Farbänderung des Universalindikators von grün nach rot erkennen.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tritt ein Farbumschlag beim Universalindikator von grün nach rot auf.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bl>
          </a:graphicData>
        </a:graphic>
      </p:graphicFrame>
      <p:sp>
        <p:nvSpPr>
          <p:cNvPr id="9" name="Textfeld 8">
            <a:extLst>
              <a:ext uri="{FF2B5EF4-FFF2-40B4-BE49-F238E27FC236}">
                <a16:creationId xmlns:a16="http://schemas.microsoft.com/office/drawing/2014/main" id="{E3F5809D-00AD-41C5-8BB2-74F0B35A578E}"/>
              </a:ext>
            </a:extLst>
          </p:cNvPr>
          <p:cNvSpPr txBox="1"/>
          <p:nvPr/>
        </p:nvSpPr>
        <p:spPr>
          <a:xfrm>
            <a:off x="97989" y="5263278"/>
            <a:ext cx="2329447" cy="307777"/>
          </a:xfrm>
          <a:prstGeom prst="rect">
            <a:avLst/>
          </a:prstGeom>
          <a:noFill/>
        </p:spPr>
        <p:txBody>
          <a:bodyPr wrap="square" rtlCol="0">
            <a:spAutoFit/>
          </a:bodyPr>
          <a:lstStyle/>
          <a:p>
            <a:r>
              <a:rPr lang="de-DE" sz="1400" i="1"/>
              <a:t>Unsere treffendste Aussage:</a:t>
            </a:r>
          </a:p>
        </p:txBody>
      </p:sp>
      <p:sp>
        <p:nvSpPr>
          <p:cNvPr id="10" name="Textfeld 9">
            <a:extLst>
              <a:ext uri="{FF2B5EF4-FFF2-40B4-BE49-F238E27FC236}">
                <a16:creationId xmlns:a16="http://schemas.microsoft.com/office/drawing/2014/main" id="{133C5AD0-C185-4896-A551-A9C347E2FAFA}"/>
              </a:ext>
            </a:extLst>
          </p:cNvPr>
          <p:cNvSpPr txBox="1"/>
          <p:nvPr/>
        </p:nvSpPr>
        <p:spPr>
          <a:xfrm rot="16200000">
            <a:off x="5024727" y="2472035"/>
            <a:ext cx="673024" cy="215444"/>
          </a:xfrm>
          <a:prstGeom prst="rect">
            <a:avLst/>
          </a:prstGeom>
          <a:noFill/>
        </p:spPr>
        <p:txBody>
          <a:bodyPr wrap="square" rtlCol="0">
            <a:spAutoFit/>
          </a:bodyPr>
          <a:lstStyle/>
          <a:p>
            <a:r>
              <a:rPr lang="de-DE" sz="800"/>
              <a:t>Faltlinie 1</a:t>
            </a:r>
          </a:p>
        </p:txBody>
      </p:sp>
      <p:sp>
        <p:nvSpPr>
          <p:cNvPr id="11" name="Textfeld 10">
            <a:extLst>
              <a:ext uri="{FF2B5EF4-FFF2-40B4-BE49-F238E27FC236}">
                <a16:creationId xmlns:a16="http://schemas.microsoft.com/office/drawing/2014/main" id="{FC19A1EA-993B-4B3A-B41B-58C1940E143F}"/>
              </a:ext>
            </a:extLst>
          </p:cNvPr>
          <p:cNvSpPr txBox="1"/>
          <p:nvPr/>
        </p:nvSpPr>
        <p:spPr>
          <a:xfrm rot="16200000">
            <a:off x="4426091" y="2472035"/>
            <a:ext cx="673025" cy="215444"/>
          </a:xfrm>
          <a:prstGeom prst="rect">
            <a:avLst/>
          </a:prstGeom>
          <a:noFill/>
        </p:spPr>
        <p:txBody>
          <a:bodyPr wrap="square" rtlCol="0">
            <a:spAutoFit/>
          </a:bodyPr>
          <a:lstStyle/>
          <a:p>
            <a:r>
              <a:rPr lang="de-DE" sz="800"/>
              <a:t>Faltlinie 2</a:t>
            </a:r>
          </a:p>
        </p:txBody>
      </p:sp>
      <p:sp>
        <p:nvSpPr>
          <p:cNvPr id="12" name="Textfeld 11">
            <a:extLst>
              <a:ext uri="{FF2B5EF4-FFF2-40B4-BE49-F238E27FC236}">
                <a16:creationId xmlns:a16="http://schemas.microsoft.com/office/drawing/2014/main" id="{C41C4836-0275-46D5-86FB-B837C8A937CC}"/>
              </a:ext>
            </a:extLst>
          </p:cNvPr>
          <p:cNvSpPr txBox="1"/>
          <p:nvPr/>
        </p:nvSpPr>
        <p:spPr>
          <a:xfrm>
            <a:off x="6280667" y="468009"/>
            <a:ext cx="5525400" cy="2062103"/>
          </a:xfrm>
          <a:prstGeom prst="rect">
            <a:avLst/>
          </a:prstGeom>
          <a:noFill/>
        </p:spPr>
        <p:txBody>
          <a:bodyPr wrap="square" rtlCol="0">
            <a:spAutoFit/>
          </a:bodyPr>
          <a:lstStyle/>
          <a:p>
            <a:pPr marL="228600" indent="-228600">
              <a:buFont typeface="+mj-lt"/>
              <a:buAutoNum type="arabicPeriod"/>
            </a:pPr>
            <a:r>
              <a:rPr lang="de-DE" sz="1100"/>
              <a:t>Kreuze jeweils die genau zutreffenden Aussagen als Erster bei </a:t>
            </a:r>
            <a:r>
              <a:rPr lang="de-DE" sz="1100">
                <a:sym typeface="Wingdings" panose="05000000000000000000" pitchFamily="2" charset="2"/>
              </a:rPr>
              <a:t> an.</a:t>
            </a:r>
          </a:p>
          <a:p>
            <a:pPr marL="228600" indent="-228600">
              <a:buFont typeface="+mj-lt"/>
              <a:buAutoNum type="arabicPeriod"/>
            </a:pPr>
            <a:r>
              <a:rPr lang="de-DE" sz="1100">
                <a:sym typeface="Wingdings" panose="05000000000000000000" pitchFamily="2" charset="2"/>
              </a:rPr>
              <a:t>Falte dein Ergebnis beim 1. und 2. nach hinten, damit es nicht mehr erkannt werden kann.</a:t>
            </a:r>
          </a:p>
          <a:p>
            <a:pPr marL="228600" indent="-228600">
              <a:buFont typeface="+mj-lt"/>
              <a:buAutoNum type="arabicPeriod"/>
            </a:pPr>
            <a:r>
              <a:rPr lang="de-DE" sz="1100">
                <a:sym typeface="Wingdings" panose="05000000000000000000" pitchFamily="2" charset="2"/>
              </a:rPr>
              <a:t>Gib das gefaltete Blatt nun an eine Partnerin / einen Partner weiter, die/der ebenfalls - nun bei </a:t>
            </a:r>
            <a:r>
              <a:rPr lang="de-DE" sz="1100">
                <a:sym typeface="Webdings" panose="05030102010509060703" pitchFamily="18" charset="2"/>
              </a:rPr>
              <a:t> - die aus ihrer/seiner Sicht genau zutreffenden Aussagen ankreuzt.</a:t>
            </a:r>
          </a:p>
          <a:p>
            <a:pPr marL="228600" indent="-228600">
              <a:buFont typeface="+mj-lt"/>
              <a:buAutoNum type="arabicPeriod"/>
            </a:pPr>
            <a:r>
              <a:rPr lang="de-DE" sz="1100">
                <a:sym typeface="Webdings" panose="05030102010509060703" pitchFamily="18" charset="2"/>
              </a:rPr>
              <a:t>Faltet nun gemeinsam das Blatt wieder auf. Vergleicht eure Ergebnisse und einigt euch auf jeweils eine am besten zutreffende Aussage. Kreuzt diese vorne bei  an.</a:t>
            </a:r>
          </a:p>
          <a:p>
            <a:pPr marL="228600" indent="-228600">
              <a:buFont typeface="+mj-lt"/>
              <a:buAutoNum type="arabicPeriod"/>
            </a:pPr>
            <a:r>
              <a:rPr lang="de-DE" sz="1100"/>
              <a:t>Beschreibt, welche sprachlichen Stolpersteine ihr feststellen konntet und überlegt, wie ihr sie zukünftig vermeiden könnt, wenn ihr einer Person, die den Versuch nicht beobachten konnte, die Beobachtungen und Folgerungen erklären sollt.</a:t>
            </a:r>
          </a:p>
          <a:p>
            <a:pPr marL="228600" indent="-228600">
              <a:buFont typeface="+mj-lt"/>
              <a:buAutoNum type="arabicPeriod"/>
            </a:pPr>
            <a:r>
              <a:rPr lang="de-DE" sz="1100">
                <a:sym typeface="Webdings" panose="05030102010509060703" pitchFamily="18" charset="2"/>
              </a:rPr>
              <a:t>Formuliert evtl. eine noch besser zutreffende Aussage.</a:t>
            </a:r>
          </a:p>
          <a:p>
            <a:endParaRPr lang="de-DE"/>
          </a:p>
        </p:txBody>
      </p:sp>
      <p:graphicFrame>
        <p:nvGraphicFramePr>
          <p:cNvPr id="13" name="Tabelle 8">
            <a:extLst>
              <a:ext uri="{FF2B5EF4-FFF2-40B4-BE49-F238E27FC236}">
                <a16:creationId xmlns:a16="http://schemas.microsoft.com/office/drawing/2014/main" id="{45E08BDA-4468-4F8D-9607-C8E015903BCC}"/>
              </a:ext>
            </a:extLst>
          </p:cNvPr>
          <p:cNvGraphicFramePr>
            <a:graphicFrameLocks noGrp="1"/>
          </p:cNvGraphicFramePr>
          <p:nvPr/>
        </p:nvGraphicFramePr>
        <p:xfrm>
          <a:off x="6213727" y="2337198"/>
          <a:ext cx="5829166" cy="3200400"/>
        </p:xfrm>
        <a:graphic>
          <a:graphicData uri="http://schemas.openxmlformats.org/drawingml/2006/table">
            <a:tbl>
              <a:tblPr firstRow="1" bandRow="1">
                <a:tableStyleId>{5940675A-B579-460E-94D1-54222C63F5DA}</a:tableStyleId>
              </a:tblPr>
              <a:tblGrid>
                <a:gridCol w="382235">
                  <a:extLst>
                    <a:ext uri="{9D8B030D-6E8A-4147-A177-3AD203B41FA5}">
                      <a16:colId xmlns:a16="http://schemas.microsoft.com/office/drawing/2014/main" val="2420217865"/>
                    </a:ext>
                  </a:extLst>
                </a:gridCol>
                <a:gridCol w="3591816">
                  <a:extLst>
                    <a:ext uri="{9D8B030D-6E8A-4147-A177-3AD203B41FA5}">
                      <a16:colId xmlns:a16="http://schemas.microsoft.com/office/drawing/2014/main" val="679449865"/>
                    </a:ext>
                  </a:extLst>
                </a:gridCol>
                <a:gridCol w="342077">
                  <a:extLst>
                    <a:ext uri="{9D8B030D-6E8A-4147-A177-3AD203B41FA5}">
                      <a16:colId xmlns:a16="http://schemas.microsoft.com/office/drawing/2014/main" val="2529386398"/>
                    </a:ext>
                  </a:extLst>
                </a:gridCol>
                <a:gridCol w="208280">
                  <a:extLst>
                    <a:ext uri="{9D8B030D-6E8A-4147-A177-3AD203B41FA5}">
                      <a16:colId xmlns:a16="http://schemas.microsoft.com/office/drawing/2014/main" val="4131708976"/>
                    </a:ext>
                  </a:extLst>
                </a:gridCol>
                <a:gridCol w="754399">
                  <a:extLst>
                    <a:ext uri="{9D8B030D-6E8A-4147-A177-3AD203B41FA5}">
                      <a16:colId xmlns:a16="http://schemas.microsoft.com/office/drawing/2014/main" val="2750644061"/>
                    </a:ext>
                  </a:extLst>
                </a:gridCol>
                <a:gridCol w="208280">
                  <a:extLst>
                    <a:ext uri="{9D8B030D-6E8A-4147-A177-3AD203B41FA5}">
                      <a16:colId xmlns:a16="http://schemas.microsoft.com/office/drawing/2014/main" val="1649534773"/>
                    </a:ext>
                  </a:extLst>
                </a:gridCol>
                <a:gridCol w="342079">
                  <a:extLst>
                    <a:ext uri="{9D8B030D-6E8A-4147-A177-3AD203B41FA5}">
                      <a16:colId xmlns:a16="http://schemas.microsoft.com/office/drawing/2014/main" val="3813994898"/>
                    </a:ext>
                  </a:extLst>
                </a:gridCol>
              </a:tblGrid>
              <a:tr h="370840">
                <a:tc>
                  <a:txBody>
                    <a:bodyPr/>
                    <a:lstStyle/>
                    <a:p>
                      <a:r>
                        <a:rPr lang="de-DE">
                          <a:sym typeface="Webdings" panose="05030102010509060703" pitchFamily="18" charset="2"/>
                        </a:rPr>
                        <a:t></a:t>
                      </a:r>
                      <a:endParaRPr lang="de-DE"/>
                    </a:p>
                  </a:txBody>
                  <a:tcPr/>
                </a:tc>
                <a:tc>
                  <a:txBody>
                    <a:bodyPr/>
                    <a:lstStyle/>
                    <a:p>
                      <a:r>
                        <a:rPr lang="de-DE" sz="1200"/>
                        <a:t>Wenn man Wasserstoffchlorid in Wasser löst, entsteht eine Säure, die man Salzsäure nennt.</a:t>
                      </a:r>
                    </a:p>
                  </a:txBody>
                  <a:tcPr/>
                </a:tc>
                <a:tc>
                  <a:txBody>
                    <a:bodyPr/>
                    <a:lstStyle/>
                    <a:p>
                      <a:r>
                        <a:rPr lang="de-DE">
                          <a:sym typeface="Webdings" panose="05030102010509060703" pitchFamily="18" charset="2"/>
                        </a:rPr>
                        <a:t></a:t>
                      </a:r>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r>
                        <a:rPr lang="de-DE">
                          <a:sym typeface="Wingdings" panose="05000000000000000000" pitchFamily="2" charset="2"/>
                        </a:rPr>
                        <a:t></a:t>
                      </a:r>
                      <a:endParaRPr lang="de-DE"/>
                    </a:p>
                  </a:txBody>
                  <a:tcPr/>
                </a:tc>
                <a:extLst>
                  <a:ext uri="{0D108BD9-81ED-4DB2-BD59-A6C34878D82A}">
                    <a16:rowId xmlns:a16="http://schemas.microsoft.com/office/drawing/2014/main" val="2711721308"/>
                  </a:ext>
                </a:extLst>
              </a:tr>
              <a:tr h="370840">
                <a:tc>
                  <a:txBody>
                    <a:bodyPr/>
                    <a:lstStyle/>
                    <a:p>
                      <a:r>
                        <a:rPr lang="de-DE">
                          <a:sym typeface="Webdings" panose="05030102010509060703" pitchFamily="18" charset="2"/>
                        </a:rPr>
                        <a:t></a:t>
                      </a:r>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eine saure Lösung. Diese Lösung wird Salzsäure genannt.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369673756"/>
                  </a:ext>
                </a:extLst>
              </a:tr>
              <a:tr h="16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Wenn man Wasserstoffchlorid in Wasser einleitet, entsteht durch eine chemische Reaktion eine Säure, die Salzsäure genannt wird.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27805112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einer sauren Lösung. Diese saure Lösung wird Salzsäure genannt und nicht salzsaure Lösung.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1299557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t>Beim Einleiten von Wasserstoffchlorid (g) in Wasser reagieren diese beiden Stoffe miteinander zu einem neuen Stoff, der Salzsäure genannt wird.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ebdings" panose="05030102010509060703" pitchFamily="18" charset="2"/>
                        </a:rPr>
                        <a:t></a:t>
                      </a:r>
                      <a:endParaRPr lang="de-DE"/>
                    </a:p>
                    <a:p>
                      <a:endParaRPr lang="de-DE"/>
                    </a:p>
                  </a:txBody>
                  <a:tcPr/>
                </a:tc>
                <a:tc>
                  <a:txBody>
                    <a:bodyPr/>
                    <a:lstStyle/>
                    <a:p>
                      <a:endParaRPr lang="de-DE"/>
                    </a:p>
                  </a:txBody>
                  <a:tcPr>
                    <a:lnR w="12700" cap="flat" cmpd="sng" algn="ctr">
                      <a:solidFill>
                        <a:schemeClr val="tx1"/>
                      </a:solidFill>
                      <a:prstDash val="dash"/>
                      <a:round/>
                      <a:headEnd type="none" w="med" len="med"/>
                      <a:tailEnd type="none" w="med" len="med"/>
                    </a:lnR>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a:p>
                  </a:txBody>
                  <a:tcPr>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sym typeface="Wingdings" panose="05000000000000000000" pitchFamily="2" charset="2"/>
                        </a:rPr>
                        <a:t></a:t>
                      </a:r>
                      <a:endParaRPr lang="de-DE"/>
                    </a:p>
                    <a:p>
                      <a:endParaRPr lang="de-DE"/>
                    </a:p>
                  </a:txBody>
                  <a:tcPr/>
                </a:tc>
                <a:extLst>
                  <a:ext uri="{0D108BD9-81ED-4DB2-BD59-A6C34878D82A}">
                    <a16:rowId xmlns:a16="http://schemas.microsoft.com/office/drawing/2014/main" val="3103858155"/>
                  </a:ext>
                </a:extLst>
              </a:tr>
            </a:tbl>
          </a:graphicData>
        </a:graphic>
      </p:graphicFrame>
      <p:sp>
        <p:nvSpPr>
          <p:cNvPr id="14" name="Textfeld 13">
            <a:extLst>
              <a:ext uri="{FF2B5EF4-FFF2-40B4-BE49-F238E27FC236}">
                <a16:creationId xmlns:a16="http://schemas.microsoft.com/office/drawing/2014/main" id="{8BE9E11C-2AE0-4CC7-A94C-6A209A4CC8CB}"/>
              </a:ext>
            </a:extLst>
          </p:cNvPr>
          <p:cNvSpPr txBox="1"/>
          <p:nvPr/>
        </p:nvSpPr>
        <p:spPr>
          <a:xfrm>
            <a:off x="6147943" y="5537598"/>
            <a:ext cx="2329447" cy="307777"/>
          </a:xfrm>
          <a:prstGeom prst="rect">
            <a:avLst/>
          </a:prstGeom>
          <a:noFill/>
        </p:spPr>
        <p:txBody>
          <a:bodyPr wrap="square" rtlCol="0">
            <a:spAutoFit/>
          </a:bodyPr>
          <a:lstStyle/>
          <a:p>
            <a:r>
              <a:rPr lang="de-DE" sz="1400" i="1"/>
              <a:t>Unsere treffendste Aussage:</a:t>
            </a:r>
          </a:p>
        </p:txBody>
      </p:sp>
      <p:sp>
        <p:nvSpPr>
          <p:cNvPr id="15" name="Textfeld 14">
            <a:extLst>
              <a:ext uri="{FF2B5EF4-FFF2-40B4-BE49-F238E27FC236}">
                <a16:creationId xmlns:a16="http://schemas.microsoft.com/office/drawing/2014/main" id="{C2A22875-2B03-4449-9DA7-5F34A7BBA72F}"/>
              </a:ext>
            </a:extLst>
          </p:cNvPr>
          <p:cNvSpPr txBox="1"/>
          <p:nvPr/>
        </p:nvSpPr>
        <p:spPr>
          <a:xfrm rot="16200000">
            <a:off x="11074681" y="2472035"/>
            <a:ext cx="673024" cy="215444"/>
          </a:xfrm>
          <a:prstGeom prst="rect">
            <a:avLst/>
          </a:prstGeom>
          <a:noFill/>
        </p:spPr>
        <p:txBody>
          <a:bodyPr wrap="square" rtlCol="0">
            <a:spAutoFit/>
          </a:bodyPr>
          <a:lstStyle/>
          <a:p>
            <a:r>
              <a:rPr lang="de-DE" sz="800"/>
              <a:t>Faltlinie 1</a:t>
            </a:r>
          </a:p>
        </p:txBody>
      </p:sp>
      <p:sp>
        <p:nvSpPr>
          <p:cNvPr id="16" name="Textfeld 15">
            <a:extLst>
              <a:ext uri="{FF2B5EF4-FFF2-40B4-BE49-F238E27FC236}">
                <a16:creationId xmlns:a16="http://schemas.microsoft.com/office/drawing/2014/main" id="{B1C36468-84D3-43DE-B3D8-27739D47C84C}"/>
              </a:ext>
            </a:extLst>
          </p:cNvPr>
          <p:cNvSpPr txBox="1"/>
          <p:nvPr/>
        </p:nvSpPr>
        <p:spPr>
          <a:xfrm rot="16200000">
            <a:off x="10476045" y="2472035"/>
            <a:ext cx="673025" cy="215444"/>
          </a:xfrm>
          <a:prstGeom prst="rect">
            <a:avLst/>
          </a:prstGeom>
          <a:noFill/>
        </p:spPr>
        <p:txBody>
          <a:bodyPr wrap="square" rtlCol="0">
            <a:spAutoFit/>
          </a:bodyPr>
          <a:lstStyle/>
          <a:p>
            <a:r>
              <a:rPr lang="de-DE" sz="800"/>
              <a:t>Faltlinie 2</a:t>
            </a:r>
          </a:p>
        </p:txBody>
      </p:sp>
    </p:spTree>
    <p:extLst>
      <p:ext uri="{BB962C8B-B14F-4D97-AF65-F5344CB8AC3E}">
        <p14:creationId xmlns:p14="http://schemas.microsoft.com/office/powerpoint/2010/main" val="2491691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667C4-E9E4-C8FB-B8A2-C4207B279E43}"/>
              </a:ext>
            </a:extLst>
          </p:cNvPr>
          <p:cNvSpPr>
            <a:spLocks noGrp="1"/>
          </p:cNvSpPr>
          <p:nvPr>
            <p:ph type="title"/>
          </p:nvPr>
        </p:nvSpPr>
        <p:spPr>
          <a:xfrm>
            <a:off x="838200" y="105906"/>
            <a:ext cx="10515600" cy="619125"/>
          </a:xfrm>
        </p:spPr>
        <p:txBody>
          <a:bodyPr>
            <a:normAutofit/>
          </a:bodyPr>
          <a:lstStyle/>
          <a:p>
            <a:pPr algn="ctr"/>
            <a:r>
              <a:rPr lang="de-DE" sz="3600"/>
              <a:t>Gestufte Lernhilfe zur Beschreibung der Abbildung</a:t>
            </a:r>
            <a:endParaRPr lang="en-DE" sz="3600"/>
          </a:p>
        </p:txBody>
      </p:sp>
      <p:pic>
        <p:nvPicPr>
          <p:cNvPr id="1026" name="Picture 2">
            <a:extLst>
              <a:ext uri="{FF2B5EF4-FFF2-40B4-BE49-F238E27FC236}">
                <a16:creationId xmlns:a16="http://schemas.microsoft.com/office/drawing/2014/main" id="{3B680ED6-9F32-FC65-F457-200C84DC1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0A273F4-59AF-C127-01FD-600C7EF345D5}"/>
              </a:ext>
            </a:extLst>
          </p:cNvPr>
          <p:cNvSpPr txBox="1"/>
          <p:nvPr/>
        </p:nvSpPr>
        <p:spPr>
          <a:xfrm>
            <a:off x="361950" y="1078210"/>
            <a:ext cx="2863850" cy="923330"/>
          </a:xfrm>
          <a:prstGeom prst="rect">
            <a:avLst/>
          </a:prstGeom>
          <a:noFill/>
        </p:spPr>
        <p:txBody>
          <a:bodyPr wrap="square" rtlCol="0">
            <a:spAutoFit/>
          </a:bodyPr>
          <a:lstStyle/>
          <a:p>
            <a:pPr algn="ctr"/>
            <a:r>
              <a:rPr lang="de-DE" b="1"/>
              <a:t>Hilfe 1:</a:t>
            </a:r>
            <a:r>
              <a:rPr lang="de-DE"/>
              <a:t> </a:t>
            </a:r>
          </a:p>
          <a:p>
            <a:pPr algn="ctr"/>
            <a:r>
              <a:rPr lang="de-DE"/>
              <a:t>Vorgehen beim Beschreiben von Abbildungen </a:t>
            </a:r>
            <a:endParaRPr lang="en-DE"/>
          </a:p>
        </p:txBody>
      </p:sp>
      <p:sp>
        <p:nvSpPr>
          <p:cNvPr id="6" name="Textfeld 5">
            <a:extLst>
              <a:ext uri="{FF2B5EF4-FFF2-40B4-BE49-F238E27FC236}">
                <a16:creationId xmlns:a16="http://schemas.microsoft.com/office/drawing/2014/main" id="{2076DB15-4E89-F0C3-30DA-E2853741E95A}"/>
              </a:ext>
            </a:extLst>
          </p:cNvPr>
          <p:cNvSpPr txBox="1"/>
          <p:nvPr/>
        </p:nvSpPr>
        <p:spPr>
          <a:xfrm>
            <a:off x="412750" y="4621689"/>
            <a:ext cx="2762250" cy="246221"/>
          </a:xfrm>
          <a:prstGeom prst="rect">
            <a:avLst/>
          </a:prstGeom>
          <a:noFill/>
        </p:spPr>
        <p:txBody>
          <a:bodyPr wrap="square">
            <a:spAutoFit/>
          </a:bodyPr>
          <a:lstStyle/>
          <a:p>
            <a:r>
              <a:rPr lang="de-DE" sz="1000">
                <a:hlinkClick r:id="rId3"/>
              </a:rPr>
              <a:t>https://learningapps.org/display?v=ptq4pbbvk21</a:t>
            </a:r>
            <a:r>
              <a:rPr lang="de-DE" sz="1000"/>
              <a:t> </a:t>
            </a:r>
            <a:endParaRPr lang="en-DE" sz="1000"/>
          </a:p>
        </p:txBody>
      </p:sp>
      <p:sp>
        <p:nvSpPr>
          <p:cNvPr id="8" name="Textfeld 7">
            <a:extLst>
              <a:ext uri="{FF2B5EF4-FFF2-40B4-BE49-F238E27FC236}">
                <a16:creationId xmlns:a16="http://schemas.microsoft.com/office/drawing/2014/main" id="{D174220F-D3F2-239A-4D31-E8ED0C202F5F}"/>
              </a:ext>
            </a:extLst>
          </p:cNvPr>
          <p:cNvSpPr txBox="1"/>
          <p:nvPr/>
        </p:nvSpPr>
        <p:spPr>
          <a:xfrm>
            <a:off x="177800" y="5054581"/>
            <a:ext cx="3048000" cy="861774"/>
          </a:xfrm>
          <a:prstGeom prst="rect">
            <a:avLst/>
          </a:prstGeom>
          <a:noFill/>
        </p:spPr>
        <p:txBody>
          <a:bodyPr wrap="square">
            <a:spAutoFit/>
          </a:bodyPr>
          <a:lstStyle/>
          <a:p>
            <a:r>
              <a:rPr lang="de-DE" sz="1000">
                <a:solidFill>
                  <a:srgbClr val="0070C0"/>
                </a:solidFill>
              </a:rPr>
              <a:t>&lt;iframe src="https://learningapps.org/watch?v=ptq4pbbvk21" style="border:0px;width:100%;height:500px" allowfullscreen="true" webkitallowfullscreen="true" mozallowfullscreen="true"&gt;&lt;/iframe&gt;</a:t>
            </a:r>
          </a:p>
        </p:txBody>
      </p:sp>
      <p:pic>
        <p:nvPicPr>
          <p:cNvPr id="1028" name="Picture 4">
            <a:extLst>
              <a:ext uri="{FF2B5EF4-FFF2-40B4-BE49-F238E27FC236}">
                <a16:creationId xmlns:a16="http://schemas.microsoft.com/office/drawing/2014/main" id="{6EF77372-52A6-6470-4569-4481576AC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350"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0F0FF4B-EDDF-41AF-D092-2258BCF9424E}"/>
              </a:ext>
            </a:extLst>
          </p:cNvPr>
          <p:cNvSpPr txBox="1"/>
          <p:nvPr/>
        </p:nvSpPr>
        <p:spPr>
          <a:xfrm>
            <a:off x="3552825" y="1078210"/>
            <a:ext cx="2444750" cy="923330"/>
          </a:xfrm>
          <a:prstGeom prst="rect">
            <a:avLst/>
          </a:prstGeom>
          <a:noFill/>
        </p:spPr>
        <p:txBody>
          <a:bodyPr wrap="square" rtlCol="0">
            <a:spAutoFit/>
          </a:bodyPr>
          <a:lstStyle/>
          <a:p>
            <a:pPr algn="ctr"/>
            <a:r>
              <a:rPr lang="de-DE" b="1"/>
              <a:t>Hilfe 2:</a:t>
            </a:r>
            <a:r>
              <a:rPr lang="de-DE"/>
              <a:t> </a:t>
            </a:r>
          </a:p>
          <a:p>
            <a:pPr algn="ctr"/>
            <a:r>
              <a:rPr lang="de-DE"/>
              <a:t>Wort- und Phrasensammlung</a:t>
            </a:r>
          </a:p>
        </p:txBody>
      </p:sp>
      <p:sp>
        <p:nvSpPr>
          <p:cNvPr id="12" name="Textfeld 11">
            <a:extLst>
              <a:ext uri="{FF2B5EF4-FFF2-40B4-BE49-F238E27FC236}">
                <a16:creationId xmlns:a16="http://schemas.microsoft.com/office/drawing/2014/main" id="{64253291-9AD5-5A75-7655-B68037E99E13}"/>
              </a:ext>
            </a:extLst>
          </p:cNvPr>
          <p:cNvSpPr txBox="1"/>
          <p:nvPr/>
        </p:nvSpPr>
        <p:spPr>
          <a:xfrm>
            <a:off x="3476625" y="4621688"/>
            <a:ext cx="2679700" cy="246221"/>
          </a:xfrm>
          <a:prstGeom prst="rect">
            <a:avLst/>
          </a:prstGeom>
          <a:noFill/>
        </p:spPr>
        <p:txBody>
          <a:bodyPr wrap="square">
            <a:spAutoFit/>
          </a:bodyPr>
          <a:lstStyle/>
          <a:p>
            <a:r>
              <a:rPr lang="de-DE" sz="1000">
                <a:hlinkClick r:id="rId5"/>
              </a:rPr>
              <a:t>https://learningapps.org/display?v=pkcz1iiya21</a:t>
            </a:r>
            <a:r>
              <a:rPr lang="de-DE" sz="1000"/>
              <a:t> </a:t>
            </a:r>
            <a:endParaRPr lang="en-DE" sz="1000"/>
          </a:p>
        </p:txBody>
      </p:sp>
      <p:sp>
        <p:nvSpPr>
          <p:cNvPr id="14" name="Textfeld 13">
            <a:extLst>
              <a:ext uri="{FF2B5EF4-FFF2-40B4-BE49-F238E27FC236}">
                <a16:creationId xmlns:a16="http://schemas.microsoft.com/office/drawing/2014/main" id="{9F991CA0-3973-AF8E-BB0C-BFDE639AFEB3}"/>
              </a:ext>
            </a:extLst>
          </p:cNvPr>
          <p:cNvSpPr txBox="1"/>
          <p:nvPr/>
        </p:nvSpPr>
        <p:spPr>
          <a:xfrm>
            <a:off x="3251200" y="5060842"/>
            <a:ext cx="3048000" cy="861774"/>
          </a:xfrm>
          <a:prstGeom prst="rect">
            <a:avLst/>
          </a:prstGeom>
          <a:noFill/>
        </p:spPr>
        <p:txBody>
          <a:bodyPr wrap="square">
            <a:spAutoFit/>
          </a:bodyPr>
          <a:lstStyle/>
          <a:p>
            <a:r>
              <a:rPr lang="de-DE" sz="1000">
                <a:solidFill>
                  <a:srgbClr val="0070C0"/>
                </a:solidFill>
              </a:rPr>
              <a:t>&lt;iframe src="https://learningapps.org/watch?v=pkcz1iiya21" style="border:0px;width:100%;height:500px" allowfullscreen="true" webkitallowfullscreen="true" mozallowfullscreen="true"&gt;&lt;/iframe&gt;</a:t>
            </a:r>
            <a:endParaRPr lang="en-DE" sz="1000">
              <a:solidFill>
                <a:srgbClr val="0070C0"/>
              </a:solidFill>
            </a:endParaRPr>
          </a:p>
        </p:txBody>
      </p:sp>
      <p:pic>
        <p:nvPicPr>
          <p:cNvPr id="11" name="Grafik 10">
            <a:extLst>
              <a:ext uri="{FF2B5EF4-FFF2-40B4-BE49-F238E27FC236}">
                <a16:creationId xmlns:a16="http://schemas.microsoft.com/office/drawing/2014/main" id="{7972283C-43D1-B4CC-4778-2D9ACE2ABF0C}"/>
              </a:ext>
            </a:extLst>
          </p:cNvPr>
          <p:cNvPicPr>
            <a:picLocks noChangeAspect="1"/>
          </p:cNvPicPr>
          <p:nvPr/>
        </p:nvPicPr>
        <p:blipFill>
          <a:blip r:embed="rId6"/>
          <a:stretch>
            <a:fillRect/>
          </a:stretch>
        </p:blipFill>
        <p:spPr>
          <a:xfrm>
            <a:off x="9140994" y="2001540"/>
            <a:ext cx="2701756" cy="2701756"/>
          </a:xfrm>
          <a:prstGeom prst="rect">
            <a:avLst/>
          </a:prstGeom>
        </p:spPr>
      </p:pic>
      <p:sp>
        <p:nvSpPr>
          <p:cNvPr id="16" name="Textfeld 15">
            <a:extLst>
              <a:ext uri="{FF2B5EF4-FFF2-40B4-BE49-F238E27FC236}">
                <a16:creationId xmlns:a16="http://schemas.microsoft.com/office/drawing/2014/main" id="{13073CA3-C22A-1ADA-1809-B3A862AA0182}"/>
              </a:ext>
            </a:extLst>
          </p:cNvPr>
          <p:cNvSpPr txBox="1"/>
          <p:nvPr/>
        </p:nvSpPr>
        <p:spPr>
          <a:xfrm>
            <a:off x="9107572" y="1078210"/>
            <a:ext cx="2768600" cy="923330"/>
          </a:xfrm>
          <a:prstGeom prst="rect">
            <a:avLst/>
          </a:prstGeom>
          <a:noFill/>
        </p:spPr>
        <p:txBody>
          <a:bodyPr wrap="square" rtlCol="0">
            <a:spAutoFit/>
          </a:bodyPr>
          <a:lstStyle/>
          <a:p>
            <a:pPr algn="ctr"/>
            <a:r>
              <a:rPr lang="de-DE" b="1"/>
              <a:t>Hilfe 4:</a:t>
            </a:r>
            <a:r>
              <a:rPr lang="de-DE"/>
              <a:t> </a:t>
            </a:r>
          </a:p>
          <a:p>
            <a:pPr algn="ctr"/>
            <a:r>
              <a:rPr lang="de-DE"/>
              <a:t>Lückentext zur Beschreibung des Vorgangs</a:t>
            </a:r>
          </a:p>
        </p:txBody>
      </p:sp>
      <p:sp>
        <p:nvSpPr>
          <p:cNvPr id="18" name="Textfeld 17">
            <a:extLst>
              <a:ext uri="{FF2B5EF4-FFF2-40B4-BE49-F238E27FC236}">
                <a16:creationId xmlns:a16="http://schemas.microsoft.com/office/drawing/2014/main" id="{C5192408-5802-C402-8607-EB31D6A8FF58}"/>
              </a:ext>
            </a:extLst>
          </p:cNvPr>
          <p:cNvSpPr txBox="1"/>
          <p:nvPr/>
        </p:nvSpPr>
        <p:spPr>
          <a:xfrm>
            <a:off x="9182269" y="4685249"/>
            <a:ext cx="2679700" cy="246221"/>
          </a:xfrm>
          <a:prstGeom prst="rect">
            <a:avLst/>
          </a:prstGeom>
          <a:noFill/>
        </p:spPr>
        <p:txBody>
          <a:bodyPr wrap="square">
            <a:spAutoFit/>
          </a:bodyPr>
          <a:lstStyle/>
          <a:p>
            <a:r>
              <a:rPr lang="de-DE" sz="1000">
                <a:hlinkClick r:id="rId7"/>
              </a:rPr>
              <a:t>https://learningapps.org/display?v=p39ytkjzt21</a:t>
            </a:r>
            <a:r>
              <a:rPr lang="de-DE" sz="1000"/>
              <a:t> </a:t>
            </a:r>
            <a:endParaRPr lang="en-DE" sz="1000"/>
          </a:p>
        </p:txBody>
      </p:sp>
      <p:sp>
        <p:nvSpPr>
          <p:cNvPr id="20" name="Textfeld 19">
            <a:extLst>
              <a:ext uri="{FF2B5EF4-FFF2-40B4-BE49-F238E27FC236}">
                <a16:creationId xmlns:a16="http://schemas.microsoft.com/office/drawing/2014/main" id="{4D94F89E-BAFB-EE47-CB3A-E058B446CF8B}"/>
              </a:ext>
            </a:extLst>
          </p:cNvPr>
          <p:cNvSpPr txBox="1"/>
          <p:nvPr/>
        </p:nvSpPr>
        <p:spPr>
          <a:xfrm>
            <a:off x="9182268" y="5036208"/>
            <a:ext cx="2895431" cy="861774"/>
          </a:xfrm>
          <a:prstGeom prst="rect">
            <a:avLst/>
          </a:prstGeom>
          <a:noFill/>
        </p:spPr>
        <p:txBody>
          <a:bodyPr wrap="square">
            <a:spAutoFit/>
          </a:bodyPr>
          <a:lstStyle/>
          <a:p>
            <a:r>
              <a:rPr lang="de-DE" sz="1000">
                <a:solidFill>
                  <a:srgbClr val="0070C0"/>
                </a:solidFill>
              </a:rPr>
              <a:t>&lt;iframe src="https://learningapps.org/watch?v=p39ytkjzt21" style="border:0px;width:100%;height:500px" allowfullscreen="true" webkitallowfullscreen="true" mozallowfullscreen="true"&gt;&lt;/iframe&gt;</a:t>
            </a:r>
            <a:endParaRPr lang="en-DE" sz="1000">
              <a:solidFill>
                <a:srgbClr val="0070C0"/>
              </a:solidFill>
            </a:endParaRPr>
          </a:p>
        </p:txBody>
      </p:sp>
      <p:pic>
        <p:nvPicPr>
          <p:cNvPr id="1030" name="Picture 6">
            <a:extLst>
              <a:ext uri="{FF2B5EF4-FFF2-40B4-BE49-F238E27FC236}">
                <a16:creationId xmlns:a16="http://schemas.microsoft.com/office/drawing/2014/main" id="{4AB13E97-5B84-EB03-C2CE-695DB334B4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247" y="1941989"/>
            <a:ext cx="2679700" cy="26797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feld 21">
            <a:extLst>
              <a:ext uri="{FF2B5EF4-FFF2-40B4-BE49-F238E27FC236}">
                <a16:creationId xmlns:a16="http://schemas.microsoft.com/office/drawing/2014/main" id="{13D804D0-A8DC-13D0-0297-EA1F1D3E94D6}"/>
              </a:ext>
            </a:extLst>
          </p:cNvPr>
          <p:cNvSpPr txBox="1"/>
          <p:nvPr/>
        </p:nvSpPr>
        <p:spPr>
          <a:xfrm>
            <a:off x="6370722" y="1089620"/>
            <a:ext cx="2444750" cy="923330"/>
          </a:xfrm>
          <a:prstGeom prst="rect">
            <a:avLst/>
          </a:prstGeom>
          <a:noFill/>
        </p:spPr>
        <p:txBody>
          <a:bodyPr wrap="square" rtlCol="0">
            <a:spAutoFit/>
          </a:bodyPr>
          <a:lstStyle/>
          <a:p>
            <a:pPr algn="ctr"/>
            <a:r>
              <a:rPr lang="de-DE" b="1"/>
              <a:t>Hilfe 3:</a:t>
            </a:r>
            <a:r>
              <a:rPr lang="de-DE"/>
              <a:t> </a:t>
            </a:r>
          </a:p>
          <a:p>
            <a:pPr algn="ctr"/>
            <a:r>
              <a:rPr lang="de-DE"/>
              <a:t>Wichtige Fachbegriffe</a:t>
            </a:r>
          </a:p>
          <a:p>
            <a:pPr algn="ctr"/>
            <a:r>
              <a:rPr lang="de-DE"/>
              <a:t>zu Protolysen</a:t>
            </a:r>
          </a:p>
        </p:txBody>
      </p:sp>
      <p:sp>
        <p:nvSpPr>
          <p:cNvPr id="24" name="Textfeld 23">
            <a:extLst>
              <a:ext uri="{FF2B5EF4-FFF2-40B4-BE49-F238E27FC236}">
                <a16:creationId xmlns:a16="http://schemas.microsoft.com/office/drawing/2014/main" id="{E551F337-9727-26D4-5079-F9CB87065E4C}"/>
              </a:ext>
            </a:extLst>
          </p:cNvPr>
          <p:cNvSpPr txBox="1"/>
          <p:nvPr/>
        </p:nvSpPr>
        <p:spPr>
          <a:xfrm>
            <a:off x="6207209" y="4621689"/>
            <a:ext cx="2863850" cy="246221"/>
          </a:xfrm>
          <a:prstGeom prst="rect">
            <a:avLst/>
          </a:prstGeom>
          <a:noFill/>
        </p:spPr>
        <p:txBody>
          <a:bodyPr wrap="square">
            <a:spAutoFit/>
          </a:bodyPr>
          <a:lstStyle/>
          <a:p>
            <a:r>
              <a:rPr lang="de-DE" sz="1000">
                <a:solidFill>
                  <a:srgbClr val="0070C0"/>
                </a:solidFill>
                <a:hlinkClick r:id="rId9"/>
              </a:rPr>
              <a:t>https://learningapps.org/display?v=p8khwyezn22</a:t>
            </a:r>
            <a:r>
              <a:rPr lang="de-DE" sz="1000">
                <a:solidFill>
                  <a:srgbClr val="0070C0"/>
                </a:solidFill>
              </a:rPr>
              <a:t> </a:t>
            </a:r>
            <a:endParaRPr lang="en-DE" sz="1000">
              <a:solidFill>
                <a:srgbClr val="0070C0"/>
              </a:solidFill>
            </a:endParaRPr>
          </a:p>
        </p:txBody>
      </p:sp>
      <p:sp>
        <p:nvSpPr>
          <p:cNvPr id="26" name="Textfeld 25">
            <a:extLst>
              <a:ext uri="{FF2B5EF4-FFF2-40B4-BE49-F238E27FC236}">
                <a16:creationId xmlns:a16="http://schemas.microsoft.com/office/drawing/2014/main" id="{CD4670F7-0671-7243-192D-F435C3B15371}"/>
              </a:ext>
            </a:extLst>
          </p:cNvPr>
          <p:cNvSpPr txBox="1"/>
          <p:nvPr/>
        </p:nvSpPr>
        <p:spPr>
          <a:xfrm>
            <a:off x="6191419" y="5036316"/>
            <a:ext cx="2949575" cy="861774"/>
          </a:xfrm>
          <a:prstGeom prst="rect">
            <a:avLst/>
          </a:prstGeom>
          <a:noFill/>
        </p:spPr>
        <p:txBody>
          <a:bodyPr wrap="square">
            <a:spAutoFit/>
          </a:bodyPr>
          <a:lstStyle/>
          <a:p>
            <a:r>
              <a:rPr lang="de-DE" sz="1000">
                <a:solidFill>
                  <a:srgbClr val="0070C0"/>
                </a:solidFill>
              </a:rPr>
              <a:t>&lt;iframe src="https://learningapps.org/watch?v=p8khwyezn22" style="border:0px;width:100%;height:500px" allowfullscreen="true" webkitallowfullscreen="true" mozallowfullscreen="true"&gt;&lt;/iframe&gt;</a:t>
            </a:r>
            <a:endParaRPr lang="en-DE" sz="1000">
              <a:solidFill>
                <a:srgbClr val="0070C0"/>
              </a:solidFill>
            </a:endParaRPr>
          </a:p>
        </p:txBody>
      </p:sp>
    </p:spTree>
    <p:extLst>
      <p:ext uri="{BB962C8B-B14F-4D97-AF65-F5344CB8AC3E}">
        <p14:creationId xmlns:p14="http://schemas.microsoft.com/office/powerpoint/2010/main" val="126622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FBDC1A6-FF08-48FC-82C8-0835307D902B}"/>
              </a:ext>
            </a:extLst>
          </p:cNvPr>
          <p:cNvSpPr>
            <a:spLocks noGrp="1"/>
          </p:cNvSpPr>
          <p:nvPr>
            <p:ph type="ctrTitle"/>
          </p:nvPr>
        </p:nvSpPr>
        <p:spPr>
          <a:xfrm>
            <a:off x="892817" y="1370171"/>
            <a:ext cx="4425551" cy="2387600"/>
          </a:xfrm>
        </p:spPr>
        <p:txBody>
          <a:bodyPr>
            <a:normAutofit/>
          </a:bodyPr>
          <a:lstStyle/>
          <a:p>
            <a:pPr algn="l"/>
            <a:r>
              <a:rPr lang="de-DE" sz="5100" b="1" dirty="0">
                <a:solidFill>
                  <a:srgbClr val="FFFFFF"/>
                </a:solidFill>
              </a:rPr>
              <a:t>Wo steckt die </a:t>
            </a:r>
            <a:r>
              <a:rPr lang="de-DE" sz="5100" b="1" dirty="0">
                <a:solidFill>
                  <a:srgbClr val="FFFF00"/>
                </a:solidFill>
              </a:rPr>
              <a:t>Säure</a:t>
            </a:r>
            <a:r>
              <a:rPr lang="de-DE" sz="5100" b="1" dirty="0">
                <a:solidFill>
                  <a:srgbClr val="FFFFFF"/>
                </a:solidFill>
              </a:rPr>
              <a:t> in der </a:t>
            </a:r>
            <a:r>
              <a:rPr lang="de-DE" sz="5100" b="1" dirty="0">
                <a:solidFill>
                  <a:srgbClr val="FFFF00"/>
                </a:solidFill>
              </a:rPr>
              <a:t>Salzsäure?</a:t>
            </a:r>
            <a:endParaRPr lang="de-AT" sz="5100" b="1" dirty="0">
              <a:solidFill>
                <a:srgbClr val="FFFF00"/>
              </a:solidFill>
            </a:endParaRP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fik 2">
            <a:extLst>
              <a:ext uri="{FF2B5EF4-FFF2-40B4-BE49-F238E27FC236}">
                <a16:creationId xmlns:a16="http://schemas.microsoft.com/office/drawing/2014/main" id="{24E7979C-DB3F-486C-B983-5FFC0C31F335}"/>
              </a:ext>
            </a:extLst>
          </p:cNvPr>
          <p:cNvPicPr>
            <a:picLocks noChangeAspect="1"/>
          </p:cNvPicPr>
          <p:nvPr/>
        </p:nvPicPr>
        <p:blipFill>
          <a:blip r:embed="rId3"/>
          <a:stretch>
            <a:fillRect/>
          </a:stretch>
        </p:blipFill>
        <p:spPr>
          <a:xfrm>
            <a:off x="6457367" y="73152"/>
            <a:ext cx="2387468" cy="3270504"/>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4" name="Grafik 3" descr="Ein Bild, das Schrift, Logo, Grafiken, Symbol enthält.&#10;&#10;Automatisch generierte Beschreibung">
            <a:extLst>
              <a:ext uri="{FF2B5EF4-FFF2-40B4-BE49-F238E27FC236}">
                <a16:creationId xmlns:a16="http://schemas.microsoft.com/office/drawing/2014/main" id="{E0CC1187-A9A3-AF83-08CE-43B1FC302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034" y="3884066"/>
            <a:ext cx="2831732"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78414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5314D-EAA2-EAE8-B04E-561D3C14380B}"/>
              </a:ext>
            </a:extLst>
          </p:cNvPr>
          <p:cNvSpPr>
            <a:spLocks noGrp="1"/>
          </p:cNvSpPr>
          <p:nvPr>
            <p:ph type="title"/>
          </p:nvPr>
        </p:nvSpPr>
        <p:spPr>
          <a:xfrm>
            <a:off x="419100" y="365125"/>
            <a:ext cx="11290300" cy="1724025"/>
          </a:xfrm>
        </p:spPr>
        <p:txBody>
          <a:bodyPr>
            <a:normAutofit fontScale="90000"/>
          </a:bodyPr>
          <a:lstStyle/>
          <a:p>
            <a:pPr algn="ctr"/>
            <a:r>
              <a:rPr lang="de-DE"/>
              <a:t>Alternative digitale Anwendung: </a:t>
            </a:r>
            <a:r>
              <a:rPr lang="de-DE" b="1"/>
              <a:t>Q</a:t>
            </a:r>
            <a:r>
              <a:rPr lang="de-DE" b="1" baseline="-25000"/>
              <a:t>R</a:t>
            </a:r>
            <a:r>
              <a:rPr lang="de-DE" b="1"/>
              <a:t>-Lernhilfe</a:t>
            </a:r>
            <a:br>
              <a:rPr lang="de-DE"/>
            </a:br>
            <a:br>
              <a:rPr lang="de-DE"/>
            </a:br>
            <a:r>
              <a:rPr lang="de-DE" sz="3600"/>
              <a:t>Viele Hilfen in einem Q</a:t>
            </a:r>
            <a:r>
              <a:rPr lang="de-DE" sz="3600" baseline="-25000"/>
              <a:t>R</a:t>
            </a:r>
            <a:r>
              <a:rPr lang="de-DE" sz="3600"/>
              <a:t>-Code zum bequemen und übersichtlichen Auf- und Zuklappen von Hilfen und Lösungen </a:t>
            </a:r>
            <a:endParaRPr lang="en-DE" sz="3600"/>
          </a:p>
        </p:txBody>
      </p:sp>
      <p:pic>
        <p:nvPicPr>
          <p:cNvPr id="2050" name="Picture 2" descr="qr">
            <a:extLst>
              <a:ext uri="{FF2B5EF4-FFF2-40B4-BE49-F238E27FC236}">
                <a16:creationId xmlns:a16="http://schemas.microsoft.com/office/drawing/2014/main" id="{33BF1BB1-EEF8-8897-B129-1D01411E7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2293938"/>
            <a:ext cx="3524250" cy="3524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19D8D47-B970-F49F-99F8-F927BC1ADCA5}"/>
              </a:ext>
            </a:extLst>
          </p:cNvPr>
          <p:cNvSpPr txBox="1"/>
          <p:nvPr/>
        </p:nvSpPr>
        <p:spPr>
          <a:xfrm>
            <a:off x="3092450" y="5653644"/>
            <a:ext cx="6096000" cy="369332"/>
          </a:xfrm>
          <a:prstGeom prst="rect">
            <a:avLst/>
          </a:prstGeom>
          <a:noFill/>
        </p:spPr>
        <p:txBody>
          <a:bodyPr wrap="square">
            <a:spAutoFit/>
          </a:bodyPr>
          <a:lstStyle/>
          <a:p>
            <a:r>
              <a:rPr lang="de-DE">
                <a:hlinkClick r:id="rId3"/>
              </a:rPr>
              <a:t>https://qr-lernhilfen.de/mobileUrl?url=c5d0e97b58d9746a</a:t>
            </a:r>
            <a:r>
              <a:rPr lang="de-DE"/>
              <a:t> </a:t>
            </a:r>
            <a:endParaRPr lang="en-DE"/>
          </a:p>
        </p:txBody>
      </p:sp>
      <p:sp>
        <p:nvSpPr>
          <p:cNvPr id="4" name="Textfeld 3">
            <a:extLst>
              <a:ext uri="{FF2B5EF4-FFF2-40B4-BE49-F238E27FC236}">
                <a16:creationId xmlns:a16="http://schemas.microsoft.com/office/drawing/2014/main" id="{B9DAA939-5CBB-68BF-35F5-D6676DE96CE1}"/>
              </a:ext>
            </a:extLst>
          </p:cNvPr>
          <p:cNvSpPr txBox="1"/>
          <p:nvPr/>
        </p:nvSpPr>
        <p:spPr>
          <a:xfrm>
            <a:off x="3092450" y="6184900"/>
            <a:ext cx="5683250" cy="369332"/>
          </a:xfrm>
          <a:prstGeom prst="rect">
            <a:avLst/>
          </a:prstGeom>
          <a:noFill/>
        </p:spPr>
        <p:txBody>
          <a:bodyPr wrap="square" rtlCol="0">
            <a:spAutoFit/>
          </a:bodyPr>
          <a:lstStyle/>
          <a:p>
            <a:pPr algn="ctr"/>
            <a:r>
              <a:rPr lang="de-DE"/>
              <a:t>Q</a:t>
            </a:r>
            <a:r>
              <a:rPr lang="de-DE" baseline="-25000"/>
              <a:t>R</a:t>
            </a:r>
            <a:r>
              <a:rPr lang="de-DE"/>
              <a:t>-Lernhilfe kann als ZIP-Datei heruntergeladen werden.</a:t>
            </a:r>
            <a:endParaRPr lang="en-DE"/>
          </a:p>
        </p:txBody>
      </p:sp>
    </p:spTree>
    <p:extLst>
      <p:ext uri="{BB962C8B-B14F-4D97-AF65-F5344CB8AC3E}">
        <p14:creationId xmlns:p14="http://schemas.microsoft.com/office/powerpoint/2010/main" val="426629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FE36A-B48F-9E6C-87DF-4813B2946621}"/>
              </a:ext>
            </a:extLst>
          </p:cNvPr>
          <p:cNvSpPr>
            <a:spLocks noGrp="1"/>
          </p:cNvSpPr>
          <p:nvPr>
            <p:ph type="title"/>
          </p:nvPr>
        </p:nvSpPr>
        <p:spPr/>
        <p:txBody>
          <a:bodyPr/>
          <a:lstStyle/>
          <a:p>
            <a:r>
              <a:rPr lang="de-DE"/>
              <a:t>Kopiervorlagen für das analoge Arbeiten mit den gestuften Hilfen</a:t>
            </a:r>
            <a:endParaRPr lang="en-DE"/>
          </a:p>
        </p:txBody>
      </p:sp>
      <p:sp>
        <p:nvSpPr>
          <p:cNvPr id="3" name="Textplatzhalter 2">
            <a:extLst>
              <a:ext uri="{FF2B5EF4-FFF2-40B4-BE49-F238E27FC236}">
                <a16:creationId xmlns:a16="http://schemas.microsoft.com/office/drawing/2014/main" id="{968AF2E8-84AB-E9FD-7014-17D759CF7A81}"/>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2801665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2BB40-0E41-BFE9-2D85-0C3EC60139CC}"/>
              </a:ext>
            </a:extLst>
          </p:cNvPr>
          <p:cNvSpPr>
            <a:spLocks noGrp="1"/>
          </p:cNvSpPr>
          <p:nvPr>
            <p:ph type="title"/>
          </p:nvPr>
        </p:nvSpPr>
        <p:spPr>
          <a:xfrm>
            <a:off x="838200" y="23812"/>
            <a:ext cx="10515600" cy="682625"/>
          </a:xfrm>
        </p:spPr>
        <p:txBody>
          <a:bodyPr>
            <a:normAutofit fontScale="90000"/>
          </a:bodyPr>
          <a:lstStyle/>
          <a:p>
            <a:r>
              <a:rPr lang="de-DE" sz="3200" b="1"/>
              <a:t>Gestufte Lernhilfe 1 </a:t>
            </a:r>
            <a:r>
              <a:rPr lang="de-DE" sz="3200"/>
              <a:t>– Beschreibung von Abbildungen/Diagrammen</a:t>
            </a:r>
            <a:endParaRPr lang="en-DE" sz="3200"/>
          </a:p>
        </p:txBody>
      </p:sp>
      <p:sp>
        <p:nvSpPr>
          <p:cNvPr id="3" name="Textfeld 2">
            <a:extLst>
              <a:ext uri="{FF2B5EF4-FFF2-40B4-BE49-F238E27FC236}">
                <a16:creationId xmlns:a16="http://schemas.microsoft.com/office/drawing/2014/main" id="{F9CB0A7D-4557-D980-ECEB-D91D77AFE271}"/>
              </a:ext>
            </a:extLst>
          </p:cNvPr>
          <p:cNvSpPr txBox="1"/>
          <p:nvPr/>
        </p:nvSpPr>
        <p:spPr>
          <a:xfrm>
            <a:off x="635000" y="1123950"/>
            <a:ext cx="10610850" cy="5509200"/>
          </a:xfrm>
          <a:prstGeom prst="rect">
            <a:avLst/>
          </a:prstGeom>
          <a:noFill/>
        </p:spPr>
        <p:txBody>
          <a:bodyPr wrap="square" rtlCol="0">
            <a:spAutoFit/>
          </a:bodyPr>
          <a:lstStyle/>
          <a:p>
            <a:pPr algn="l">
              <a:spcBef>
                <a:spcPts val="1200"/>
              </a:spcBef>
            </a:pPr>
            <a:r>
              <a:rPr lang="de-DE" sz="2400" b="0" i="0">
                <a:solidFill>
                  <a:srgbClr val="000000"/>
                </a:solidFill>
                <a:effectLst/>
                <a:latin typeface="-apple-system"/>
              </a:rPr>
              <a:t>Die Interpretation eines Diagrammes / einer Abbildung / einer Grafik besteht aus einer </a:t>
            </a:r>
            <a:r>
              <a:rPr lang="de-DE" sz="2400" b="1" i="0">
                <a:solidFill>
                  <a:srgbClr val="000000"/>
                </a:solidFill>
                <a:effectLst/>
                <a:latin typeface="-apple-system"/>
              </a:rPr>
              <a:t>Einleitung</a:t>
            </a:r>
            <a:r>
              <a:rPr lang="de-DE" sz="2400" b="0" i="0">
                <a:solidFill>
                  <a:srgbClr val="000000"/>
                </a:solidFill>
                <a:effectLst/>
                <a:latin typeface="-apple-system"/>
              </a:rPr>
              <a:t>, einer </a:t>
            </a:r>
            <a:r>
              <a:rPr lang="de-DE" sz="2400" b="1" i="0">
                <a:solidFill>
                  <a:srgbClr val="000000"/>
                </a:solidFill>
                <a:effectLst/>
                <a:latin typeface="-apple-system"/>
              </a:rPr>
              <a:t>Beschreibung</a:t>
            </a:r>
            <a:r>
              <a:rPr lang="de-DE" sz="2400" b="0" i="0">
                <a:solidFill>
                  <a:srgbClr val="000000"/>
                </a:solidFill>
                <a:effectLst/>
                <a:latin typeface="-apple-system"/>
              </a:rPr>
              <a:t>, einer </a:t>
            </a:r>
            <a:r>
              <a:rPr lang="de-DE" sz="2400" b="1" i="0">
                <a:solidFill>
                  <a:srgbClr val="000000"/>
                </a:solidFill>
                <a:effectLst/>
                <a:latin typeface="-apple-system"/>
              </a:rPr>
              <a:t>Erklärung</a:t>
            </a:r>
            <a:r>
              <a:rPr lang="de-DE" sz="2400" b="0" i="0">
                <a:solidFill>
                  <a:srgbClr val="000000"/>
                </a:solidFill>
                <a:effectLst/>
                <a:latin typeface="-apple-system"/>
              </a:rPr>
              <a:t> und weiterer </a:t>
            </a:r>
            <a:r>
              <a:rPr lang="de-DE" sz="2400" b="1" i="0">
                <a:solidFill>
                  <a:srgbClr val="000000"/>
                </a:solidFill>
                <a:effectLst/>
                <a:latin typeface="-apple-system"/>
              </a:rPr>
              <a:t>Infos</a:t>
            </a:r>
            <a:r>
              <a:rPr lang="de-DE" sz="2400" b="0" i="0">
                <a:solidFill>
                  <a:srgbClr val="000000"/>
                </a:solidFill>
                <a:effectLst/>
                <a:latin typeface="-apple-system"/>
              </a:rPr>
              <a:t> oder </a:t>
            </a:r>
            <a:r>
              <a:rPr lang="de-DE" sz="2400" b="1" i="0">
                <a:solidFill>
                  <a:srgbClr val="000000"/>
                </a:solidFill>
                <a:effectLst/>
                <a:latin typeface="-apple-system"/>
              </a:rPr>
              <a:t>Kritik</a:t>
            </a:r>
            <a:r>
              <a:rPr lang="de-DE" sz="2400" b="0" i="0">
                <a:solidFill>
                  <a:srgbClr val="000000"/>
                </a:solidFill>
                <a:effectLst/>
                <a:latin typeface="-apple-system"/>
              </a:rPr>
              <a:t>.</a:t>
            </a:r>
          </a:p>
          <a:p>
            <a:pPr algn="l">
              <a:spcBef>
                <a:spcPts val="1200"/>
              </a:spcBef>
            </a:pPr>
            <a:r>
              <a:rPr lang="de-DE" sz="2400" b="0" i="0">
                <a:solidFill>
                  <a:srgbClr val="000000"/>
                </a:solidFill>
                <a:effectLst/>
                <a:latin typeface="-apple-system"/>
              </a:rPr>
              <a:t>Jeder Teil entspricht dabei einem eigenen </a:t>
            </a:r>
            <a:r>
              <a:rPr lang="de-DE" sz="2400" b="1" i="0">
                <a:solidFill>
                  <a:srgbClr val="000000"/>
                </a:solidFill>
                <a:effectLst/>
                <a:latin typeface="-apple-system"/>
              </a:rPr>
              <a:t>Absatz</a:t>
            </a:r>
            <a:r>
              <a:rPr lang="de-DE" sz="2400" b="0" i="0">
                <a:solidFill>
                  <a:srgbClr val="000000"/>
                </a:solidFill>
                <a:effectLst/>
                <a:latin typeface="-apple-system"/>
              </a:rPr>
              <a:t>. </a:t>
            </a:r>
          </a:p>
          <a:p>
            <a:pPr algn="l">
              <a:spcBef>
                <a:spcPts val="1200"/>
              </a:spcBef>
            </a:pPr>
            <a:r>
              <a:rPr lang="de-DE" sz="2400" b="0" i="0" u="sng">
                <a:solidFill>
                  <a:srgbClr val="000000"/>
                </a:solidFill>
                <a:effectLst/>
                <a:latin typeface="-apple-system"/>
              </a:rPr>
              <a:t>Einleitung</a:t>
            </a:r>
            <a:r>
              <a:rPr lang="de-DE" sz="2400" b="0" i="0">
                <a:solidFill>
                  <a:srgbClr val="000000"/>
                </a:solidFill>
                <a:effectLst/>
                <a:latin typeface="-apple-system"/>
              </a:rPr>
              <a:t>: stellt den Bezug zur Abbildung / Grafik / Diagramm her</a:t>
            </a:r>
          </a:p>
          <a:p>
            <a:pPr algn="l">
              <a:spcBef>
                <a:spcPts val="1200"/>
              </a:spcBef>
            </a:pPr>
            <a:r>
              <a:rPr lang="de-DE" sz="2400" b="0" i="0" u="sng">
                <a:solidFill>
                  <a:srgbClr val="000000"/>
                </a:solidFill>
                <a:effectLst/>
                <a:latin typeface="-apple-system"/>
              </a:rPr>
              <a:t>Beschreibung</a:t>
            </a:r>
            <a:r>
              <a:rPr lang="de-DE" sz="2400" b="0" i="0">
                <a:solidFill>
                  <a:srgbClr val="000000"/>
                </a:solidFill>
                <a:effectLst/>
                <a:latin typeface="-apple-system"/>
              </a:rPr>
              <a:t>: die Abbildung / Grafik / das Diagramm wird beschrieben</a:t>
            </a:r>
          </a:p>
          <a:p>
            <a:pPr algn="l">
              <a:spcBef>
                <a:spcPts val="1200"/>
              </a:spcBef>
            </a:pPr>
            <a:r>
              <a:rPr lang="de-DE" sz="2400" b="0" i="0" u="sng">
                <a:solidFill>
                  <a:srgbClr val="000000"/>
                </a:solidFill>
                <a:effectLst/>
                <a:latin typeface="-apple-system"/>
              </a:rPr>
              <a:t>Erklärung</a:t>
            </a:r>
            <a:r>
              <a:rPr lang="de-DE" sz="2400" b="0" i="0">
                <a:solidFill>
                  <a:srgbClr val="000000"/>
                </a:solidFill>
                <a:effectLst/>
                <a:latin typeface="-apple-system"/>
              </a:rPr>
              <a:t>: vergleicht die Werte / Kurven / Besonderheiten; Extremwerte werden herausgehoben und besprochen</a:t>
            </a:r>
          </a:p>
          <a:p>
            <a:pPr algn="l">
              <a:spcBef>
                <a:spcPts val="1200"/>
              </a:spcBef>
            </a:pPr>
            <a:r>
              <a:rPr lang="de-DE" sz="2400" b="0" i="0" u="sng">
                <a:solidFill>
                  <a:srgbClr val="000000"/>
                </a:solidFill>
                <a:effectLst/>
                <a:latin typeface="-apple-system"/>
              </a:rPr>
              <a:t>Weitere Infos / Kritik</a:t>
            </a:r>
            <a:r>
              <a:rPr lang="de-DE" sz="2400" b="0" i="0">
                <a:solidFill>
                  <a:srgbClr val="000000"/>
                </a:solidFill>
                <a:effectLst/>
                <a:latin typeface="-apple-system"/>
              </a:rPr>
              <a:t>: gibt Informationen über die Abbildung / Grafik / das Diagramm hinaus</a:t>
            </a:r>
          </a:p>
          <a:p>
            <a:pPr algn="l">
              <a:spcBef>
                <a:spcPts val="1200"/>
              </a:spcBef>
            </a:pPr>
            <a:r>
              <a:rPr lang="de-DE" sz="2400" b="0" i="0">
                <a:solidFill>
                  <a:srgbClr val="000000"/>
                </a:solidFill>
                <a:effectLst/>
                <a:latin typeface="-apple-system"/>
              </a:rPr>
              <a:t>Achtet bei eurem Text darauf, dass ihr diese Einteilung einhaltet.</a:t>
            </a:r>
          </a:p>
          <a:p>
            <a:pPr algn="l">
              <a:spcBef>
                <a:spcPts val="1200"/>
              </a:spcBef>
            </a:pPr>
            <a:r>
              <a:rPr lang="de-DE" sz="2400" b="1">
                <a:solidFill>
                  <a:srgbClr val="000000"/>
                </a:solidFill>
                <a:latin typeface="-apple-system"/>
              </a:rPr>
              <a:t>Hilfe</a:t>
            </a:r>
            <a:r>
              <a:rPr lang="de-DE" sz="2400" b="1" i="0">
                <a:solidFill>
                  <a:srgbClr val="000000"/>
                </a:solidFill>
                <a:effectLst/>
                <a:latin typeface="-apple-system"/>
              </a:rPr>
              <a:t> 2</a:t>
            </a:r>
            <a:r>
              <a:rPr lang="de-DE" sz="2400" b="0" i="0">
                <a:solidFill>
                  <a:srgbClr val="000000"/>
                </a:solidFill>
                <a:effectLst/>
                <a:latin typeface="-apple-system"/>
              </a:rPr>
              <a:t> enthält Formulierungshilfen für die einzelnen Absätze.</a:t>
            </a:r>
          </a:p>
          <a:p>
            <a:endParaRPr lang="en-DE"/>
          </a:p>
        </p:txBody>
      </p:sp>
    </p:spTree>
    <p:extLst>
      <p:ext uri="{BB962C8B-B14F-4D97-AF65-F5344CB8AC3E}">
        <p14:creationId xmlns:p14="http://schemas.microsoft.com/office/powerpoint/2010/main" val="3323096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B741341-B3B2-E0F0-639F-5FCA68A95430}"/>
              </a:ext>
            </a:extLst>
          </p:cNvPr>
          <p:cNvSpPr txBox="1"/>
          <p:nvPr/>
        </p:nvSpPr>
        <p:spPr>
          <a:xfrm>
            <a:off x="657225" y="879782"/>
            <a:ext cx="5416550" cy="5539978"/>
          </a:xfrm>
          <a:prstGeom prst="rect">
            <a:avLst/>
          </a:prstGeom>
          <a:noFill/>
        </p:spPr>
        <p:txBody>
          <a:bodyPr wrap="square">
            <a:spAutoFit/>
          </a:bodyPr>
          <a:lstStyle/>
          <a:p>
            <a:pPr algn="l"/>
            <a:r>
              <a:rPr lang="de-DE" sz="1400" b="0" i="0" u="sng">
                <a:solidFill>
                  <a:srgbClr val="000000"/>
                </a:solidFill>
                <a:effectLst/>
              </a:rPr>
              <a:t>EINLEITUNG: </a:t>
            </a:r>
          </a:p>
          <a:p>
            <a:pPr algn="l"/>
            <a:r>
              <a:rPr lang="de-DE" sz="1400" b="0" i="0" u="sng">
                <a:solidFill>
                  <a:srgbClr val="000000"/>
                </a:solidFill>
                <a:effectLst/>
              </a:rPr>
              <a:t>Auf die Abbildung bezugnehmen</a:t>
            </a:r>
            <a:endParaRPr lang="de-DE" sz="1400" b="0" i="0">
              <a:solidFill>
                <a:srgbClr val="000000"/>
              </a:solidFill>
              <a:effectLst/>
            </a:endParaRPr>
          </a:p>
          <a:p>
            <a:pPr algn="l"/>
            <a:r>
              <a:rPr lang="de-DE" sz="1400" b="0" i="0">
                <a:solidFill>
                  <a:srgbClr val="000000"/>
                </a:solidFill>
                <a:effectLst/>
              </a:rPr>
              <a:t>Abbildung X zeigt, dass…</a:t>
            </a:r>
          </a:p>
          <a:p>
            <a:pPr algn="l"/>
            <a:r>
              <a:rPr lang="de-DE" sz="1400" b="0" i="0">
                <a:solidFill>
                  <a:srgbClr val="000000"/>
                </a:solidFill>
                <a:effectLst/>
              </a:rPr>
              <a:t>Abbildung X erklärt / beschreibt / illustriert den Vorgang…</a:t>
            </a:r>
          </a:p>
          <a:p>
            <a:pPr algn="l"/>
            <a:r>
              <a:rPr lang="de-DE" sz="1400" b="0" i="0">
                <a:solidFill>
                  <a:srgbClr val="000000"/>
                </a:solidFill>
                <a:effectLst/>
              </a:rPr>
              <a:t>In dieser Abbildung…</a:t>
            </a:r>
          </a:p>
          <a:p>
            <a:pPr algn="l"/>
            <a:r>
              <a:rPr lang="de-DE" sz="1400" b="0" i="0">
                <a:solidFill>
                  <a:srgbClr val="000000"/>
                </a:solidFill>
                <a:effectLst/>
              </a:rPr>
              <a:t>etwas wird dargestellt (darstellen)</a:t>
            </a:r>
          </a:p>
          <a:p>
            <a:pPr algn="l"/>
            <a:r>
              <a:rPr lang="de-DE" sz="1400" b="0" i="0">
                <a:solidFill>
                  <a:srgbClr val="000000"/>
                </a:solidFill>
                <a:effectLst/>
              </a:rPr>
              <a:t>etwas ist zu sehen (sehen)</a:t>
            </a:r>
          </a:p>
          <a:p>
            <a:pPr algn="l"/>
            <a:r>
              <a:rPr lang="de-DE" sz="1400" b="0" i="0">
                <a:solidFill>
                  <a:srgbClr val="000000"/>
                </a:solidFill>
                <a:effectLst/>
              </a:rPr>
              <a:t> </a:t>
            </a:r>
          </a:p>
          <a:p>
            <a:pPr algn="l"/>
            <a:r>
              <a:rPr lang="de-DE" sz="1400" b="0" i="0" u="sng">
                <a:solidFill>
                  <a:srgbClr val="000000"/>
                </a:solidFill>
                <a:effectLst/>
              </a:rPr>
              <a:t>BESCHREIBUNG: </a:t>
            </a:r>
          </a:p>
          <a:p>
            <a:pPr algn="l"/>
            <a:r>
              <a:rPr lang="de-DE" sz="1400" u="sng">
                <a:solidFill>
                  <a:srgbClr val="000000"/>
                </a:solidFill>
              </a:rPr>
              <a:t>Legende:</a:t>
            </a:r>
          </a:p>
          <a:p>
            <a:r>
              <a:rPr lang="de-DE" sz="1400" b="1">
                <a:solidFill>
                  <a:srgbClr val="7030A0"/>
                </a:solidFill>
              </a:rPr>
              <a:t>-&gt; Welche Teilchen sind abgebildet?</a:t>
            </a:r>
          </a:p>
          <a:p>
            <a:r>
              <a:rPr lang="de-DE" sz="1400"/>
              <a:t>Atom, Molekül, Kation, Anion + Namen der Teilchen</a:t>
            </a:r>
          </a:p>
          <a:p>
            <a:pPr algn="l"/>
            <a:endParaRPr lang="de-DE" sz="1400" u="sng">
              <a:solidFill>
                <a:srgbClr val="000000"/>
              </a:solidFill>
            </a:endParaRPr>
          </a:p>
          <a:p>
            <a:pPr algn="l"/>
            <a:r>
              <a:rPr lang="de-DE" sz="1400" b="0" i="0" u="sng">
                <a:solidFill>
                  <a:srgbClr val="000000"/>
                </a:solidFill>
                <a:effectLst/>
              </a:rPr>
              <a:t>Den Vorgang strukturieren:</a:t>
            </a:r>
          </a:p>
          <a:p>
            <a:pPr algn="l"/>
            <a:r>
              <a:rPr lang="de-DE" sz="1400" b="1" i="0">
                <a:solidFill>
                  <a:srgbClr val="7030A0"/>
                </a:solidFill>
                <a:effectLst/>
              </a:rPr>
              <a:t>-&gt; In welcher Reihenfolge laufen die Vorgänge ab?</a:t>
            </a:r>
          </a:p>
          <a:p>
            <a:pPr algn="l"/>
            <a:r>
              <a:rPr lang="de-DE" sz="1400" b="0" i="0">
                <a:solidFill>
                  <a:srgbClr val="000000"/>
                </a:solidFill>
                <a:effectLst/>
              </a:rPr>
              <a:t>Zu Beginn… / Dann… / Danach… / Zum Schluss…</a:t>
            </a:r>
          </a:p>
          <a:p>
            <a:pPr algn="l"/>
            <a:r>
              <a:rPr lang="de-DE" sz="1400" b="0" i="0">
                <a:solidFill>
                  <a:srgbClr val="000000"/>
                </a:solidFill>
                <a:effectLst/>
              </a:rPr>
              <a:t>Durch diesen Vorgang…</a:t>
            </a:r>
          </a:p>
          <a:p>
            <a:pPr algn="l"/>
            <a:r>
              <a:rPr lang="de-DE" sz="1400" b="0" i="0">
                <a:solidFill>
                  <a:srgbClr val="000000"/>
                </a:solidFill>
                <a:effectLst/>
              </a:rPr>
              <a:t>… ein Vorgang, bei dem…</a:t>
            </a:r>
          </a:p>
          <a:p>
            <a:pPr algn="l"/>
            <a:r>
              <a:rPr lang="de-DE" sz="1400" b="0" i="0">
                <a:solidFill>
                  <a:srgbClr val="000000"/>
                </a:solidFill>
                <a:effectLst/>
              </a:rPr>
              <a:t>Der Prozess…</a:t>
            </a:r>
          </a:p>
          <a:p>
            <a:pPr algn="l"/>
            <a:r>
              <a:rPr lang="de-DE" sz="1400" b="0" i="0">
                <a:solidFill>
                  <a:srgbClr val="000000"/>
                </a:solidFill>
                <a:effectLst/>
              </a:rPr>
              <a:t>Das führt zu… (zu etwas führen)</a:t>
            </a:r>
          </a:p>
          <a:p>
            <a:pPr algn="l"/>
            <a:r>
              <a:rPr lang="de-DE" sz="1400" b="0" i="0">
                <a:solidFill>
                  <a:srgbClr val="000000"/>
                </a:solidFill>
                <a:effectLst/>
              </a:rPr>
              <a:t>… was dazu führt, dass (zu etwas führen)</a:t>
            </a:r>
          </a:p>
          <a:p>
            <a:pPr algn="l"/>
            <a:r>
              <a:rPr lang="de-DE" sz="1400" b="0" i="0">
                <a:solidFill>
                  <a:srgbClr val="000000"/>
                </a:solidFill>
                <a:effectLst/>
              </a:rPr>
              <a:t>Dies/Das bedeutet, dass… (bedeuten)</a:t>
            </a:r>
          </a:p>
          <a:p>
            <a:pPr algn="l"/>
            <a:r>
              <a:rPr lang="de-DE" sz="1400" b="0" i="0">
                <a:solidFill>
                  <a:srgbClr val="000000"/>
                </a:solidFill>
                <a:effectLst/>
              </a:rPr>
              <a:t>…, weil…</a:t>
            </a:r>
          </a:p>
          <a:p>
            <a:pPr algn="l"/>
            <a:r>
              <a:rPr lang="de-DE" sz="1400" b="0" i="0">
                <a:solidFill>
                  <a:srgbClr val="000000"/>
                </a:solidFill>
                <a:effectLst/>
              </a:rPr>
              <a:t>… wird bezeichnet als… (bezeichnen)</a:t>
            </a:r>
          </a:p>
          <a:p>
            <a:pPr algn="l"/>
            <a:r>
              <a:rPr lang="de-DE" b="0" i="0">
                <a:solidFill>
                  <a:srgbClr val="000000"/>
                </a:solidFill>
                <a:effectLst/>
                <a:latin typeface="-apple-system"/>
              </a:rPr>
              <a:t> </a:t>
            </a:r>
          </a:p>
        </p:txBody>
      </p:sp>
      <p:sp>
        <p:nvSpPr>
          <p:cNvPr id="5" name="Textfeld 4">
            <a:extLst>
              <a:ext uri="{FF2B5EF4-FFF2-40B4-BE49-F238E27FC236}">
                <a16:creationId xmlns:a16="http://schemas.microsoft.com/office/drawing/2014/main" id="{AF4F39A4-927C-8825-E22B-898CA5C4B9A4}"/>
              </a:ext>
            </a:extLst>
          </p:cNvPr>
          <p:cNvSpPr txBox="1"/>
          <p:nvPr/>
        </p:nvSpPr>
        <p:spPr>
          <a:xfrm>
            <a:off x="6667500" y="879475"/>
            <a:ext cx="5067300" cy="4401205"/>
          </a:xfrm>
          <a:prstGeom prst="rect">
            <a:avLst/>
          </a:prstGeom>
          <a:noFill/>
        </p:spPr>
        <p:txBody>
          <a:bodyPr wrap="square" rtlCol="0">
            <a:spAutoFit/>
          </a:bodyPr>
          <a:lstStyle/>
          <a:p>
            <a:r>
              <a:rPr lang="de-DE" sz="1400" u="sng"/>
              <a:t>DEUTUNG:</a:t>
            </a:r>
          </a:p>
          <a:p>
            <a:r>
              <a:rPr lang="de-DE" sz="1400" b="1">
                <a:solidFill>
                  <a:srgbClr val="7030A0"/>
                </a:solidFill>
              </a:rPr>
              <a:t>-&gt; Kausale Zusammenhänge ausdrücken:</a:t>
            </a:r>
          </a:p>
          <a:p>
            <a:r>
              <a:rPr lang="de-DE" sz="1400"/>
              <a:t>Dies/Das bedeutet, dass… (bedeuten)</a:t>
            </a:r>
          </a:p>
          <a:p>
            <a:r>
              <a:rPr lang="de-DE" sz="1400"/>
              <a:t>…, weil…</a:t>
            </a:r>
          </a:p>
          <a:p>
            <a:r>
              <a:rPr lang="de-DE" sz="1400"/>
              <a:t>… wird bezeichnet als… (bezeichnen)</a:t>
            </a:r>
          </a:p>
          <a:p>
            <a:endParaRPr lang="de-DE" sz="1400"/>
          </a:p>
          <a:p>
            <a:r>
              <a:rPr lang="de-DE" sz="1400"/>
              <a:t>Chemische Veränderungen auf der Teilchenebene erklären:</a:t>
            </a:r>
          </a:p>
          <a:p>
            <a:r>
              <a:rPr lang="de-DE" sz="1400" b="1">
                <a:solidFill>
                  <a:srgbClr val="7030A0"/>
                </a:solidFill>
              </a:rPr>
              <a:t>-&gt; In welchem Zusammenhang stehen die Teilchen? Was passiert mit ihnen?</a:t>
            </a:r>
          </a:p>
          <a:p>
            <a:r>
              <a:rPr lang="de-DE" sz="1400"/>
              <a:t>A reagiert zu C (zu etwas reagieren)</a:t>
            </a:r>
          </a:p>
          <a:p>
            <a:r>
              <a:rPr lang="de-DE" sz="1400"/>
              <a:t>A reagiert mit B (mit etwas reagieren)</a:t>
            </a:r>
          </a:p>
          <a:p>
            <a:r>
              <a:rPr lang="de-DE" sz="1400"/>
              <a:t>B bildet sich aus A (etwas bildet sich)</a:t>
            </a:r>
          </a:p>
          <a:p>
            <a:r>
              <a:rPr lang="de-DE" sz="1400"/>
              <a:t>A und B bilden C (bilden)</a:t>
            </a:r>
          </a:p>
          <a:p>
            <a:r>
              <a:rPr lang="de-DE" sz="1400"/>
              <a:t>B entsteht aus (entstehen; entstand)</a:t>
            </a:r>
          </a:p>
          <a:p>
            <a:r>
              <a:rPr lang="de-DE" sz="1400"/>
              <a:t>C wird von A auf B übertragen (übertragen; übertrug)</a:t>
            </a:r>
          </a:p>
          <a:p>
            <a:r>
              <a:rPr lang="de-DE" sz="1400"/>
              <a:t>es kommt zu etwas (zu etwas kommen; kam)</a:t>
            </a:r>
          </a:p>
          <a:p>
            <a:r>
              <a:rPr lang="de-DE" sz="1400"/>
              <a:t>A wirkt als Protonendonator (wirken)</a:t>
            </a:r>
          </a:p>
          <a:p>
            <a:r>
              <a:rPr lang="de-DE" sz="1400"/>
              <a:t>A nimmt B auf (aufnehmen; nahm auf)</a:t>
            </a:r>
          </a:p>
          <a:p>
            <a:r>
              <a:rPr lang="de-DE" sz="1400"/>
              <a:t>A gibt B ab (abgeben)</a:t>
            </a:r>
          </a:p>
          <a:p>
            <a:r>
              <a:rPr lang="de-DE" sz="1400"/>
              <a:t>A verbindet sich mit B (sich verbinden)</a:t>
            </a:r>
            <a:endParaRPr lang="en-DE" sz="1400"/>
          </a:p>
        </p:txBody>
      </p:sp>
      <p:sp>
        <p:nvSpPr>
          <p:cNvPr id="8" name="Titel 1">
            <a:extLst>
              <a:ext uri="{FF2B5EF4-FFF2-40B4-BE49-F238E27FC236}">
                <a16:creationId xmlns:a16="http://schemas.microsoft.com/office/drawing/2014/main" id="{B454099D-6EC1-BA11-9CDD-F881BA94DCD5}"/>
              </a:ext>
            </a:extLst>
          </p:cNvPr>
          <p:cNvSpPr>
            <a:spLocks noGrp="1"/>
          </p:cNvSpPr>
          <p:nvPr>
            <p:ph type="title"/>
          </p:nvPr>
        </p:nvSpPr>
        <p:spPr>
          <a:xfrm>
            <a:off x="457200" y="1"/>
            <a:ext cx="11233150" cy="793750"/>
          </a:xfrm>
        </p:spPr>
        <p:txBody>
          <a:bodyPr>
            <a:normAutofit/>
          </a:bodyPr>
          <a:lstStyle/>
          <a:p>
            <a:pPr algn="ctr"/>
            <a:r>
              <a:rPr lang="de-DE" sz="2400" b="1"/>
              <a:t>Gestufte Lernhilfe 2 </a:t>
            </a:r>
            <a:r>
              <a:rPr lang="de-DE" sz="2400"/>
              <a:t>– Wort- und Phrasensammlung zum Beschreiben der Abbildung</a:t>
            </a:r>
            <a:endParaRPr lang="en-DE" sz="2400"/>
          </a:p>
        </p:txBody>
      </p:sp>
    </p:spTree>
    <p:extLst>
      <p:ext uri="{BB962C8B-B14F-4D97-AF65-F5344CB8AC3E}">
        <p14:creationId xmlns:p14="http://schemas.microsoft.com/office/powerpoint/2010/main" val="1789191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329D606E-333B-523C-4BF0-C4F4F1BE0278}"/>
              </a:ext>
            </a:extLst>
          </p:cNvPr>
          <p:cNvSpPr txBox="1"/>
          <p:nvPr/>
        </p:nvSpPr>
        <p:spPr>
          <a:xfrm>
            <a:off x="698500" y="989013"/>
            <a:ext cx="10515600" cy="3139321"/>
          </a:xfrm>
          <a:prstGeom prst="rect">
            <a:avLst/>
          </a:prstGeom>
          <a:noFill/>
        </p:spPr>
        <p:txBody>
          <a:bodyPr wrap="square">
            <a:spAutoFit/>
          </a:bodyPr>
          <a:lstStyle/>
          <a:p>
            <a:r>
              <a:rPr lang="de-DE" b="1"/>
              <a:t>Stoffebene</a:t>
            </a:r>
          </a:p>
          <a:p>
            <a:r>
              <a:rPr lang="de-DE"/>
              <a:t>Wasserstoffchlorid</a:t>
            </a:r>
          </a:p>
          <a:p>
            <a:r>
              <a:rPr lang="de-DE"/>
              <a:t>Wasserstoff</a:t>
            </a:r>
          </a:p>
          <a:p>
            <a:r>
              <a:rPr lang="de-DE"/>
              <a:t>Chlor</a:t>
            </a:r>
          </a:p>
          <a:p>
            <a:r>
              <a:rPr lang="de-DE"/>
              <a:t>Sauerstoff</a:t>
            </a:r>
          </a:p>
          <a:p>
            <a:r>
              <a:rPr lang="de-DE"/>
              <a:t>Wasser</a:t>
            </a:r>
          </a:p>
          <a:p>
            <a:r>
              <a:rPr lang="de-DE"/>
              <a:t>Gas</a:t>
            </a:r>
          </a:p>
          <a:p>
            <a:r>
              <a:rPr lang="de-DE"/>
              <a:t>Flüssigkeit</a:t>
            </a:r>
          </a:p>
          <a:p>
            <a:r>
              <a:rPr lang="de-DE"/>
              <a:t>Lösung</a:t>
            </a:r>
          </a:p>
          <a:p>
            <a:r>
              <a:rPr lang="de-DE"/>
              <a:t>Saure Lösung</a:t>
            </a:r>
          </a:p>
          <a:p>
            <a:r>
              <a:rPr lang="de-DE"/>
              <a:t> </a:t>
            </a:r>
          </a:p>
        </p:txBody>
      </p:sp>
      <p:sp>
        <p:nvSpPr>
          <p:cNvPr id="8" name="Textfeld 7">
            <a:extLst>
              <a:ext uri="{FF2B5EF4-FFF2-40B4-BE49-F238E27FC236}">
                <a16:creationId xmlns:a16="http://schemas.microsoft.com/office/drawing/2014/main" id="{82EBB0A7-A075-D5FE-8E80-5B97E4524D36}"/>
              </a:ext>
            </a:extLst>
          </p:cNvPr>
          <p:cNvSpPr txBox="1"/>
          <p:nvPr/>
        </p:nvSpPr>
        <p:spPr>
          <a:xfrm>
            <a:off x="4184650" y="976314"/>
            <a:ext cx="7442200" cy="5078313"/>
          </a:xfrm>
          <a:prstGeom prst="rect">
            <a:avLst/>
          </a:prstGeom>
          <a:noFill/>
        </p:spPr>
        <p:txBody>
          <a:bodyPr wrap="square">
            <a:spAutoFit/>
          </a:bodyPr>
          <a:lstStyle/>
          <a:p>
            <a:r>
              <a:rPr lang="de-DE" b="1"/>
              <a:t>Teilchenebene</a:t>
            </a:r>
          </a:p>
          <a:p>
            <a:r>
              <a:rPr lang="de-DE"/>
              <a:t>Säure-Base-Reaktion = Protonenübertragung = Protonenübergang = Protolyse</a:t>
            </a:r>
          </a:p>
          <a:p>
            <a:r>
              <a:rPr lang="de-DE"/>
              <a:t>Donator-Akzeptor-Reaktion</a:t>
            </a:r>
          </a:p>
          <a:p>
            <a:endParaRPr lang="de-DE"/>
          </a:p>
          <a:p>
            <a:r>
              <a:rPr lang="de-DE"/>
              <a:t>Säure = Protonenspender = Protonendonator</a:t>
            </a:r>
          </a:p>
          <a:p>
            <a:r>
              <a:rPr lang="de-DE"/>
              <a:t>Base = Protonenempfänger = Protonenräuber = Protonenakzeptor</a:t>
            </a:r>
          </a:p>
          <a:p>
            <a:endParaRPr lang="de-DE"/>
          </a:p>
          <a:p>
            <a:r>
              <a:rPr lang="de-DE"/>
              <a:t>freies / nicht-bindendes Elektronenpaar</a:t>
            </a:r>
          </a:p>
          <a:p>
            <a:r>
              <a:rPr lang="de-DE"/>
              <a:t>Heterolyse (einer Bindung)</a:t>
            </a:r>
          </a:p>
          <a:p>
            <a:r>
              <a:rPr lang="de-DE"/>
              <a:t>positiv polarisiertes Wasserstoff-Atom </a:t>
            </a:r>
          </a:p>
          <a:p>
            <a:endParaRPr lang="de-DE"/>
          </a:p>
          <a:p>
            <a:r>
              <a:rPr lang="de-DE"/>
              <a:t>Wasserstoff-Kation = Proton</a:t>
            </a:r>
          </a:p>
          <a:p>
            <a:r>
              <a:rPr lang="de-DE"/>
              <a:t>Oxonium-Ion</a:t>
            </a:r>
          </a:p>
          <a:p>
            <a:r>
              <a:rPr lang="de-DE"/>
              <a:t>Chlorid-Ion (Anion)</a:t>
            </a:r>
          </a:p>
          <a:p>
            <a:r>
              <a:rPr lang="de-DE"/>
              <a:t>Atom</a:t>
            </a:r>
          </a:p>
          <a:p>
            <a:r>
              <a:rPr lang="de-DE"/>
              <a:t>Molekül</a:t>
            </a:r>
          </a:p>
          <a:p>
            <a:r>
              <a:rPr lang="de-DE"/>
              <a:t>Anion</a:t>
            </a:r>
          </a:p>
          <a:p>
            <a:r>
              <a:rPr lang="de-DE"/>
              <a:t>Kation</a:t>
            </a:r>
          </a:p>
        </p:txBody>
      </p:sp>
      <p:sp>
        <p:nvSpPr>
          <p:cNvPr id="9" name="Titel 1">
            <a:extLst>
              <a:ext uri="{FF2B5EF4-FFF2-40B4-BE49-F238E27FC236}">
                <a16:creationId xmlns:a16="http://schemas.microsoft.com/office/drawing/2014/main" id="{708052A3-4560-15F8-4315-47F21B407FF1}"/>
              </a:ext>
            </a:extLst>
          </p:cNvPr>
          <p:cNvSpPr>
            <a:spLocks noGrp="1"/>
          </p:cNvSpPr>
          <p:nvPr>
            <p:ph type="title"/>
          </p:nvPr>
        </p:nvSpPr>
        <p:spPr>
          <a:xfrm>
            <a:off x="838200" y="1"/>
            <a:ext cx="11112500" cy="889000"/>
          </a:xfrm>
        </p:spPr>
        <p:txBody>
          <a:bodyPr>
            <a:normAutofit/>
          </a:bodyPr>
          <a:lstStyle/>
          <a:p>
            <a:pPr algn="ctr"/>
            <a:r>
              <a:rPr lang="de-DE" sz="2400" b="1"/>
              <a:t>Gestufte Lernhilfe 3</a:t>
            </a:r>
            <a:r>
              <a:rPr lang="de-DE" sz="2400"/>
              <a:t> – Fachbegriffe zur Beschreibung der Protolyse</a:t>
            </a:r>
            <a:endParaRPr lang="en-DE" sz="2400"/>
          </a:p>
        </p:txBody>
      </p:sp>
    </p:spTree>
    <p:extLst>
      <p:ext uri="{BB962C8B-B14F-4D97-AF65-F5344CB8AC3E}">
        <p14:creationId xmlns:p14="http://schemas.microsoft.com/office/powerpoint/2010/main" val="280929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7CDD9DD-93C3-E2FF-4A9F-7F9AD460F264}"/>
              </a:ext>
            </a:extLst>
          </p:cNvPr>
          <p:cNvPicPr>
            <a:picLocks noChangeAspect="1"/>
          </p:cNvPicPr>
          <p:nvPr/>
        </p:nvPicPr>
        <p:blipFill>
          <a:blip r:embed="rId2"/>
          <a:stretch>
            <a:fillRect/>
          </a:stretch>
        </p:blipFill>
        <p:spPr>
          <a:xfrm>
            <a:off x="573705" y="2070497"/>
            <a:ext cx="2728716" cy="2491978"/>
          </a:xfrm>
          <a:prstGeom prst="rect">
            <a:avLst/>
          </a:prstGeom>
        </p:spPr>
      </p:pic>
      <p:sp>
        <p:nvSpPr>
          <p:cNvPr id="6" name="Sprechblase: rechteckig mit abgerundeten Ecken 5">
            <a:extLst>
              <a:ext uri="{FF2B5EF4-FFF2-40B4-BE49-F238E27FC236}">
                <a16:creationId xmlns:a16="http://schemas.microsoft.com/office/drawing/2014/main" id="{AEBC3DFD-2089-73A7-C94F-5EDF94A37B6D}"/>
              </a:ext>
            </a:extLst>
          </p:cNvPr>
          <p:cNvSpPr/>
          <p:nvPr/>
        </p:nvSpPr>
        <p:spPr>
          <a:xfrm>
            <a:off x="4844845" y="2580968"/>
            <a:ext cx="6773450" cy="2160638"/>
          </a:xfrm>
          <a:prstGeom prst="wedgeRoundRectCallout">
            <a:avLst>
              <a:gd name="adj1" fmla="val -70042"/>
              <a:gd name="adj2" fmla="val -12927"/>
              <a:gd name="adj3" fmla="val 16667"/>
            </a:avLst>
          </a:prstGeom>
          <a:solidFill>
            <a:schemeClr val="bg1"/>
          </a:solidFill>
          <a:ln w="38100">
            <a:solidFill>
              <a:srgbClr val="F498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6600">
                <a:solidFill>
                  <a:srgbClr val="F49819"/>
                </a:solidFill>
              </a:rPr>
              <a:t>Methoden-Infos</a:t>
            </a:r>
          </a:p>
        </p:txBody>
      </p:sp>
    </p:spTree>
    <p:extLst>
      <p:ext uri="{BB962C8B-B14F-4D97-AF65-F5344CB8AC3E}">
        <p14:creationId xmlns:p14="http://schemas.microsoft.com/office/powerpoint/2010/main" val="388549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9198C-5D6C-4BD0-B0F4-C14E7562C044}"/>
              </a:ext>
            </a:extLst>
          </p:cNvPr>
          <p:cNvSpPr>
            <a:spLocks noGrp="1"/>
          </p:cNvSpPr>
          <p:nvPr>
            <p:ph type="title"/>
          </p:nvPr>
        </p:nvSpPr>
        <p:spPr>
          <a:xfrm>
            <a:off x="443139" y="-1352"/>
            <a:ext cx="10515600" cy="843517"/>
          </a:xfrm>
        </p:spPr>
        <p:txBody>
          <a:bodyPr/>
          <a:lstStyle/>
          <a:p>
            <a:r>
              <a:rPr lang="de-DE"/>
              <a:t>Methodeninfo: Think-Pair-Share</a:t>
            </a:r>
            <a:endParaRPr lang="de-AT"/>
          </a:p>
        </p:txBody>
      </p:sp>
      <p:sp>
        <p:nvSpPr>
          <p:cNvPr id="3" name="Inhaltsplatzhalter 2">
            <a:extLst>
              <a:ext uri="{FF2B5EF4-FFF2-40B4-BE49-F238E27FC236}">
                <a16:creationId xmlns:a16="http://schemas.microsoft.com/office/drawing/2014/main" id="{FFA22F74-9A4B-4FAC-8114-759DCD690205}"/>
              </a:ext>
            </a:extLst>
          </p:cNvPr>
          <p:cNvSpPr>
            <a:spLocks noGrp="1"/>
          </p:cNvSpPr>
          <p:nvPr>
            <p:ph idx="1"/>
          </p:nvPr>
        </p:nvSpPr>
        <p:spPr>
          <a:xfrm>
            <a:off x="2651102" y="1603920"/>
            <a:ext cx="8801374" cy="4678815"/>
          </a:xfrm>
        </p:spPr>
        <p:txBody>
          <a:bodyPr>
            <a:normAutofit fontScale="92500" lnSpcReduction="20000"/>
          </a:bodyPr>
          <a:lstStyle/>
          <a:p>
            <a:pPr marL="514350" indent="-514350">
              <a:buFont typeface="+mj-lt"/>
              <a:buAutoNum type="arabicPeriod"/>
            </a:pPr>
            <a:r>
              <a:rPr lang="de-AT" sz="2600" b="1"/>
              <a:t>Think: </a:t>
            </a:r>
          </a:p>
          <a:p>
            <a:pPr marL="0" indent="0">
              <a:buNone/>
            </a:pPr>
            <a:r>
              <a:rPr lang="de-AT" sz="2600"/>
              <a:t>Ihr denkt </a:t>
            </a:r>
            <a:r>
              <a:rPr lang="de-AT" sz="2600" b="1"/>
              <a:t>allein</a:t>
            </a:r>
            <a:r>
              <a:rPr lang="de-AT" sz="2600"/>
              <a:t> über eine Antwort nach und macht Notizen.</a:t>
            </a:r>
          </a:p>
          <a:p>
            <a:pPr marL="514350" indent="-514350">
              <a:buFont typeface="+mj-lt"/>
              <a:buAutoNum type="arabicPeriod"/>
            </a:pPr>
            <a:endParaRPr lang="de-AT" sz="2600"/>
          </a:p>
          <a:p>
            <a:pPr marL="514350" indent="-514350">
              <a:buFont typeface="+mj-lt"/>
              <a:buAutoNum type="arabicPeriod"/>
            </a:pPr>
            <a:endParaRPr lang="de-AT" sz="2600"/>
          </a:p>
          <a:p>
            <a:pPr marL="0" indent="0">
              <a:buNone/>
            </a:pPr>
            <a:r>
              <a:rPr lang="de-AT" sz="2600" b="1"/>
              <a:t>2. Pair: </a:t>
            </a:r>
          </a:p>
          <a:p>
            <a:pPr marL="0" indent="0">
              <a:buNone/>
            </a:pPr>
            <a:r>
              <a:rPr lang="de-AT" sz="2600"/>
              <a:t>Ihr tauscht euch in </a:t>
            </a:r>
            <a:r>
              <a:rPr lang="de-AT" sz="2600" b="1"/>
              <a:t>Zweiergruppen</a:t>
            </a:r>
            <a:r>
              <a:rPr lang="de-AT" sz="2600"/>
              <a:t> über eure Antworten aus und erarbeitet eine gemeinsame Lösung. </a:t>
            </a:r>
          </a:p>
          <a:p>
            <a:pPr marL="514350" indent="-514350">
              <a:buFont typeface="+mj-lt"/>
              <a:buAutoNum type="arabicPeriod"/>
            </a:pPr>
            <a:endParaRPr lang="de-AT" sz="2600"/>
          </a:p>
          <a:p>
            <a:pPr marL="514350" indent="-514350">
              <a:buFont typeface="+mj-lt"/>
              <a:buAutoNum type="arabicPeriod"/>
            </a:pPr>
            <a:endParaRPr lang="de-AT" sz="2600"/>
          </a:p>
          <a:p>
            <a:pPr marL="0" indent="0">
              <a:buNone/>
            </a:pPr>
            <a:r>
              <a:rPr lang="de-AT" sz="2600" b="1"/>
              <a:t>3. Share:</a:t>
            </a:r>
            <a:r>
              <a:rPr lang="de-AT" sz="2600"/>
              <a:t> </a:t>
            </a:r>
          </a:p>
          <a:p>
            <a:pPr marL="0" indent="0">
              <a:buNone/>
            </a:pPr>
            <a:r>
              <a:rPr lang="de-AT" sz="2600"/>
              <a:t>Ihr verfeinert eure Antworten und präsentiert und diskutiert sie im </a:t>
            </a:r>
            <a:r>
              <a:rPr lang="de-AT" sz="2600" b="1"/>
              <a:t>Plenum</a:t>
            </a:r>
            <a:r>
              <a:rPr lang="de-AT" sz="2600"/>
              <a:t>.</a:t>
            </a:r>
          </a:p>
          <a:p>
            <a:pPr marL="0" indent="0">
              <a:buNone/>
            </a:pPr>
            <a:endParaRPr lang="de-AT"/>
          </a:p>
          <a:p>
            <a:pPr marL="0" indent="0">
              <a:buNone/>
            </a:pPr>
            <a:endParaRPr lang="de-AT"/>
          </a:p>
          <a:p>
            <a:pPr marL="0" indent="0">
              <a:buNone/>
            </a:pPr>
            <a:endParaRPr lang="de-AT"/>
          </a:p>
          <a:p>
            <a:pPr marL="0" indent="0">
              <a:buNone/>
            </a:pPr>
            <a:endParaRPr lang="de-AT"/>
          </a:p>
        </p:txBody>
      </p:sp>
      <p:pic>
        <p:nvPicPr>
          <p:cNvPr id="6" name="Grafik 5">
            <a:extLst>
              <a:ext uri="{FF2B5EF4-FFF2-40B4-BE49-F238E27FC236}">
                <a16:creationId xmlns:a16="http://schemas.microsoft.com/office/drawing/2014/main" id="{7EC91440-ECD9-4244-8881-B21D6DD189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3038" y="1603920"/>
            <a:ext cx="1067212" cy="983351"/>
          </a:xfrm>
          <a:prstGeom prst="rect">
            <a:avLst/>
          </a:prstGeom>
        </p:spPr>
      </p:pic>
      <p:sp>
        <p:nvSpPr>
          <p:cNvPr id="8" name="Textfeld 7">
            <a:extLst>
              <a:ext uri="{FF2B5EF4-FFF2-40B4-BE49-F238E27FC236}">
                <a16:creationId xmlns:a16="http://schemas.microsoft.com/office/drawing/2014/main" id="{E3A72632-D7CD-4EAA-BB75-828DD14156D6}"/>
              </a:ext>
            </a:extLst>
          </p:cNvPr>
          <p:cNvSpPr txBox="1"/>
          <p:nvPr/>
        </p:nvSpPr>
        <p:spPr>
          <a:xfrm>
            <a:off x="443139" y="980423"/>
            <a:ext cx="8445043" cy="461665"/>
          </a:xfrm>
          <a:prstGeom prst="rect">
            <a:avLst/>
          </a:prstGeom>
          <a:noFill/>
        </p:spPr>
        <p:txBody>
          <a:bodyPr wrap="square">
            <a:spAutoFit/>
          </a:bodyPr>
          <a:lstStyle/>
          <a:p>
            <a:pPr marL="0" indent="0">
              <a:buNone/>
            </a:pPr>
            <a:r>
              <a:rPr lang="de-AT" sz="2400"/>
              <a:t>Eine Think-Pair-Share-Arbeitsphase ist in drei Schritte gegliedert:</a:t>
            </a:r>
          </a:p>
        </p:txBody>
      </p:sp>
      <p:pic>
        <p:nvPicPr>
          <p:cNvPr id="12" name="Grafik 11">
            <a:extLst>
              <a:ext uri="{FF2B5EF4-FFF2-40B4-BE49-F238E27FC236}">
                <a16:creationId xmlns:a16="http://schemas.microsoft.com/office/drawing/2014/main" id="{15D3E739-0175-4494-9697-8FB595380A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9524" y="3062270"/>
            <a:ext cx="1248699" cy="983351"/>
          </a:xfrm>
          <a:prstGeom prst="rect">
            <a:avLst/>
          </a:prstGeom>
        </p:spPr>
      </p:pic>
      <p:pic>
        <p:nvPicPr>
          <p:cNvPr id="14" name="Grafik 13">
            <a:extLst>
              <a:ext uri="{FF2B5EF4-FFF2-40B4-BE49-F238E27FC236}">
                <a16:creationId xmlns:a16="http://schemas.microsoft.com/office/drawing/2014/main" id="{AB1DD57D-356D-43CE-9FA7-B028BAB251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0830" y="4765424"/>
            <a:ext cx="1831627" cy="1220227"/>
          </a:xfrm>
          <a:prstGeom prst="rect">
            <a:avLst/>
          </a:prstGeom>
        </p:spPr>
      </p:pic>
      <p:sp>
        <p:nvSpPr>
          <p:cNvPr id="4" name="Textfeld 3">
            <a:extLst>
              <a:ext uri="{FF2B5EF4-FFF2-40B4-BE49-F238E27FC236}">
                <a16:creationId xmlns:a16="http://schemas.microsoft.com/office/drawing/2014/main" id="{47F656CE-46A0-F79B-0E6D-C7615537AF35}"/>
              </a:ext>
            </a:extLst>
          </p:cNvPr>
          <p:cNvSpPr txBox="1"/>
          <p:nvPr/>
        </p:nvSpPr>
        <p:spPr>
          <a:xfrm>
            <a:off x="5416550" y="6288402"/>
            <a:ext cx="5907111" cy="646331"/>
          </a:xfrm>
          <a:prstGeom prst="rect">
            <a:avLst/>
          </a:prstGeom>
          <a:noFill/>
        </p:spPr>
        <p:txBody>
          <a:bodyPr wrap="square" rtlCol="0">
            <a:spAutoFit/>
          </a:bodyPr>
          <a:lstStyle/>
          <a:p>
            <a:r>
              <a:rPr lang="de-DE">
                <a:hlinkClick r:id="rId6"/>
              </a:rPr>
              <a:t>https://methodenpoolapp.de//pdfs/ThinkPairShareKor.pdf</a:t>
            </a:r>
            <a:endParaRPr lang="de-DE"/>
          </a:p>
          <a:p>
            <a:endParaRPr lang="en-DE"/>
          </a:p>
        </p:txBody>
      </p:sp>
      <p:sp>
        <p:nvSpPr>
          <p:cNvPr id="7" name="Textfeld 6">
            <a:extLst>
              <a:ext uri="{FF2B5EF4-FFF2-40B4-BE49-F238E27FC236}">
                <a16:creationId xmlns:a16="http://schemas.microsoft.com/office/drawing/2014/main" id="{FCAC99DD-C3FC-7B2A-3055-667F1AF8CF83}"/>
              </a:ext>
            </a:extLst>
          </p:cNvPr>
          <p:cNvSpPr txBox="1"/>
          <p:nvPr/>
        </p:nvSpPr>
        <p:spPr>
          <a:xfrm>
            <a:off x="330200" y="6197600"/>
            <a:ext cx="5060950" cy="646331"/>
          </a:xfrm>
          <a:prstGeom prst="rect">
            <a:avLst/>
          </a:prstGeom>
          <a:noFill/>
        </p:spPr>
        <p:txBody>
          <a:bodyPr wrap="square" rtlCol="0">
            <a:spAutoFit/>
          </a:bodyPr>
          <a:lstStyle/>
          <a:p>
            <a:r>
              <a:rPr lang="de-DE"/>
              <a:t>Hinweis: Ausführliche Erläuterungen zur Methode „Think-Pair-Share“ im Mercator-Methodenpool:</a:t>
            </a:r>
            <a:endParaRPr lang="en-DE"/>
          </a:p>
        </p:txBody>
      </p:sp>
    </p:spTree>
    <p:extLst>
      <p:ext uri="{BB962C8B-B14F-4D97-AF65-F5344CB8AC3E}">
        <p14:creationId xmlns:p14="http://schemas.microsoft.com/office/powerpoint/2010/main" val="2683075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0E5CB234-979E-5856-156B-A5CA12ECB8BF}"/>
              </a:ext>
            </a:extLst>
          </p:cNvPr>
          <p:cNvSpPr txBox="1"/>
          <p:nvPr/>
        </p:nvSpPr>
        <p:spPr>
          <a:xfrm>
            <a:off x="0" y="3661303"/>
            <a:ext cx="6000751" cy="3196697"/>
          </a:xfrm>
          <a:prstGeom prst="rect">
            <a:avLst/>
          </a:prstGeom>
          <a:solidFill>
            <a:srgbClr val="CCFFFF"/>
          </a:solidFill>
        </p:spPr>
        <p:txBody>
          <a:bodyPr wrap="square" rtlCol="0">
            <a:spAutoFit/>
          </a:bodyPr>
          <a:lstStyle/>
          <a:p>
            <a:endParaRPr lang="en-DE"/>
          </a:p>
        </p:txBody>
      </p:sp>
      <p:sp>
        <p:nvSpPr>
          <p:cNvPr id="3" name="Textfeld 2">
            <a:extLst>
              <a:ext uri="{FF2B5EF4-FFF2-40B4-BE49-F238E27FC236}">
                <a16:creationId xmlns:a16="http://schemas.microsoft.com/office/drawing/2014/main" id="{7E2C2DD0-6BE4-24B4-C2B2-08C0498EDE93}"/>
              </a:ext>
            </a:extLst>
          </p:cNvPr>
          <p:cNvSpPr txBox="1"/>
          <p:nvPr/>
        </p:nvSpPr>
        <p:spPr>
          <a:xfrm>
            <a:off x="6178551" y="705931"/>
            <a:ext cx="5740400" cy="5078313"/>
          </a:xfrm>
          <a:prstGeom prst="rect">
            <a:avLst/>
          </a:prstGeom>
          <a:noFill/>
        </p:spPr>
        <p:txBody>
          <a:bodyPr wrap="square">
            <a:spAutoFit/>
          </a:bodyPr>
          <a:lstStyle/>
          <a:p>
            <a:r>
              <a:rPr lang="de-DE"/>
              <a:t>So geht´s (analoge Durchführung auf Papier)</a:t>
            </a:r>
          </a:p>
          <a:p>
            <a:pPr marL="285750" indent="-285750">
              <a:buFont typeface="Arial" panose="020B0604020202020204" pitchFamily="34" charset="0"/>
              <a:buChar char="•"/>
            </a:pPr>
            <a:r>
              <a:rPr lang="de-DE"/>
              <a:t>Legt in der Mitte eines weißes Blatt Papiers ein zentrales Feld an und unterteilt das Blatt dann in so viele Felder wie es Gruppenmitglieder gibt (üblicherweise 4 Felder).</a:t>
            </a:r>
          </a:p>
          <a:p>
            <a:pPr marL="285750" indent="-285750">
              <a:buFont typeface="Arial" panose="020B0604020202020204" pitchFamily="34" charset="0"/>
              <a:buChar char="•"/>
            </a:pPr>
            <a:r>
              <a:rPr lang="de-DE"/>
              <a:t>Ordnet jedem Feld ein Unterthema / einen Begriff zu einem Fachinhalt zu.</a:t>
            </a:r>
          </a:p>
          <a:p>
            <a:pPr marL="285750" indent="-285750">
              <a:buFont typeface="Arial" panose="020B0604020202020204" pitchFamily="34" charset="0"/>
              <a:buChar char="•"/>
            </a:pPr>
            <a:r>
              <a:rPr lang="de-DE"/>
              <a:t>Beginnt nun mit der Bearbeitung, indem ihr eure Überlegungen und Ideen zu dem betreffenden Unterbegriff in das vor euch liegende Feld des Platzdeckchens eintragt.</a:t>
            </a:r>
          </a:p>
          <a:p>
            <a:pPr marL="285750" indent="-285750">
              <a:buFont typeface="Arial" panose="020B0604020202020204" pitchFamily="34" charset="0"/>
              <a:buChar char="•"/>
            </a:pPr>
            <a:r>
              <a:rPr lang="de-DE"/>
              <a:t>Dreht das Papier nun ein Feld weiter. Ergänzt und/oder korrigiert nun eure Ideen und Überlegungen im vor euch liegenden Feld.</a:t>
            </a:r>
          </a:p>
          <a:p>
            <a:pPr marL="285750" indent="-285750">
              <a:buFont typeface="Arial" panose="020B0604020202020204" pitchFamily="34" charset="0"/>
              <a:buChar char="•"/>
            </a:pPr>
            <a:r>
              <a:rPr lang="de-DE"/>
              <a:t>Dreht das Platzdeckchen so oft weiter, bis alle zu jedem Feld etwas ergänzt und/oder korrigiert haben.</a:t>
            </a:r>
          </a:p>
          <a:p>
            <a:pPr marL="285750" indent="-285750">
              <a:buFont typeface="Arial" panose="020B0604020202020204" pitchFamily="34" charset="0"/>
              <a:buChar char="•"/>
            </a:pPr>
            <a:r>
              <a:rPr lang="de-DE"/>
              <a:t>Diskutiert nun die Vorschläge in den Feldern. Einigt euch auf eine gemeinsame Definition zu den vier Begriffen und fixiert diese im zentralen Feld.</a:t>
            </a:r>
          </a:p>
        </p:txBody>
      </p:sp>
      <p:sp>
        <p:nvSpPr>
          <p:cNvPr id="4" name="Titel 1">
            <a:extLst>
              <a:ext uri="{FF2B5EF4-FFF2-40B4-BE49-F238E27FC236}">
                <a16:creationId xmlns:a16="http://schemas.microsoft.com/office/drawing/2014/main" id="{4EB66C15-CA8B-C205-5452-BCC9A67001AA}"/>
              </a:ext>
            </a:extLst>
          </p:cNvPr>
          <p:cNvSpPr txBox="1">
            <a:spLocks/>
          </p:cNvSpPr>
          <p:nvPr/>
        </p:nvSpPr>
        <p:spPr>
          <a:xfrm>
            <a:off x="443139" y="107853"/>
            <a:ext cx="10515600" cy="8435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a:t>Methodeninfo: Platzdeckchen / Placemat</a:t>
            </a:r>
            <a:endParaRPr lang="de-AT"/>
          </a:p>
        </p:txBody>
      </p:sp>
      <p:sp>
        <p:nvSpPr>
          <p:cNvPr id="6" name="Textfeld 5">
            <a:extLst>
              <a:ext uri="{FF2B5EF4-FFF2-40B4-BE49-F238E27FC236}">
                <a16:creationId xmlns:a16="http://schemas.microsoft.com/office/drawing/2014/main" id="{516AA6F1-25FB-1101-3E83-1E7959EE6428}"/>
              </a:ext>
            </a:extLst>
          </p:cNvPr>
          <p:cNvSpPr txBox="1"/>
          <p:nvPr/>
        </p:nvSpPr>
        <p:spPr>
          <a:xfrm>
            <a:off x="6191250" y="6007363"/>
            <a:ext cx="6096000" cy="646331"/>
          </a:xfrm>
          <a:prstGeom prst="rect">
            <a:avLst/>
          </a:prstGeom>
          <a:noFill/>
        </p:spPr>
        <p:txBody>
          <a:bodyPr wrap="square">
            <a:spAutoFit/>
          </a:bodyPr>
          <a:lstStyle/>
          <a:p>
            <a:endParaRPr lang="de-DE"/>
          </a:p>
          <a:p>
            <a:r>
              <a:rPr lang="de-DE">
                <a:hlinkClick r:id="rId2"/>
              </a:rPr>
              <a:t>https://methodenpoolapp.de//pdfs/PlatzdeckchenIH.pdf</a:t>
            </a:r>
            <a:r>
              <a:rPr lang="de-DE"/>
              <a:t> </a:t>
            </a:r>
            <a:endParaRPr lang="en-DE"/>
          </a:p>
        </p:txBody>
      </p:sp>
      <p:sp>
        <p:nvSpPr>
          <p:cNvPr id="8" name="Textfeld 7">
            <a:extLst>
              <a:ext uri="{FF2B5EF4-FFF2-40B4-BE49-F238E27FC236}">
                <a16:creationId xmlns:a16="http://schemas.microsoft.com/office/drawing/2014/main" id="{CDD6ED39-E0C8-AA93-778D-4CF321050442}"/>
              </a:ext>
            </a:extLst>
          </p:cNvPr>
          <p:cNvSpPr txBox="1"/>
          <p:nvPr/>
        </p:nvSpPr>
        <p:spPr>
          <a:xfrm>
            <a:off x="6191250" y="5682057"/>
            <a:ext cx="6096000" cy="646331"/>
          </a:xfrm>
          <a:prstGeom prst="rect">
            <a:avLst/>
          </a:prstGeom>
          <a:noFill/>
        </p:spPr>
        <p:txBody>
          <a:bodyPr wrap="square">
            <a:spAutoFit/>
          </a:bodyPr>
          <a:lstStyle/>
          <a:p>
            <a:r>
              <a:rPr lang="de-DE"/>
              <a:t>Hinweis: Ausführliche Erläuterungen zur Methode „Platzdeckchen“ finden sich im Mercator-Methodenpool:</a:t>
            </a:r>
            <a:endParaRPr lang="en-DE"/>
          </a:p>
        </p:txBody>
      </p:sp>
      <p:pic>
        <p:nvPicPr>
          <p:cNvPr id="10" name="Grafik 9">
            <a:extLst>
              <a:ext uri="{FF2B5EF4-FFF2-40B4-BE49-F238E27FC236}">
                <a16:creationId xmlns:a16="http://schemas.microsoft.com/office/drawing/2014/main" id="{1ABBB40E-25B5-55D5-A4A8-B35558484996}"/>
              </a:ext>
            </a:extLst>
          </p:cNvPr>
          <p:cNvPicPr>
            <a:picLocks noChangeAspect="1"/>
          </p:cNvPicPr>
          <p:nvPr/>
        </p:nvPicPr>
        <p:blipFill>
          <a:blip r:embed="rId3"/>
          <a:stretch>
            <a:fillRect/>
          </a:stretch>
        </p:blipFill>
        <p:spPr>
          <a:xfrm>
            <a:off x="325405" y="882667"/>
            <a:ext cx="5619750" cy="2741182"/>
          </a:xfrm>
          <a:prstGeom prst="rect">
            <a:avLst/>
          </a:prstGeom>
        </p:spPr>
      </p:pic>
      <p:sp>
        <p:nvSpPr>
          <p:cNvPr id="12" name="Textfeld 11">
            <a:extLst>
              <a:ext uri="{FF2B5EF4-FFF2-40B4-BE49-F238E27FC236}">
                <a16:creationId xmlns:a16="http://schemas.microsoft.com/office/drawing/2014/main" id="{AF3C946A-B214-7D9F-59B3-C6FD2BDF28F4}"/>
              </a:ext>
            </a:extLst>
          </p:cNvPr>
          <p:cNvSpPr txBox="1"/>
          <p:nvPr/>
        </p:nvSpPr>
        <p:spPr>
          <a:xfrm>
            <a:off x="271870" y="5937879"/>
            <a:ext cx="5673285" cy="738664"/>
          </a:xfrm>
          <a:prstGeom prst="rect">
            <a:avLst/>
          </a:prstGeom>
          <a:noFill/>
        </p:spPr>
        <p:txBody>
          <a:bodyPr wrap="square">
            <a:spAutoFit/>
          </a:bodyPr>
          <a:lstStyle/>
          <a:p>
            <a:r>
              <a:rPr lang="de-DE" sz="1400">
                <a:hlinkClick r:id="rId4"/>
              </a:rPr>
              <a:t>https://miro.com/welcomeonboard/ZkxlMmxBdEVMd1hwYjFEcUNXWlNYZ3hlbEtiQlJjYTF3UEFPS05Kd28zb2ZIemhuemVJTVp5RE1YTW5FeGVCc3wzMDc0NDU3MzU2Mjg2NzI2MDAw?share_link_id=572224068343</a:t>
            </a:r>
            <a:r>
              <a:rPr lang="de-DE" sz="1400"/>
              <a:t> </a:t>
            </a:r>
            <a:endParaRPr lang="en-DE" sz="1400"/>
          </a:p>
        </p:txBody>
      </p:sp>
      <p:sp>
        <p:nvSpPr>
          <p:cNvPr id="13" name="Textfeld 12">
            <a:extLst>
              <a:ext uri="{FF2B5EF4-FFF2-40B4-BE49-F238E27FC236}">
                <a16:creationId xmlns:a16="http://schemas.microsoft.com/office/drawing/2014/main" id="{EFCA733B-5FEE-75C9-EE14-C3368B286B70}"/>
              </a:ext>
            </a:extLst>
          </p:cNvPr>
          <p:cNvSpPr txBox="1"/>
          <p:nvPr/>
        </p:nvSpPr>
        <p:spPr>
          <a:xfrm>
            <a:off x="3309860" y="3906681"/>
            <a:ext cx="2881390" cy="2108269"/>
          </a:xfrm>
          <a:prstGeom prst="rect">
            <a:avLst/>
          </a:prstGeom>
          <a:noFill/>
        </p:spPr>
        <p:txBody>
          <a:bodyPr wrap="square" rtlCol="0">
            <a:spAutoFit/>
          </a:bodyPr>
          <a:lstStyle/>
          <a:p>
            <a:r>
              <a:rPr lang="de-DE"/>
              <a:t>HINWEIS: Zur digitalen, kollaborative Bearbeitung von Platzdeckchen eignet sich ein MIRO-Board. </a:t>
            </a:r>
          </a:p>
          <a:p>
            <a:pPr>
              <a:spcBef>
                <a:spcPts val="600"/>
              </a:spcBef>
            </a:pPr>
            <a:r>
              <a:rPr lang="de-DE"/>
              <a:t>Unter diesem Link findet sich eine Vorlage für das Platzdeckchen in MIRO:</a:t>
            </a:r>
            <a:endParaRPr lang="en-DE"/>
          </a:p>
        </p:txBody>
      </p:sp>
      <p:pic>
        <p:nvPicPr>
          <p:cNvPr id="15" name="Grafik 14">
            <a:extLst>
              <a:ext uri="{FF2B5EF4-FFF2-40B4-BE49-F238E27FC236}">
                <a16:creationId xmlns:a16="http://schemas.microsoft.com/office/drawing/2014/main" id="{5FAACB7E-E234-4C7E-31AE-BE1CBEC09E58}"/>
              </a:ext>
            </a:extLst>
          </p:cNvPr>
          <p:cNvPicPr>
            <a:picLocks noChangeAspect="1"/>
          </p:cNvPicPr>
          <p:nvPr/>
        </p:nvPicPr>
        <p:blipFill>
          <a:blip r:embed="rId5"/>
          <a:stretch>
            <a:fillRect/>
          </a:stretch>
        </p:blipFill>
        <p:spPr>
          <a:xfrm>
            <a:off x="311150" y="3906681"/>
            <a:ext cx="2881389" cy="1956289"/>
          </a:xfrm>
          <a:prstGeom prst="rect">
            <a:avLst/>
          </a:prstGeom>
        </p:spPr>
      </p:pic>
    </p:spTree>
    <p:extLst>
      <p:ext uri="{BB962C8B-B14F-4D97-AF65-F5344CB8AC3E}">
        <p14:creationId xmlns:p14="http://schemas.microsoft.com/office/powerpoint/2010/main" val="251859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47FFE-C890-D834-0503-41BBA451FCAD}"/>
              </a:ext>
            </a:extLst>
          </p:cNvPr>
          <p:cNvSpPr>
            <a:spLocks noGrp="1"/>
          </p:cNvSpPr>
          <p:nvPr>
            <p:ph type="title"/>
          </p:nvPr>
        </p:nvSpPr>
        <p:spPr>
          <a:xfrm>
            <a:off x="838200" y="0"/>
            <a:ext cx="10515600" cy="1325563"/>
          </a:xfrm>
        </p:spPr>
        <p:txBody>
          <a:bodyPr/>
          <a:lstStyle/>
          <a:p>
            <a:r>
              <a:rPr lang="de-DE"/>
              <a:t>Weiterführende Hinweise zu den Methoden:</a:t>
            </a:r>
            <a:endParaRPr lang="en-DE"/>
          </a:p>
        </p:txBody>
      </p:sp>
      <p:sp>
        <p:nvSpPr>
          <p:cNvPr id="4" name="Textfeld 3">
            <a:extLst>
              <a:ext uri="{FF2B5EF4-FFF2-40B4-BE49-F238E27FC236}">
                <a16:creationId xmlns:a16="http://schemas.microsoft.com/office/drawing/2014/main" id="{42B8269E-D589-D260-60B6-9BEB3F57E1FD}"/>
              </a:ext>
            </a:extLst>
          </p:cNvPr>
          <p:cNvSpPr txBox="1"/>
          <p:nvPr/>
        </p:nvSpPr>
        <p:spPr>
          <a:xfrm>
            <a:off x="4019550" y="1261070"/>
            <a:ext cx="6096000" cy="369332"/>
          </a:xfrm>
          <a:prstGeom prst="rect">
            <a:avLst/>
          </a:prstGeom>
          <a:noFill/>
        </p:spPr>
        <p:txBody>
          <a:bodyPr wrap="square">
            <a:spAutoFit/>
          </a:bodyPr>
          <a:lstStyle/>
          <a:p>
            <a:r>
              <a:rPr lang="de-DE">
                <a:hlinkClick r:id="rId2"/>
              </a:rPr>
              <a:t>https://methodenpoolapp.de//pdfs/Peer_Review.pdf</a:t>
            </a:r>
            <a:r>
              <a:rPr lang="de-DE"/>
              <a:t> </a:t>
            </a:r>
            <a:endParaRPr lang="en-DE"/>
          </a:p>
        </p:txBody>
      </p:sp>
      <p:sp>
        <p:nvSpPr>
          <p:cNvPr id="5" name="Textfeld 4">
            <a:extLst>
              <a:ext uri="{FF2B5EF4-FFF2-40B4-BE49-F238E27FC236}">
                <a16:creationId xmlns:a16="http://schemas.microsoft.com/office/drawing/2014/main" id="{D2A17E35-26C1-BAC6-BB3D-BF6A034DE398}"/>
              </a:ext>
            </a:extLst>
          </p:cNvPr>
          <p:cNvSpPr txBox="1"/>
          <p:nvPr/>
        </p:nvSpPr>
        <p:spPr>
          <a:xfrm>
            <a:off x="838200" y="1231900"/>
            <a:ext cx="3956050" cy="369332"/>
          </a:xfrm>
          <a:prstGeom prst="rect">
            <a:avLst/>
          </a:prstGeom>
          <a:noFill/>
        </p:spPr>
        <p:txBody>
          <a:bodyPr wrap="square" rtlCol="0">
            <a:spAutoFit/>
          </a:bodyPr>
          <a:lstStyle/>
          <a:p>
            <a:r>
              <a:rPr lang="de-DE"/>
              <a:t>Peer-Review:</a:t>
            </a:r>
            <a:endParaRPr lang="en-DE"/>
          </a:p>
        </p:txBody>
      </p:sp>
      <p:sp>
        <p:nvSpPr>
          <p:cNvPr id="6" name="Textfeld 5">
            <a:extLst>
              <a:ext uri="{FF2B5EF4-FFF2-40B4-BE49-F238E27FC236}">
                <a16:creationId xmlns:a16="http://schemas.microsoft.com/office/drawing/2014/main" id="{B67F5FA5-1A15-F96F-8DF7-045EE5B04815}"/>
              </a:ext>
            </a:extLst>
          </p:cNvPr>
          <p:cNvSpPr txBox="1"/>
          <p:nvPr/>
        </p:nvSpPr>
        <p:spPr>
          <a:xfrm>
            <a:off x="838200" y="1873250"/>
            <a:ext cx="3956050" cy="369332"/>
          </a:xfrm>
          <a:prstGeom prst="rect">
            <a:avLst/>
          </a:prstGeom>
          <a:noFill/>
        </p:spPr>
        <p:txBody>
          <a:bodyPr wrap="square" rtlCol="0">
            <a:spAutoFit/>
          </a:bodyPr>
          <a:lstStyle/>
          <a:p>
            <a:r>
              <a:rPr lang="de-DE"/>
              <a:t>Wort- und Phrasensammlungen:</a:t>
            </a:r>
            <a:endParaRPr lang="en-DE"/>
          </a:p>
        </p:txBody>
      </p:sp>
      <p:sp>
        <p:nvSpPr>
          <p:cNvPr id="8" name="Textfeld 7">
            <a:extLst>
              <a:ext uri="{FF2B5EF4-FFF2-40B4-BE49-F238E27FC236}">
                <a16:creationId xmlns:a16="http://schemas.microsoft.com/office/drawing/2014/main" id="{8B05EFF6-BEC7-C128-FB77-2338B6F15E8A}"/>
              </a:ext>
            </a:extLst>
          </p:cNvPr>
          <p:cNvSpPr txBox="1"/>
          <p:nvPr/>
        </p:nvSpPr>
        <p:spPr>
          <a:xfrm>
            <a:off x="4019550" y="1873250"/>
            <a:ext cx="7835900" cy="369332"/>
          </a:xfrm>
          <a:prstGeom prst="rect">
            <a:avLst/>
          </a:prstGeom>
          <a:noFill/>
        </p:spPr>
        <p:txBody>
          <a:bodyPr wrap="square">
            <a:spAutoFit/>
          </a:bodyPr>
          <a:lstStyle/>
          <a:p>
            <a:r>
              <a:rPr lang="de-DE">
                <a:hlinkClick r:id="rId3"/>
              </a:rPr>
              <a:t>https://methodenpoolapp.de//pdfs/WortPhrasensammlungKorr.pdf</a:t>
            </a:r>
            <a:r>
              <a:rPr lang="de-DE"/>
              <a:t> </a:t>
            </a:r>
            <a:endParaRPr lang="en-DE"/>
          </a:p>
        </p:txBody>
      </p:sp>
      <p:sp>
        <p:nvSpPr>
          <p:cNvPr id="10" name="Textfeld 9">
            <a:extLst>
              <a:ext uri="{FF2B5EF4-FFF2-40B4-BE49-F238E27FC236}">
                <a16:creationId xmlns:a16="http://schemas.microsoft.com/office/drawing/2014/main" id="{AF583DC5-D25E-76F5-6D2D-D3CC0A29A144}"/>
              </a:ext>
            </a:extLst>
          </p:cNvPr>
          <p:cNvSpPr txBox="1"/>
          <p:nvPr/>
        </p:nvSpPr>
        <p:spPr>
          <a:xfrm>
            <a:off x="4019550" y="2524025"/>
            <a:ext cx="6096000" cy="369332"/>
          </a:xfrm>
          <a:prstGeom prst="rect">
            <a:avLst/>
          </a:prstGeom>
          <a:noFill/>
        </p:spPr>
        <p:txBody>
          <a:bodyPr wrap="square">
            <a:spAutoFit/>
          </a:bodyPr>
          <a:lstStyle/>
          <a:p>
            <a:r>
              <a:rPr lang="de-DE">
                <a:hlinkClick r:id="rId4"/>
              </a:rPr>
              <a:t>https://methodenpoolapp.de//pdfs/Lueckentext.pdf</a:t>
            </a:r>
            <a:r>
              <a:rPr lang="de-DE"/>
              <a:t> </a:t>
            </a:r>
            <a:endParaRPr lang="en-DE"/>
          </a:p>
        </p:txBody>
      </p:sp>
      <p:sp>
        <p:nvSpPr>
          <p:cNvPr id="11" name="Textfeld 10">
            <a:extLst>
              <a:ext uri="{FF2B5EF4-FFF2-40B4-BE49-F238E27FC236}">
                <a16:creationId xmlns:a16="http://schemas.microsoft.com/office/drawing/2014/main" id="{4FC41573-93A4-45C3-C742-71AA93B36B57}"/>
              </a:ext>
            </a:extLst>
          </p:cNvPr>
          <p:cNvSpPr txBox="1"/>
          <p:nvPr/>
        </p:nvSpPr>
        <p:spPr>
          <a:xfrm>
            <a:off x="838200" y="2510830"/>
            <a:ext cx="3956050" cy="369332"/>
          </a:xfrm>
          <a:prstGeom prst="rect">
            <a:avLst/>
          </a:prstGeom>
          <a:noFill/>
        </p:spPr>
        <p:txBody>
          <a:bodyPr wrap="square" rtlCol="0">
            <a:spAutoFit/>
          </a:bodyPr>
          <a:lstStyle/>
          <a:p>
            <a:r>
              <a:rPr lang="de-DE"/>
              <a:t>Lückentext:</a:t>
            </a:r>
            <a:endParaRPr lang="en-DE"/>
          </a:p>
        </p:txBody>
      </p:sp>
    </p:spTree>
    <p:extLst>
      <p:ext uri="{BB962C8B-B14F-4D97-AF65-F5344CB8AC3E}">
        <p14:creationId xmlns:p14="http://schemas.microsoft.com/office/powerpoint/2010/main" val="69936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65D3047A-6500-20B0-790C-FEA33AB1FA61}"/>
              </a:ext>
            </a:extLst>
          </p:cNvPr>
          <p:cNvSpPr>
            <a:spLocks noGrp="1"/>
          </p:cNvSpPr>
          <p:nvPr>
            <p:ph type="title"/>
          </p:nvPr>
        </p:nvSpPr>
        <p:spPr>
          <a:xfrm>
            <a:off x="572493" y="238539"/>
            <a:ext cx="11018520" cy="1434415"/>
          </a:xfrm>
        </p:spPr>
        <p:txBody>
          <a:bodyPr anchor="b">
            <a:normAutofit/>
          </a:bodyPr>
          <a:lstStyle/>
          <a:p>
            <a:r>
              <a:rPr lang="de-DE" sz="5400"/>
              <a:t>Ablauf</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haltsplatzhalter 4">
            <a:extLst>
              <a:ext uri="{FF2B5EF4-FFF2-40B4-BE49-F238E27FC236}">
                <a16:creationId xmlns:a16="http://schemas.microsoft.com/office/drawing/2014/main" id="{85D2D63C-39DA-014D-757A-5E5A4507C299}"/>
              </a:ext>
            </a:extLst>
          </p:cNvPr>
          <p:cNvSpPr>
            <a:spLocks noGrp="1"/>
          </p:cNvSpPr>
          <p:nvPr>
            <p:ph idx="1"/>
          </p:nvPr>
        </p:nvSpPr>
        <p:spPr>
          <a:xfrm>
            <a:off x="572493" y="2071316"/>
            <a:ext cx="6713552" cy="4119172"/>
          </a:xfrm>
        </p:spPr>
        <p:txBody>
          <a:bodyPr anchor="t">
            <a:normAutofit fontScale="92500" lnSpcReduction="20000"/>
          </a:bodyPr>
          <a:lstStyle/>
          <a:p>
            <a:pPr marL="0" indent="0">
              <a:buNone/>
            </a:pPr>
            <a:r>
              <a:rPr lang="de-DE" sz="2200"/>
              <a:t>Teil 1: Stoffebene: Wie stellt man Salzsäure her?</a:t>
            </a:r>
          </a:p>
          <a:p>
            <a:pPr marL="0" indent="0">
              <a:buNone/>
            </a:pPr>
            <a:r>
              <a:rPr lang="de-DE" sz="2200" b="1">
                <a:solidFill>
                  <a:srgbClr val="349937"/>
                </a:solidFill>
              </a:rPr>
              <a:t>Aufgaben 1 - 4</a:t>
            </a:r>
          </a:p>
          <a:p>
            <a:pPr marL="0" indent="0">
              <a:buNone/>
            </a:pPr>
            <a:endParaRPr lang="de-DE" sz="2200"/>
          </a:p>
          <a:p>
            <a:pPr marL="0" indent="0">
              <a:buNone/>
            </a:pPr>
            <a:r>
              <a:rPr lang="de-DE" sz="2200"/>
              <a:t>Teil 2: Teilchenebene: Was passiert dabei auf Teilchenebene?</a:t>
            </a:r>
          </a:p>
          <a:p>
            <a:pPr marL="0" indent="0">
              <a:buNone/>
            </a:pPr>
            <a:r>
              <a:rPr lang="de-DE" sz="2200"/>
              <a:t>Von der bildhaften Darstellung zur Reaktionsgleichung (3 Niveaus)</a:t>
            </a:r>
          </a:p>
          <a:p>
            <a:pPr marL="0" indent="0">
              <a:buNone/>
            </a:pPr>
            <a:r>
              <a:rPr lang="de-DE" sz="2200" b="1">
                <a:solidFill>
                  <a:srgbClr val="349937"/>
                </a:solidFill>
              </a:rPr>
              <a:t>Aufgaben 5 – 6</a:t>
            </a:r>
          </a:p>
          <a:p>
            <a:pPr marL="0" indent="0">
              <a:buNone/>
            </a:pPr>
            <a:endParaRPr lang="de-DE" sz="2200"/>
          </a:p>
          <a:p>
            <a:pPr marL="0" indent="0">
              <a:buNone/>
            </a:pPr>
            <a:r>
              <a:rPr lang="de-DE" sz="2200"/>
              <a:t>Teil 3: Sicherung: Stoff- und Teilchenebene</a:t>
            </a:r>
          </a:p>
          <a:p>
            <a:pPr marL="0" indent="0">
              <a:buNone/>
            </a:pPr>
            <a:r>
              <a:rPr lang="de-DE" sz="2200" b="1">
                <a:solidFill>
                  <a:srgbClr val="349937"/>
                </a:solidFill>
              </a:rPr>
              <a:t>Aufgaben 7 – 8</a:t>
            </a:r>
          </a:p>
          <a:p>
            <a:pPr marL="0" indent="0">
              <a:buNone/>
            </a:pPr>
            <a:endParaRPr lang="de-DE" sz="2200" b="1">
              <a:solidFill>
                <a:srgbClr val="349937"/>
              </a:solidFill>
            </a:endParaRPr>
          </a:p>
          <a:p>
            <a:pPr marL="0" indent="0">
              <a:buNone/>
            </a:pPr>
            <a:r>
              <a:rPr lang="de-DE" sz="2200" b="1">
                <a:solidFill>
                  <a:srgbClr val="349937"/>
                </a:solidFill>
              </a:rPr>
              <a:t>Lernzielkontrolle</a:t>
            </a:r>
          </a:p>
          <a:p>
            <a:pPr marL="0" indent="0">
              <a:buNone/>
            </a:pPr>
            <a:endParaRPr lang="de-DE" sz="2200" b="1">
              <a:solidFill>
                <a:srgbClr val="349937"/>
              </a:solidFill>
            </a:endParaRPr>
          </a:p>
          <a:p>
            <a:pPr marL="0" indent="0">
              <a:buNone/>
            </a:pPr>
            <a:endParaRPr lang="de-DE" sz="2200" b="1">
              <a:solidFill>
                <a:srgbClr val="349937"/>
              </a:solidFill>
            </a:endParaRPr>
          </a:p>
          <a:p>
            <a:pPr marL="0" indent="0">
              <a:buNone/>
            </a:pPr>
            <a:endParaRPr lang="de-DE" sz="2200" b="1">
              <a:solidFill>
                <a:srgbClr val="349937"/>
              </a:solidFill>
            </a:endParaRPr>
          </a:p>
          <a:p>
            <a:pPr marL="0" indent="0">
              <a:buNone/>
            </a:pPr>
            <a:endParaRPr lang="de-DE" sz="2200"/>
          </a:p>
          <a:p>
            <a:pPr marL="0" indent="0">
              <a:buNone/>
            </a:pPr>
            <a:endParaRPr lang="de-DE" sz="2200"/>
          </a:p>
          <a:p>
            <a:pPr marL="0" indent="0">
              <a:buNone/>
            </a:pPr>
            <a:endParaRPr lang="de-DE" sz="2200"/>
          </a:p>
          <a:p>
            <a:pPr marL="0" indent="0">
              <a:buNone/>
            </a:pPr>
            <a:endParaRPr lang="de-DE" sz="2200"/>
          </a:p>
          <a:p>
            <a:pPr marL="514350" indent="-514350">
              <a:buAutoNum type="alphaLcParenR"/>
            </a:pPr>
            <a:endParaRPr lang="de-DE" sz="2200"/>
          </a:p>
          <a:p>
            <a:pPr marL="0" indent="0">
              <a:buNone/>
            </a:pPr>
            <a:endParaRPr lang="de-DE" sz="2200"/>
          </a:p>
        </p:txBody>
      </p:sp>
      <p:pic>
        <p:nvPicPr>
          <p:cNvPr id="2" name="Grafik 1" descr="Ein Bild, das Schrift, Logo, Grafiken, Symbol enthält.&#10;&#10;Automatisch generierte Beschreibung">
            <a:extLst>
              <a:ext uri="{FF2B5EF4-FFF2-40B4-BE49-F238E27FC236}">
                <a16:creationId xmlns:a16="http://schemas.microsoft.com/office/drawing/2014/main" id="{BDC2A2EA-8067-EED9-4B05-0E3A3E70CEAA}"/>
              </a:ext>
            </a:extLst>
          </p:cNvPr>
          <p:cNvPicPr>
            <a:picLocks noChangeAspect="1"/>
          </p:cNvPicPr>
          <p:nvPr/>
        </p:nvPicPr>
        <p:blipFill rotWithShape="1">
          <a:blip r:embed="rId2"/>
          <a:srcRect l="907" r="11873" b="-1"/>
          <a:stretch/>
        </p:blipFill>
        <p:spPr>
          <a:xfrm>
            <a:off x="7675658" y="2093976"/>
            <a:ext cx="3941064" cy="4096512"/>
          </a:xfrm>
          <a:prstGeom prst="rect">
            <a:avLst/>
          </a:prstGeom>
        </p:spPr>
      </p:pic>
    </p:spTree>
    <p:extLst>
      <p:ext uri="{BB962C8B-B14F-4D97-AF65-F5344CB8AC3E}">
        <p14:creationId xmlns:p14="http://schemas.microsoft.com/office/powerpoint/2010/main" val="22836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740B-CDFF-D234-77DF-6359A7C89E06}"/>
              </a:ext>
            </a:extLst>
          </p:cNvPr>
          <p:cNvSpPr>
            <a:spLocks noGrp="1"/>
          </p:cNvSpPr>
          <p:nvPr>
            <p:ph type="title"/>
          </p:nvPr>
        </p:nvSpPr>
        <p:spPr>
          <a:xfrm>
            <a:off x="527136" y="1297462"/>
            <a:ext cx="11241774" cy="2780268"/>
          </a:xfrm>
        </p:spPr>
        <p:txBody>
          <a:bodyPr anchor="t" anchorCtr="0">
            <a:noAutofit/>
          </a:bodyPr>
          <a:lstStyle/>
          <a:p>
            <a:pPr marL="0" indent="0">
              <a:buNone/>
            </a:pPr>
            <a:r>
              <a:rPr lang="de-DE" sz="2800" b="1" dirty="0"/>
              <a:t>Niedriges Anforderungsniveau (fachlich &amp; sprachlich)</a:t>
            </a:r>
            <a:br>
              <a:rPr lang="de-DE" dirty="0"/>
            </a:br>
            <a:br>
              <a:rPr lang="de-DE" sz="2400" dirty="0">
                <a:latin typeface="+mn-lt"/>
              </a:rPr>
            </a:br>
            <a:r>
              <a:rPr lang="de-AT" sz="2400" dirty="0"/>
              <a:t>Abbildung 1 auf der nächsten Folie zeigt den Vorgang, der beim </a:t>
            </a:r>
            <a:r>
              <a:rPr lang="de-AT" sz="2400" b="1" dirty="0"/>
              <a:t>„Lösen“ = Reagieren</a:t>
            </a:r>
            <a:r>
              <a:rPr lang="de-AT" sz="2400" dirty="0"/>
              <a:t> von Wasserstoffchlorid in / mit Wasser stattfindet. Dies wird mithilfe von Kugelmodellen auf Teilchenebene dargestellt. </a:t>
            </a:r>
            <a:br>
              <a:rPr lang="de-AT" sz="2400" dirty="0"/>
            </a:br>
            <a:br>
              <a:rPr lang="de-AT" sz="2400" dirty="0"/>
            </a:br>
            <a:r>
              <a:rPr lang="de-AT" sz="2400" dirty="0"/>
              <a:t>ACHTUNG: In dieser Phase ist es wichtig, dass du </a:t>
            </a:r>
            <a:r>
              <a:rPr lang="de-AT" sz="2400" u="sng" dirty="0"/>
              <a:t>alleine</a:t>
            </a:r>
            <a:r>
              <a:rPr lang="de-AT" sz="2400" dirty="0"/>
              <a:t> arbeitest.</a:t>
            </a:r>
            <a:br>
              <a:rPr lang="de-AT" sz="2400" dirty="0"/>
            </a:br>
            <a:br>
              <a:rPr lang="de-AT" sz="6000" i="1" dirty="0">
                <a:solidFill>
                  <a:schemeClr val="accent6">
                    <a:lumMod val="75000"/>
                  </a:schemeClr>
                </a:solidFill>
              </a:rPr>
            </a:br>
            <a:br>
              <a:rPr lang="de-DE" dirty="0"/>
            </a:br>
            <a:br>
              <a:rPr lang="de-DE" dirty="0"/>
            </a:br>
            <a:br>
              <a:rPr lang="de-DE" dirty="0"/>
            </a:br>
            <a:endParaRPr lang="en-DE"/>
          </a:p>
        </p:txBody>
      </p:sp>
      <p:pic>
        <p:nvPicPr>
          <p:cNvPr id="4" name="Grafik 3">
            <a:extLst>
              <a:ext uri="{FF2B5EF4-FFF2-40B4-BE49-F238E27FC236}">
                <a16:creationId xmlns:a16="http://schemas.microsoft.com/office/drawing/2014/main" id="{AA206F83-7B7D-2D47-590D-A7FBE8930CD0}"/>
              </a:ext>
            </a:extLst>
          </p:cNvPr>
          <p:cNvPicPr>
            <a:picLocks noChangeAspect="1"/>
          </p:cNvPicPr>
          <p:nvPr/>
        </p:nvPicPr>
        <p:blipFill>
          <a:blip r:embed="rId2"/>
          <a:stretch>
            <a:fillRect/>
          </a:stretch>
        </p:blipFill>
        <p:spPr>
          <a:xfrm>
            <a:off x="831850" y="4408418"/>
            <a:ext cx="10632346" cy="1566808"/>
          </a:xfrm>
          <a:prstGeom prst="rect">
            <a:avLst/>
          </a:prstGeom>
        </p:spPr>
      </p:pic>
      <p:sp>
        <p:nvSpPr>
          <p:cNvPr id="3" name="Titel 1">
            <a:extLst>
              <a:ext uri="{FF2B5EF4-FFF2-40B4-BE49-F238E27FC236}">
                <a16:creationId xmlns:a16="http://schemas.microsoft.com/office/drawing/2014/main" id="{467D12CE-822E-1147-E0DD-EC2AE8C7BDB5}"/>
              </a:ext>
            </a:extLst>
          </p:cNvPr>
          <p:cNvSpPr txBox="1">
            <a:spLocks/>
          </p:cNvSpPr>
          <p:nvPr/>
        </p:nvSpPr>
        <p:spPr>
          <a:xfrm>
            <a:off x="469909" y="303143"/>
            <a:ext cx="11001375" cy="964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Teil 2: Teilchenebene – </a:t>
            </a:r>
            <a:r>
              <a:rPr lang="de-DE" sz="4000" b="1" dirty="0"/>
              <a:t>Think</a:t>
            </a:r>
            <a:r>
              <a:rPr lang="de-DE" sz="4000" dirty="0"/>
              <a:t>-Pair-Share</a:t>
            </a:r>
            <a:endParaRPr lang="de-AT" sz="4000" dirty="0"/>
          </a:p>
        </p:txBody>
      </p:sp>
      <p:sp>
        <p:nvSpPr>
          <p:cNvPr id="5" name="Textfeld 4">
            <a:extLst>
              <a:ext uri="{FF2B5EF4-FFF2-40B4-BE49-F238E27FC236}">
                <a16:creationId xmlns:a16="http://schemas.microsoft.com/office/drawing/2014/main" id="{3071E2F5-8D04-F6B9-2604-E3DAD9DE0676}"/>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N</a:t>
            </a:r>
          </a:p>
        </p:txBody>
      </p:sp>
    </p:spTree>
    <p:extLst>
      <p:ext uri="{BB962C8B-B14F-4D97-AF65-F5344CB8AC3E}">
        <p14:creationId xmlns:p14="http://schemas.microsoft.com/office/powerpoint/2010/main" val="370270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abelle 63">
            <a:extLst>
              <a:ext uri="{FF2B5EF4-FFF2-40B4-BE49-F238E27FC236}">
                <a16:creationId xmlns:a16="http://schemas.microsoft.com/office/drawing/2014/main" id="{80448E1D-B10E-4B70-979F-5EEB61D6FC24}"/>
              </a:ext>
            </a:extLst>
          </p:cNvPr>
          <p:cNvGraphicFramePr>
            <a:graphicFrameLocks noGrp="1"/>
          </p:cNvGraphicFramePr>
          <p:nvPr>
            <p:ph sz="half" idx="2"/>
          </p:nvPr>
        </p:nvGraphicFramePr>
        <p:xfrm>
          <a:off x="560118" y="3834234"/>
          <a:ext cx="10920172" cy="2880000"/>
        </p:xfrm>
        <a:graphic>
          <a:graphicData uri="http://schemas.openxmlformats.org/drawingml/2006/table">
            <a:tbl>
              <a:tblPr firstRow="1" bandRow="1">
                <a:tableStyleId>{5940675A-B579-460E-94D1-54222C63F5DA}</a:tableStyleId>
              </a:tblPr>
              <a:tblGrid>
                <a:gridCol w="2730043">
                  <a:extLst>
                    <a:ext uri="{9D8B030D-6E8A-4147-A177-3AD203B41FA5}">
                      <a16:colId xmlns:a16="http://schemas.microsoft.com/office/drawing/2014/main" val="3529711069"/>
                    </a:ext>
                  </a:extLst>
                </a:gridCol>
                <a:gridCol w="2730043">
                  <a:extLst>
                    <a:ext uri="{9D8B030D-6E8A-4147-A177-3AD203B41FA5}">
                      <a16:colId xmlns:a16="http://schemas.microsoft.com/office/drawing/2014/main" val="3288345551"/>
                    </a:ext>
                  </a:extLst>
                </a:gridCol>
                <a:gridCol w="2730043">
                  <a:extLst>
                    <a:ext uri="{9D8B030D-6E8A-4147-A177-3AD203B41FA5}">
                      <a16:colId xmlns:a16="http://schemas.microsoft.com/office/drawing/2014/main" val="53811765"/>
                    </a:ext>
                  </a:extLst>
                </a:gridCol>
                <a:gridCol w="2730043">
                  <a:extLst>
                    <a:ext uri="{9D8B030D-6E8A-4147-A177-3AD203B41FA5}">
                      <a16:colId xmlns:a16="http://schemas.microsoft.com/office/drawing/2014/main" val="1438338019"/>
                    </a:ext>
                  </a:extLst>
                </a:gridCol>
              </a:tblGrid>
              <a:tr h="720000">
                <a:tc>
                  <a:txBody>
                    <a:bodyPr/>
                    <a:lstStyle/>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1839013275"/>
                  </a:ext>
                </a:extLst>
              </a:tr>
              <a:tr h="720000">
                <a:tc>
                  <a:txBody>
                    <a:bodyPr/>
                    <a:lstStyle/>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3072989273"/>
                  </a:ext>
                </a:extLst>
              </a:tr>
              <a:tr h="720000">
                <a:tc>
                  <a:txBody>
                    <a:bodyPr/>
                    <a:lstStyle/>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522378763"/>
                  </a:ext>
                </a:extLst>
              </a:tr>
              <a:tr h="720000">
                <a:tc>
                  <a:txBody>
                    <a:bodyPr/>
                    <a:lstStyle/>
                    <a:p>
                      <a:endParaRPr lang="de-DE"/>
                    </a:p>
                    <a:p>
                      <a:endParaRPr lang="de-AT"/>
                    </a:p>
                  </a:txBody>
                  <a:tcPr/>
                </a:tc>
                <a:tc>
                  <a:txBody>
                    <a:bodyPr/>
                    <a:lstStyle/>
                    <a:p>
                      <a:endParaRPr lang="de-AT"/>
                    </a:p>
                  </a:txBody>
                  <a:tcPr/>
                </a:tc>
                <a:tc>
                  <a:txBody>
                    <a:bodyPr/>
                    <a:lstStyle/>
                    <a:p>
                      <a:endParaRPr lang="de-AT"/>
                    </a:p>
                  </a:txBody>
                  <a:tcPr/>
                </a:tc>
                <a:tc>
                  <a:txBody>
                    <a:bodyPr/>
                    <a:lstStyle/>
                    <a:p>
                      <a:endParaRPr lang="de-AT"/>
                    </a:p>
                  </a:txBody>
                  <a:tcPr/>
                </a:tc>
                <a:extLst>
                  <a:ext uri="{0D108BD9-81ED-4DB2-BD59-A6C34878D82A}">
                    <a16:rowId xmlns:a16="http://schemas.microsoft.com/office/drawing/2014/main" val="505415900"/>
                  </a:ext>
                </a:extLst>
              </a:tr>
            </a:tbl>
          </a:graphicData>
        </a:graphic>
      </p:graphicFrame>
      <p:pic>
        <p:nvPicPr>
          <p:cNvPr id="4" name="Grafik 3">
            <a:extLst>
              <a:ext uri="{FF2B5EF4-FFF2-40B4-BE49-F238E27FC236}">
                <a16:creationId xmlns:a16="http://schemas.microsoft.com/office/drawing/2014/main" id="{E515A1BF-F780-4532-BE0B-8EB003F658BF}"/>
              </a:ext>
            </a:extLst>
          </p:cNvPr>
          <p:cNvPicPr>
            <a:picLocks noChangeAspect="1"/>
          </p:cNvPicPr>
          <p:nvPr/>
        </p:nvPicPr>
        <p:blipFill>
          <a:blip r:embed="rId3"/>
          <a:stretch>
            <a:fillRect/>
          </a:stretch>
        </p:blipFill>
        <p:spPr>
          <a:xfrm>
            <a:off x="1350140" y="6005480"/>
            <a:ext cx="877900" cy="695004"/>
          </a:xfrm>
          <a:prstGeom prst="rect">
            <a:avLst/>
          </a:prstGeom>
        </p:spPr>
      </p:pic>
      <p:sp>
        <p:nvSpPr>
          <p:cNvPr id="64" name="Textfeld 63">
            <a:extLst>
              <a:ext uri="{FF2B5EF4-FFF2-40B4-BE49-F238E27FC236}">
                <a16:creationId xmlns:a16="http://schemas.microsoft.com/office/drawing/2014/main" id="{E27038C1-8E92-4A67-9358-9E287E890BD1}"/>
              </a:ext>
            </a:extLst>
          </p:cNvPr>
          <p:cNvSpPr txBox="1"/>
          <p:nvPr/>
        </p:nvSpPr>
        <p:spPr>
          <a:xfrm>
            <a:off x="504842" y="2089528"/>
            <a:ext cx="1866349" cy="369332"/>
          </a:xfrm>
          <a:prstGeom prst="rect">
            <a:avLst/>
          </a:prstGeom>
          <a:noFill/>
        </p:spPr>
        <p:txBody>
          <a:bodyPr wrap="square" rtlCol="0">
            <a:spAutoFit/>
          </a:bodyPr>
          <a:lstStyle/>
          <a:p>
            <a:r>
              <a:rPr lang="de-DE" dirty="0"/>
              <a:t>Abbildung 1:</a:t>
            </a:r>
          </a:p>
        </p:txBody>
      </p:sp>
      <p:pic>
        <p:nvPicPr>
          <p:cNvPr id="72" name="Grafik 71">
            <a:extLst>
              <a:ext uri="{FF2B5EF4-FFF2-40B4-BE49-F238E27FC236}">
                <a16:creationId xmlns:a16="http://schemas.microsoft.com/office/drawing/2014/main" id="{89AE3F1D-C02E-4617-96D9-1AD607D86AEE}"/>
              </a:ext>
            </a:extLst>
          </p:cNvPr>
          <p:cNvPicPr>
            <a:picLocks noChangeAspect="1"/>
          </p:cNvPicPr>
          <p:nvPr/>
        </p:nvPicPr>
        <p:blipFill rotWithShape="1">
          <a:blip r:embed="rId4"/>
          <a:srcRect t="10739" b="14589"/>
          <a:stretch/>
        </p:blipFill>
        <p:spPr>
          <a:xfrm>
            <a:off x="3876036" y="6013734"/>
            <a:ext cx="1130140" cy="682199"/>
          </a:xfrm>
          <a:prstGeom prst="rect">
            <a:avLst/>
          </a:prstGeom>
        </p:spPr>
      </p:pic>
      <p:pic>
        <p:nvPicPr>
          <p:cNvPr id="74" name="Grafik 73">
            <a:extLst>
              <a:ext uri="{FF2B5EF4-FFF2-40B4-BE49-F238E27FC236}">
                <a16:creationId xmlns:a16="http://schemas.microsoft.com/office/drawing/2014/main" id="{E7063559-2340-4733-A6C9-20F59E94D02B}"/>
              </a:ext>
            </a:extLst>
          </p:cNvPr>
          <p:cNvPicPr>
            <a:picLocks noChangeAspect="1"/>
          </p:cNvPicPr>
          <p:nvPr/>
        </p:nvPicPr>
        <p:blipFill rotWithShape="1">
          <a:blip r:embed="rId5"/>
          <a:srcRect t="9458"/>
          <a:stretch/>
        </p:blipFill>
        <p:spPr>
          <a:xfrm>
            <a:off x="6800959" y="6033091"/>
            <a:ext cx="863324" cy="667282"/>
          </a:xfrm>
          <a:prstGeom prst="rect">
            <a:avLst/>
          </a:prstGeom>
        </p:spPr>
      </p:pic>
      <p:pic>
        <p:nvPicPr>
          <p:cNvPr id="75" name="Grafik 74">
            <a:extLst>
              <a:ext uri="{FF2B5EF4-FFF2-40B4-BE49-F238E27FC236}">
                <a16:creationId xmlns:a16="http://schemas.microsoft.com/office/drawing/2014/main" id="{CFE85AA4-E6BC-4088-9655-58B312A18716}"/>
              </a:ext>
            </a:extLst>
          </p:cNvPr>
          <p:cNvPicPr>
            <a:picLocks noChangeAspect="1"/>
          </p:cNvPicPr>
          <p:nvPr/>
        </p:nvPicPr>
        <p:blipFill>
          <a:blip r:embed="rId6"/>
          <a:stretch>
            <a:fillRect/>
          </a:stretch>
        </p:blipFill>
        <p:spPr>
          <a:xfrm>
            <a:off x="9474789" y="6033091"/>
            <a:ext cx="1086814" cy="653722"/>
          </a:xfrm>
          <a:prstGeom prst="rect">
            <a:avLst/>
          </a:prstGeom>
        </p:spPr>
      </p:pic>
      <p:sp>
        <p:nvSpPr>
          <p:cNvPr id="76" name="Textfeld 75">
            <a:extLst>
              <a:ext uri="{FF2B5EF4-FFF2-40B4-BE49-F238E27FC236}">
                <a16:creationId xmlns:a16="http://schemas.microsoft.com/office/drawing/2014/main" id="{2A1EF56B-021D-44ED-9121-2728D380BB04}"/>
              </a:ext>
            </a:extLst>
          </p:cNvPr>
          <p:cNvSpPr txBox="1"/>
          <p:nvPr/>
        </p:nvSpPr>
        <p:spPr>
          <a:xfrm>
            <a:off x="3851075" y="3890719"/>
            <a:ext cx="1549077" cy="646331"/>
          </a:xfrm>
          <a:prstGeom prst="rect">
            <a:avLst/>
          </a:prstGeom>
          <a:noFill/>
        </p:spPr>
        <p:txBody>
          <a:bodyPr wrap="square" rtlCol="0">
            <a:spAutoFit/>
          </a:bodyPr>
          <a:lstStyle/>
          <a:p>
            <a:pPr algn="ctr"/>
            <a:r>
              <a:rPr lang="de-DE" b="1"/>
              <a:t>Wasser-Molekül</a:t>
            </a:r>
          </a:p>
        </p:txBody>
      </p:sp>
      <p:sp>
        <p:nvSpPr>
          <p:cNvPr id="77" name="Textfeld 76">
            <a:extLst>
              <a:ext uri="{FF2B5EF4-FFF2-40B4-BE49-F238E27FC236}">
                <a16:creationId xmlns:a16="http://schemas.microsoft.com/office/drawing/2014/main" id="{03BCAF78-49E5-40DC-B3FD-262B7C96AC18}"/>
              </a:ext>
            </a:extLst>
          </p:cNvPr>
          <p:cNvSpPr txBox="1"/>
          <p:nvPr/>
        </p:nvSpPr>
        <p:spPr>
          <a:xfrm>
            <a:off x="854345" y="5321092"/>
            <a:ext cx="2044499" cy="646331"/>
          </a:xfrm>
          <a:prstGeom prst="rect">
            <a:avLst/>
          </a:prstGeom>
          <a:noFill/>
        </p:spPr>
        <p:txBody>
          <a:bodyPr wrap="square" rtlCol="0">
            <a:spAutoFit/>
          </a:bodyPr>
          <a:lstStyle/>
          <a:p>
            <a:pPr algn="ctr"/>
            <a:r>
              <a:rPr lang="de-DE" b="1"/>
              <a:t>Wasserstoffchlorid-Molekül</a:t>
            </a:r>
          </a:p>
        </p:txBody>
      </p:sp>
      <p:sp>
        <p:nvSpPr>
          <p:cNvPr id="78" name="Textfeld 77">
            <a:extLst>
              <a:ext uri="{FF2B5EF4-FFF2-40B4-BE49-F238E27FC236}">
                <a16:creationId xmlns:a16="http://schemas.microsoft.com/office/drawing/2014/main" id="{804F5C0C-491E-4A75-8D3A-23CBB7177473}"/>
              </a:ext>
            </a:extLst>
          </p:cNvPr>
          <p:cNvSpPr txBox="1"/>
          <p:nvPr/>
        </p:nvSpPr>
        <p:spPr>
          <a:xfrm>
            <a:off x="9124613" y="4697060"/>
            <a:ext cx="2044499" cy="369332"/>
          </a:xfrm>
          <a:prstGeom prst="rect">
            <a:avLst/>
          </a:prstGeom>
          <a:noFill/>
        </p:spPr>
        <p:txBody>
          <a:bodyPr wrap="square" rtlCol="0">
            <a:spAutoFit/>
          </a:bodyPr>
          <a:lstStyle/>
          <a:p>
            <a:pPr algn="ctr"/>
            <a:r>
              <a:rPr lang="de-DE" b="1" dirty="0"/>
              <a:t>Übergangszustand</a:t>
            </a:r>
          </a:p>
        </p:txBody>
      </p:sp>
      <p:sp>
        <p:nvSpPr>
          <p:cNvPr id="79" name="Textfeld 78">
            <a:extLst>
              <a:ext uri="{FF2B5EF4-FFF2-40B4-BE49-F238E27FC236}">
                <a16:creationId xmlns:a16="http://schemas.microsoft.com/office/drawing/2014/main" id="{5DD8B4D8-2B6B-4C66-A830-364A9D829B6D}"/>
              </a:ext>
            </a:extLst>
          </p:cNvPr>
          <p:cNvSpPr txBox="1"/>
          <p:nvPr/>
        </p:nvSpPr>
        <p:spPr>
          <a:xfrm>
            <a:off x="9476025" y="5316479"/>
            <a:ext cx="1231976" cy="646331"/>
          </a:xfrm>
          <a:prstGeom prst="rect">
            <a:avLst/>
          </a:prstGeom>
          <a:noFill/>
        </p:spPr>
        <p:txBody>
          <a:bodyPr wrap="square" rtlCol="0">
            <a:spAutoFit/>
          </a:bodyPr>
          <a:lstStyle/>
          <a:p>
            <a:pPr algn="ctr"/>
            <a:r>
              <a:rPr lang="de-DE" b="1"/>
              <a:t>Oxonium-Ion</a:t>
            </a:r>
          </a:p>
        </p:txBody>
      </p:sp>
      <p:sp>
        <p:nvSpPr>
          <p:cNvPr id="80" name="Textfeld 79">
            <a:extLst>
              <a:ext uri="{FF2B5EF4-FFF2-40B4-BE49-F238E27FC236}">
                <a16:creationId xmlns:a16="http://schemas.microsoft.com/office/drawing/2014/main" id="{0CEDA711-E20F-4B80-841B-5964AAEC1B21}"/>
              </a:ext>
            </a:extLst>
          </p:cNvPr>
          <p:cNvSpPr txBox="1"/>
          <p:nvPr/>
        </p:nvSpPr>
        <p:spPr>
          <a:xfrm>
            <a:off x="9608803" y="3902206"/>
            <a:ext cx="1054606" cy="646331"/>
          </a:xfrm>
          <a:prstGeom prst="rect">
            <a:avLst/>
          </a:prstGeom>
          <a:noFill/>
        </p:spPr>
        <p:txBody>
          <a:bodyPr wrap="square" rtlCol="0">
            <a:spAutoFit/>
          </a:bodyPr>
          <a:lstStyle/>
          <a:p>
            <a:pPr algn="ctr"/>
            <a:r>
              <a:rPr lang="de-DE" b="1"/>
              <a:t>Chlorid-Ion</a:t>
            </a:r>
          </a:p>
        </p:txBody>
      </p:sp>
      <p:sp>
        <p:nvSpPr>
          <p:cNvPr id="81" name="Textfeld 80">
            <a:extLst>
              <a:ext uri="{FF2B5EF4-FFF2-40B4-BE49-F238E27FC236}">
                <a16:creationId xmlns:a16="http://schemas.microsoft.com/office/drawing/2014/main" id="{95D5A26A-0777-4490-8D1B-58AC1DB4CF0C}"/>
              </a:ext>
            </a:extLst>
          </p:cNvPr>
          <p:cNvSpPr txBox="1"/>
          <p:nvPr/>
        </p:nvSpPr>
        <p:spPr>
          <a:xfrm>
            <a:off x="741716" y="4721085"/>
            <a:ext cx="2044499" cy="369332"/>
          </a:xfrm>
          <a:prstGeom prst="rect">
            <a:avLst/>
          </a:prstGeom>
          <a:noFill/>
        </p:spPr>
        <p:txBody>
          <a:bodyPr wrap="square" rtlCol="0">
            <a:spAutoFit/>
          </a:bodyPr>
          <a:lstStyle/>
          <a:p>
            <a:pPr algn="ctr"/>
            <a:r>
              <a:rPr lang="de-DE" b="1"/>
              <a:t>Wasser</a:t>
            </a:r>
          </a:p>
        </p:txBody>
      </p:sp>
      <p:sp>
        <p:nvSpPr>
          <p:cNvPr id="82" name="Textfeld 81">
            <a:extLst>
              <a:ext uri="{FF2B5EF4-FFF2-40B4-BE49-F238E27FC236}">
                <a16:creationId xmlns:a16="http://schemas.microsoft.com/office/drawing/2014/main" id="{267DB574-E7DA-4AEC-A559-4A82B01E39CD}"/>
              </a:ext>
            </a:extLst>
          </p:cNvPr>
          <p:cNvSpPr txBox="1"/>
          <p:nvPr/>
        </p:nvSpPr>
        <p:spPr>
          <a:xfrm>
            <a:off x="3603365" y="4698688"/>
            <a:ext cx="2044499" cy="369332"/>
          </a:xfrm>
          <a:prstGeom prst="rect">
            <a:avLst/>
          </a:prstGeom>
          <a:noFill/>
        </p:spPr>
        <p:txBody>
          <a:bodyPr wrap="square" rtlCol="0">
            <a:spAutoFit/>
          </a:bodyPr>
          <a:lstStyle/>
          <a:p>
            <a:pPr algn="ctr"/>
            <a:r>
              <a:rPr lang="de-DE" b="1"/>
              <a:t>Salzsäure</a:t>
            </a:r>
          </a:p>
        </p:txBody>
      </p:sp>
      <p:sp>
        <p:nvSpPr>
          <p:cNvPr id="83" name="Textfeld 82">
            <a:extLst>
              <a:ext uri="{FF2B5EF4-FFF2-40B4-BE49-F238E27FC236}">
                <a16:creationId xmlns:a16="http://schemas.microsoft.com/office/drawing/2014/main" id="{F25D240C-7AA0-4A87-8797-EE3F78A076B7}"/>
              </a:ext>
            </a:extLst>
          </p:cNvPr>
          <p:cNvSpPr txBox="1"/>
          <p:nvPr/>
        </p:nvSpPr>
        <p:spPr>
          <a:xfrm>
            <a:off x="3522556" y="5461942"/>
            <a:ext cx="2044499" cy="369332"/>
          </a:xfrm>
          <a:prstGeom prst="rect">
            <a:avLst/>
          </a:prstGeom>
          <a:noFill/>
        </p:spPr>
        <p:txBody>
          <a:bodyPr wrap="square" rtlCol="0">
            <a:spAutoFit/>
          </a:bodyPr>
          <a:lstStyle/>
          <a:p>
            <a:pPr algn="ctr"/>
            <a:r>
              <a:rPr lang="de-DE" b="1"/>
              <a:t>Proton</a:t>
            </a:r>
          </a:p>
        </p:txBody>
      </p:sp>
      <p:sp>
        <p:nvSpPr>
          <p:cNvPr id="84" name="Textfeld 83">
            <a:extLst>
              <a:ext uri="{FF2B5EF4-FFF2-40B4-BE49-F238E27FC236}">
                <a16:creationId xmlns:a16="http://schemas.microsoft.com/office/drawing/2014/main" id="{3CADFD32-31C9-4408-9057-B968C771291D}"/>
              </a:ext>
            </a:extLst>
          </p:cNvPr>
          <p:cNvSpPr txBox="1"/>
          <p:nvPr/>
        </p:nvSpPr>
        <p:spPr>
          <a:xfrm>
            <a:off x="6508201" y="4619075"/>
            <a:ext cx="1683095" cy="646331"/>
          </a:xfrm>
          <a:prstGeom prst="rect">
            <a:avLst/>
          </a:prstGeom>
          <a:noFill/>
        </p:spPr>
        <p:txBody>
          <a:bodyPr wrap="square" rtlCol="0">
            <a:spAutoFit/>
          </a:bodyPr>
          <a:lstStyle/>
          <a:p>
            <a:pPr algn="ctr"/>
            <a:r>
              <a:rPr lang="de-DE" b="1"/>
              <a:t>Wasserstoff-Atom</a:t>
            </a:r>
          </a:p>
        </p:txBody>
      </p:sp>
      <p:sp>
        <p:nvSpPr>
          <p:cNvPr id="85" name="Textfeld 84">
            <a:extLst>
              <a:ext uri="{FF2B5EF4-FFF2-40B4-BE49-F238E27FC236}">
                <a16:creationId xmlns:a16="http://schemas.microsoft.com/office/drawing/2014/main" id="{D0D692CC-A1AC-4BE0-ABE6-D79BC1F2714B}"/>
              </a:ext>
            </a:extLst>
          </p:cNvPr>
          <p:cNvSpPr txBox="1"/>
          <p:nvPr/>
        </p:nvSpPr>
        <p:spPr>
          <a:xfrm>
            <a:off x="1211001" y="3897392"/>
            <a:ext cx="1160190" cy="646331"/>
          </a:xfrm>
          <a:prstGeom prst="rect">
            <a:avLst/>
          </a:prstGeom>
          <a:noFill/>
        </p:spPr>
        <p:txBody>
          <a:bodyPr wrap="square" rtlCol="0">
            <a:spAutoFit/>
          </a:bodyPr>
          <a:lstStyle/>
          <a:p>
            <a:pPr algn="ctr"/>
            <a:r>
              <a:rPr lang="de-DE" b="1"/>
              <a:t>Chlor-Atom</a:t>
            </a:r>
          </a:p>
        </p:txBody>
      </p:sp>
      <p:sp>
        <p:nvSpPr>
          <p:cNvPr id="86" name="Textfeld 85">
            <a:extLst>
              <a:ext uri="{FF2B5EF4-FFF2-40B4-BE49-F238E27FC236}">
                <a16:creationId xmlns:a16="http://schemas.microsoft.com/office/drawing/2014/main" id="{39D5F236-75B0-418A-A85E-139EEC559AB0}"/>
              </a:ext>
            </a:extLst>
          </p:cNvPr>
          <p:cNvSpPr txBox="1"/>
          <p:nvPr/>
        </p:nvSpPr>
        <p:spPr>
          <a:xfrm>
            <a:off x="6658771" y="3895276"/>
            <a:ext cx="1481759" cy="646331"/>
          </a:xfrm>
          <a:prstGeom prst="rect">
            <a:avLst/>
          </a:prstGeom>
          <a:noFill/>
        </p:spPr>
        <p:txBody>
          <a:bodyPr wrap="square" rtlCol="0">
            <a:spAutoFit/>
          </a:bodyPr>
          <a:lstStyle/>
          <a:p>
            <a:pPr algn="ctr"/>
            <a:r>
              <a:rPr lang="de-DE" b="1"/>
              <a:t>Sauerstoff-Atom</a:t>
            </a:r>
          </a:p>
        </p:txBody>
      </p:sp>
      <p:sp>
        <p:nvSpPr>
          <p:cNvPr id="87" name="Textfeld 86">
            <a:extLst>
              <a:ext uri="{FF2B5EF4-FFF2-40B4-BE49-F238E27FC236}">
                <a16:creationId xmlns:a16="http://schemas.microsoft.com/office/drawing/2014/main" id="{12A91BA3-7E8C-4109-B711-E4229E4F5F0F}"/>
              </a:ext>
            </a:extLst>
          </p:cNvPr>
          <p:cNvSpPr txBox="1"/>
          <p:nvPr/>
        </p:nvSpPr>
        <p:spPr>
          <a:xfrm>
            <a:off x="6404316" y="5325172"/>
            <a:ext cx="1890863" cy="646331"/>
          </a:xfrm>
          <a:prstGeom prst="rect">
            <a:avLst/>
          </a:prstGeom>
          <a:noFill/>
        </p:spPr>
        <p:txBody>
          <a:bodyPr wrap="square" rtlCol="0">
            <a:spAutoFit/>
          </a:bodyPr>
          <a:lstStyle/>
          <a:p>
            <a:pPr algn="ctr"/>
            <a:r>
              <a:rPr lang="de-DE" b="1"/>
              <a:t>Wasserstoff-Kation</a:t>
            </a:r>
          </a:p>
        </p:txBody>
      </p:sp>
      <p:sp>
        <p:nvSpPr>
          <p:cNvPr id="66" name="Textfeld 65">
            <a:extLst>
              <a:ext uri="{FF2B5EF4-FFF2-40B4-BE49-F238E27FC236}">
                <a16:creationId xmlns:a16="http://schemas.microsoft.com/office/drawing/2014/main" id="{47213011-A47E-45B5-9516-147278E709BB}"/>
              </a:ext>
            </a:extLst>
          </p:cNvPr>
          <p:cNvSpPr txBox="1"/>
          <p:nvPr/>
        </p:nvSpPr>
        <p:spPr>
          <a:xfrm>
            <a:off x="469909" y="3468689"/>
            <a:ext cx="2066538" cy="369332"/>
          </a:xfrm>
          <a:prstGeom prst="rect">
            <a:avLst/>
          </a:prstGeom>
          <a:noFill/>
        </p:spPr>
        <p:txBody>
          <a:bodyPr wrap="square" rtlCol="0">
            <a:spAutoFit/>
          </a:bodyPr>
          <a:lstStyle/>
          <a:p>
            <a:r>
              <a:rPr lang="de-DE" dirty="0"/>
              <a:t>Tabelle 1:</a:t>
            </a:r>
          </a:p>
        </p:txBody>
      </p:sp>
      <p:grpSp>
        <p:nvGrpSpPr>
          <p:cNvPr id="5" name="Gruppieren 4">
            <a:extLst>
              <a:ext uri="{FF2B5EF4-FFF2-40B4-BE49-F238E27FC236}">
                <a16:creationId xmlns:a16="http://schemas.microsoft.com/office/drawing/2014/main" id="{F9EEFD67-7F94-4958-8E45-7940D92DB576}"/>
              </a:ext>
            </a:extLst>
          </p:cNvPr>
          <p:cNvGrpSpPr>
            <a:grpSpLocks noChangeAspect="1"/>
          </p:cNvGrpSpPr>
          <p:nvPr/>
        </p:nvGrpSpPr>
        <p:grpSpPr>
          <a:xfrm>
            <a:off x="2354429" y="1876935"/>
            <a:ext cx="9013339" cy="1303803"/>
            <a:chOff x="0" y="0"/>
            <a:chExt cx="6021461" cy="869316"/>
          </a:xfrm>
        </p:grpSpPr>
        <p:grpSp>
          <p:nvGrpSpPr>
            <p:cNvPr id="6" name="Gruppieren 5">
              <a:extLst>
                <a:ext uri="{FF2B5EF4-FFF2-40B4-BE49-F238E27FC236}">
                  <a16:creationId xmlns:a16="http://schemas.microsoft.com/office/drawing/2014/main" id="{0286C73F-EB5B-4B68-B601-0AEA603553BB}"/>
                </a:ext>
              </a:extLst>
            </p:cNvPr>
            <p:cNvGrpSpPr/>
            <p:nvPr/>
          </p:nvGrpSpPr>
          <p:grpSpPr>
            <a:xfrm>
              <a:off x="0" y="220101"/>
              <a:ext cx="1685290" cy="628650"/>
              <a:chOff x="0" y="0"/>
              <a:chExt cx="1685487" cy="628943"/>
            </a:xfrm>
          </p:grpSpPr>
          <p:grpSp>
            <p:nvGrpSpPr>
              <p:cNvPr id="49" name="Gruppieren 48">
                <a:extLst>
                  <a:ext uri="{FF2B5EF4-FFF2-40B4-BE49-F238E27FC236}">
                    <a16:creationId xmlns:a16="http://schemas.microsoft.com/office/drawing/2014/main" id="{58322368-7598-4716-8B67-58341EB5FEC9}"/>
                  </a:ext>
                </a:extLst>
              </p:cNvPr>
              <p:cNvGrpSpPr>
                <a:grpSpLocks noChangeAspect="1"/>
              </p:cNvGrpSpPr>
              <p:nvPr/>
            </p:nvGrpSpPr>
            <p:grpSpPr>
              <a:xfrm>
                <a:off x="1033976" y="0"/>
                <a:ext cx="651511" cy="359409"/>
                <a:chOff x="0" y="0"/>
                <a:chExt cx="1303810" cy="720000"/>
              </a:xfrm>
            </p:grpSpPr>
            <p:grpSp>
              <p:nvGrpSpPr>
                <p:cNvPr id="58" name="Gruppieren 57">
                  <a:extLst>
                    <a:ext uri="{FF2B5EF4-FFF2-40B4-BE49-F238E27FC236}">
                      <a16:creationId xmlns:a16="http://schemas.microsoft.com/office/drawing/2014/main" id="{0CE1B158-EB2D-45B3-AD53-651C96CAE08B}"/>
                    </a:ext>
                  </a:extLst>
                </p:cNvPr>
                <p:cNvGrpSpPr/>
                <p:nvPr/>
              </p:nvGrpSpPr>
              <p:grpSpPr>
                <a:xfrm>
                  <a:off x="0" y="175846"/>
                  <a:ext cx="897353" cy="359410"/>
                  <a:chOff x="0" y="0"/>
                  <a:chExt cx="897353" cy="359410"/>
                </a:xfrm>
              </p:grpSpPr>
              <p:cxnSp>
                <p:nvCxnSpPr>
                  <p:cNvPr id="60" name="Gerader Verbinder 59">
                    <a:extLst>
                      <a:ext uri="{FF2B5EF4-FFF2-40B4-BE49-F238E27FC236}">
                        <a16:creationId xmlns:a16="http://schemas.microsoft.com/office/drawing/2014/main" id="{36E71AF0-3244-4314-9E8D-AB98B1A417F4}"/>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1" name="Ellipse 60">
                    <a:extLst>
                      <a:ext uri="{FF2B5EF4-FFF2-40B4-BE49-F238E27FC236}">
                        <a16:creationId xmlns:a16="http://schemas.microsoft.com/office/drawing/2014/main" id="{EA97F32D-87FB-4240-9E99-E81A2CB1F7D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9" name="Ellipse 58">
                  <a:extLst>
                    <a:ext uri="{FF2B5EF4-FFF2-40B4-BE49-F238E27FC236}">
                      <a16:creationId xmlns:a16="http://schemas.microsoft.com/office/drawing/2014/main" id="{B88B8C31-F6CB-461A-9B56-7A49992B04DF}"/>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0" name="Gruppieren 49">
                <a:extLst>
                  <a:ext uri="{FF2B5EF4-FFF2-40B4-BE49-F238E27FC236}">
                    <a16:creationId xmlns:a16="http://schemas.microsoft.com/office/drawing/2014/main" id="{8554F636-3BB9-416B-B1C0-8971D6F02ED0}"/>
                  </a:ext>
                </a:extLst>
              </p:cNvPr>
              <p:cNvGrpSpPr>
                <a:grpSpLocks noChangeAspect="1"/>
              </p:cNvGrpSpPr>
              <p:nvPr/>
            </p:nvGrpSpPr>
            <p:grpSpPr>
              <a:xfrm>
                <a:off x="0" y="42203"/>
                <a:ext cx="583565" cy="586740"/>
                <a:chOff x="0" y="0"/>
                <a:chExt cx="1168303" cy="1175337"/>
              </a:xfrm>
            </p:grpSpPr>
            <p:grpSp>
              <p:nvGrpSpPr>
                <p:cNvPr id="52" name="Gruppieren 51">
                  <a:extLst>
                    <a:ext uri="{FF2B5EF4-FFF2-40B4-BE49-F238E27FC236}">
                      <a16:creationId xmlns:a16="http://schemas.microsoft.com/office/drawing/2014/main" id="{EC707BA0-4154-4CEE-B647-785195372B81}"/>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58F0413C-4552-43D2-BBEA-6D7B8D20CD06}"/>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F7DC8AF8-42FF-46FA-B9BA-70E4A49DFCB2}"/>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A2641452-2C30-4A84-ABEF-206F7630FE8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F9EEA38A-82F0-45E4-AA5F-B87D749D48C5}"/>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88681E20-7096-4E7F-BAE9-4EB51AF9B35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1" name="Additionszeichen 50">
                <a:extLst>
                  <a:ext uri="{FF2B5EF4-FFF2-40B4-BE49-F238E27FC236}">
                    <a16:creationId xmlns:a16="http://schemas.microsoft.com/office/drawing/2014/main" id="{8FBD5487-62D2-4BA3-8D1C-CCFA64F4FA6F}"/>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7" name="Gruppieren 6">
              <a:extLst>
                <a:ext uri="{FF2B5EF4-FFF2-40B4-BE49-F238E27FC236}">
                  <a16:creationId xmlns:a16="http://schemas.microsoft.com/office/drawing/2014/main" id="{043528BE-626E-4FD3-BF5A-C2B007C98D59}"/>
                </a:ext>
              </a:extLst>
            </p:cNvPr>
            <p:cNvGrpSpPr/>
            <p:nvPr/>
          </p:nvGrpSpPr>
          <p:grpSpPr>
            <a:xfrm>
              <a:off x="2286000" y="234169"/>
              <a:ext cx="1751331" cy="621909"/>
              <a:chOff x="0" y="0"/>
              <a:chExt cx="1751867" cy="621909"/>
            </a:xfrm>
          </p:grpSpPr>
          <p:cxnSp>
            <p:nvCxnSpPr>
              <p:cNvPr id="37" name="Gerader Verbinder 36">
                <a:extLst>
                  <a:ext uri="{FF2B5EF4-FFF2-40B4-BE49-F238E27FC236}">
                    <a16:creationId xmlns:a16="http://schemas.microsoft.com/office/drawing/2014/main" id="{D3A0BB0F-8350-4F86-8677-7C07E18E5D01}"/>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38" name="Gruppieren 37">
                <a:extLst>
                  <a:ext uri="{FF2B5EF4-FFF2-40B4-BE49-F238E27FC236}">
                    <a16:creationId xmlns:a16="http://schemas.microsoft.com/office/drawing/2014/main" id="{67288A9A-326E-44EB-A614-9207726B8B3A}"/>
                  </a:ext>
                </a:extLst>
              </p:cNvPr>
              <p:cNvGrpSpPr>
                <a:grpSpLocks noChangeAspect="1"/>
              </p:cNvGrpSpPr>
              <p:nvPr/>
            </p:nvGrpSpPr>
            <p:grpSpPr>
              <a:xfrm>
                <a:off x="0" y="35169"/>
                <a:ext cx="583565" cy="586740"/>
                <a:chOff x="0" y="0"/>
                <a:chExt cx="1168303" cy="1175337"/>
              </a:xfrm>
            </p:grpSpPr>
            <p:grpSp>
              <p:nvGrpSpPr>
                <p:cNvPr id="43" name="Gruppieren 42">
                  <a:extLst>
                    <a:ext uri="{FF2B5EF4-FFF2-40B4-BE49-F238E27FC236}">
                      <a16:creationId xmlns:a16="http://schemas.microsoft.com/office/drawing/2014/main" id="{E8F33406-CEAE-429A-B43D-89742A2B3911}"/>
                    </a:ext>
                  </a:extLst>
                </p:cNvPr>
                <p:cNvGrpSpPr/>
                <p:nvPr/>
              </p:nvGrpSpPr>
              <p:grpSpPr>
                <a:xfrm>
                  <a:off x="0" y="91440"/>
                  <a:ext cx="897353" cy="359410"/>
                  <a:chOff x="0" y="0"/>
                  <a:chExt cx="897353" cy="359410"/>
                </a:xfrm>
              </p:grpSpPr>
              <p:cxnSp>
                <p:nvCxnSpPr>
                  <p:cNvPr id="47" name="Gerader Verbinder 46">
                    <a:extLst>
                      <a:ext uri="{FF2B5EF4-FFF2-40B4-BE49-F238E27FC236}">
                        <a16:creationId xmlns:a16="http://schemas.microsoft.com/office/drawing/2014/main" id="{AC4E30B0-0734-4BA7-BA5C-5040F68C8FCA}"/>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48" name="Ellipse 47">
                    <a:extLst>
                      <a:ext uri="{FF2B5EF4-FFF2-40B4-BE49-F238E27FC236}">
                        <a16:creationId xmlns:a16="http://schemas.microsoft.com/office/drawing/2014/main" id="{68ABF254-4336-4CC1-BB55-A6D9BEED8A5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4" name="Gerader Verbinder 43">
                  <a:extLst>
                    <a:ext uri="{FF2B5EF4-FFF2-40B4-BE49-F238E27FC236}">
                      <a16:creationId xmlns:a16="http://schemas.microsoft.com/office/drawing/2014/main" id="{CC46726C-8DAB-4AC0-BDD8-5113A5CE520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EABA5C80-3E47-44F5-81FE-11F96DD8167B}"/>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6" name="Ellipse 45">
                  <a:extLst>
                    <a:ext uri="{FF2B5EF4-FFF2-40B4-BE49-F238E27FC236}">
                      <a16:creationId xmlns:a16="http://schemas.microsoft.com/office/drawing/2014/main" id="{71798BB0-4AD2-45B1-AD60-FF07DBF5301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39" name="Gruppieren 38">
                <a:extLst>
                  <a:ext uri="{FF2B5EF4-FFF2-40B4-BE49-F238E27FC236}">
                    <a16:creationId xmlns:a16="http://schemas.microsoft.com/office/drawing/2014/main" id="{B54353A3-A9D9-480C-AFD3-7FAD0E6CBE30}"/>
                  </a:ext>
                </a:extLst>
              </p:cNvPr>
              <p:cNvGrpSpPr/>
              <p:nvPr/>
            </p:nvGrpSpPr>
            <p:grpSpPr>
              <a:xfrm>
                <a:off x="808893" y="0"/>
                <a:ext cx="942974" cy="359410"/>
                <a:chOff x="0" y="0"/>
                <a:chExt cx="943591" cy="359410"/>
              </a:xfrm>
            </p:grpSpPr>
            <p:cxnSp>
              <p:nvCxnSpPr>
                <p:cNvPr id="40" name="Gerader Verbinder 39">
                  <a:extLst>
                    <a:ext uri="{FF2B5EF4-FFF2-40B4-BE49-F238E27FC236}">
                      <a16:creationId xmlns:a16="http://schemas.microsoft.com/office/drawing/2014/main" id="{0CF3879F-D598-442C-BE30-F5DB6F8535A2}"/>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2415091D-D031-4737-B94F-F0FE00BC1FD5}"/>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99FFA458-47B9-4350-9A2F-7CDBBC7169EE}"/>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8" name="Gruppieren 7">
              <a:extLst>
                <a:ext uri="{FF2B5EF4-FFF2-40B4-BE49-F238E27FC236}">
                  <a16:creationId xmlns:a16="http://schemas.microsoft.com/office/drawing/2014/main" id="{93765B5A-DB0E-4C17-B676-EC931B49EECC}"/>
                </a:ext>
              </a:extLst>
            </p:cNvPr>
            <p:cNvGrpSpPr/>
            <p:nvPr/>
          </p:nvGrpSpPr>
          <p:grpSpPr>
            <a:xfrm>
              <a:off x="4618444" y="0"/>
              <a:ext cx="1403017" cy="869316"/>
              <a:chOff x="-9827" y="0"/>
              <a:chExt cx="1403017" cy="869316"/>
            </a:xfrm>
          </p:grpSpPr>
          <p:cxnSp>
            <p:nvCxnSpPr>
              <p:cNvPr id="23" name="Gerader Verbinder 22">
                <a:extLst>
                  <a:ext uri="{FF2B5EF4-FFF2-40B4-BE49-F238E27FC236}">
                    <a16:creationId xmlns:a16="http://schemas.microsoft.com/office/drawing/2014/main" id="{C6A7B364-8309-4978-8D3B-657C1B7141AF}"/>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24" name="Gruppieren 23">
                <a:extLst>
                  <a:ext uri="{FF2B5EF4-FFF2-40B4-BE49-F238E27FC236}">
                    <a16:creationId xmlns:a16="http://schemas.microsoft.com/office/drawing/2014/main" id="{A86351E4-34B9-40E8-BB15-E524F49B3648}"/>
                  </a:ext>
                </a:extLst>
              </p:cNvPr>
              <p:cNvGrpSpPr/>
              <p:nvPr/>
            </p:nvGrpSpPr>
            <p:grpSpPr>
              <a:xfrm>
                <a:off x="-9827" y="0"/>
                <a:ext cx="1403017" cy="869316"/>
                <a:chOff x="-9828" y="7038"/>
                <a:chExt cx="1403213" cy="870435"/>
              </a:xfrm>
            </p:grpSpPr>
            <p:grpSp>
              <p:nvGrpSpPr>
                <p:cNvPr id="25" name="Gruppieren 24">
                  <a:extLst>
                    <a:ext uri="{FF2B5EF4-FFF2-40B4-BE49-F238E27FC236}">
                      <a16:creationId xmlns:a16="http://schemas.microsoft.com/office/drawing/2014/main" id="{D42AC601-B050-49E0-B97A-2BBD47E65D26}"/>
                    </a:ext>
                  </a:extLst>
                </p:cNvPr>
                <p:cNvGrpSpPr/>
                <p:nvPr/>
              </p:nvGrpSpPr>
              <p:grpSpPr>
                <a:xfrm>
                  <a:off x="-9828" y="7038"/>
                  <a:ext cx="710036" cy="870435"/>
                  <a:chOff x="-9828" y="7038"/>
                  <a:chExt cx="710036" cy="870435"/>
                </a:xfrm>
              </p:grpSpPr>
              <p:grpSp>
                <p:nvGrpSpPr>
                  <p:cNvPr id="30" name="Gruppieren 29">
                    <a:extLst>
                      <a:ext uri="{FF2B5EF4-FFF2-40B4-BE49-F238E27FC236}">
                        <a16:creationId xmlns:a16="http://schemas.microsoft.com/office/drawing/2014/main" id="{DC355E57-D44C-4551-95BB-E783C441DD94}"/>
                      </a:ext>
                    </a:extLst>
                  </p:cNvPr>
                  <p:cNvGrpSpPr/>
                  <p:nvPr/>
                </p:nvGrpSpPr>
                <p:grpSpPr>
                  <a:xfrm>
                    <a:off x="-9828" y="330297"/>
                    <a:ext cx="458447" cy="175852"/>
                    <a:chOff x="-19659" y="4688"/>
                    <a:chExt cx="917012" cy="175852"/>
                  </a:xfrm>
                </p:grpSpPr>
                <p:cxnSp>
                  <p:nvCxnSpPr>
                    <p:cNvPr id="35" name="Gerader Verbinder 34">
                      <a:extLst>
                        <a:ext uri="{FF2B5EF4-FFF2-40B4-BE49-F238E27FC236}">
                          <a16:creationId xmlns:a16="http://schemas.microsoft.com/office/drawing/2014/main" id="{5884842F-E246-4BC7-BA94-8BFAE5EC7219}"/>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36" name="Ellipse 35">
                      <a:extLst>
                        <a:ext uri="{FF2B5EF4-FFF2-40B4-BE49-F238E27FC236}">
                          <a16:creationId xmlns:a16="http://schemas.microsoft.com/office/drawing/2014/main" id="{0943CD4E-16C6-4EAE-A833-6E17085A2FF0}"/>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31" name="Gerader Verbinder 30">
                    <a:extLst>
                      <a:ext uri="{FF2B5EF4-FFF2-40B4-BE49-F238E27FC236}">
                        <a16:creationId xmlns:a16="http://schemas.microsoft.com/office/drawing/2014/main" id="{A260C70F-D97A-4AFF-9AB3-4AB5DF394758}"/>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32" name="Ellipse 31">
                    <a:extLst>
                      <a:ext uri="{FF2B5EF4-FFF2-40B4-BE49-F238E27FC236}">
                        <a16:creationId xmlns:a16="http://schemas.microsoft.com/office/drawing/2014/main" id="{4755A165-6593-429E-8815-2D4193058756}"/>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3" name="Ellipse 32">
                    <a:extLst>
                      <a:ext uri="{FF2B5EF4-FFF2-40B4-BE49-F238E27FC236}">
                        <a16:creationId xmlns:a16="http://schemas.microsoft.com/office/drawing/2014/main" id="{91B09204-6623-4888-BC26-847E136C0521}"/>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4" name="Ellipse 33">
                    <a:extLst>
                      <a:ext uri="{FF2B5EF4-FFF2-40B4-BE49-F238E27FC236}">
                        <a16:creationId xmlns:a16="http://schemas.microsoft.com/office/drawing/2014/main" id="{97AD238E-9C43-4DC6-9B46-83E888F7A486}"/>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26" name="Ellipse 25">
                  <a:extLst>
                    <a:ext uri="{FF2B5EF4-FFF2-40B4-BE49-F238E27FC236}">
                      <a16:creationId xmlns:a16="http://schemas.microsoft.com/office/drawing/2014/main" id="{D224B954-1DE1-4D9F-B607-B11ABF0513F4}"/>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7" name="Additionszeichen 26">
                  <a:extLst>
                    <a:ext uri="{FF2B5EF4-FFF2-40B4-BE49-F238E27FC236}">
                      <a16:creationId xmlns:a16="http://schemas.microsoft.com/office/drawing/2014/main" id="{3441F646-27F6-4487-A8A2-2C8E6BFC1C92}"/>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8" name="Additionszeichen 27">
                  <a:extLst>
                    <a:ext uri="{FF2B5EF4-FFF2-40B4-BE49-F238E27FC236}">
                      <a16:creationId xmlns:a16="http://schemas.microsoft.com/office/drawing/2014/main" id="{57C20B45-ABDB-49C8-B2DB-0BE6794AA832}"/>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9" name="Minuszeichen 28">
                  <a:extLst>
                    <a:ext uri="{FF2B5EF4-FFF2-40B4-BE49-F238E27FC236}">
                      <a16:creationId xmlns:a16="http://schemas.microsoft.com/office/drawing/2014/main" id="{D66D6D6F-1DFF-43B0-8C07-35FB8B94A0B7}"/>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9" name="Gruppieren 8">
              <a:extLst>
                <a:ext uri="{FF2B5EF4-FFF2-40B4-BE49-F238E27FC236}">
                  <a16:creationId xmlns:a16="http://schemas.microsoft.com/office/drawing/2014/main" id="{E35BAA01-C2E6-4EC0-831C-9792D8D4B7E4}"/>
                </a:ext>
              </a:extLst>
            </p:cNvPr>
            <p:cNvGrpSpPr/>
            <p:nvPr/>
          </p:nvGrpSpPr>
          <p:grpSpPr>
            <a:xfrm>
              <a:off x="1809750" y="306559"/>
              <a:ext cx="359410" cy="175261"/>
              <a:chOff x="0" y="0"/>
              <a:chExt cx="359410" cy="175845"/>
            </a:xfrm>
          </p:grpSpPr>
          <p:grpSp>
            <p:nvGrpSpPr>
              <p:cNvPr id="17" name="Gruppieren 16">
                <a:extLst>
                  <a:ext uri="{FF2B5EF4-FFF2-40B4-BE49-F238E27FC236}">
                    <a16:creationId xmlns:a16="http://schemas.microsoft.com/office/drawing/2014/main" id="{585B9AC6-C4A2-4D0A-8D63-F0AEAB2B40F9}"/>
                  </a:ext>
                </a:extLst>
              </p:cNvPr>
              <p:cNvGrpSpPr/>
              <p:nvPr/>
            </p:nvGrpSpPr>
            <p:grpSpPr>
              <a:xfrm>
                <a:off x="0" y="0"/>
                <a:ext cx="359410" cy="70338"/>
                <a:chOff x="0" y="0"/>
                <a:chExt cx="359410" cy="70338"/>
              </a:xfrm>
            </p:grpSpPr>
            <p:cxnSp>
              <p:nvCxnSpPr>
                <p:cNvPr id="21" name="Gerader Verbinder 20">
                  <a:extLst>
                    <a:ext uri="{FF2B5EF4-FFF2-40B4-BE49-F238E27FC236}">
                      <a16:creationId xmlns:a16="http://schemas.microsoft.com/office/drawing/2014/main" id="{C632CE13-EF26-4727-B1AC-0EFAEB5A97AC}"/>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4364658-F0DA-4462-9C42-12B466EBB5F3}"/>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 name="Gruppieren 17">
                <a:extLst>
                  <a:ext uri="{FF2B5EF4-FFF2-40B4-BE49-F238E27FC236}">
                    <a16:creationId xmlns:a16="http://schemas.microsoft.com/office/drawing/2014/main" id="{FD9A7502-0534-422F-9E25-FCFD31FFEA61}"/>
                  </a:ext>
                </a:extLst>
              </p:cNvPr>
              <p:cNvGrpSpPr/>
              <p:nvPr/>
            </p:nvGrpSpPr>
            <p:grpSpPr>
              <a:xfrm flipH="1" flipV="1">
                <a:off x="0" y="105507"/>
                <a:ext cx="144000" cy="70338"/>
                <a:chOff x="0" y="0"/>
                <a:chExt cx="359410" cy="70338"/>
              </a:xfrm>
            </p:grpSpPr>
            <p:cxnSp>
              <p:nvCxnSpPr>
                <p:cNvPr id="19" name="Gerader Verbinder 18">
                  <a:extLst>
                    <a:ext uri="{FF2B5EF4-FFF2-40B4-BE49-F238E27FC236}">
                      <a16:creationId xmlns:a16="http://schemas.microsoft.com/office/drawing/2014/main" id="{560C3BBC-FFF9-4396-9ACA-0E3C4329BE43}"/>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9A06967A-1465-420D-8E97-3A80D81BC92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0" name="Gruppieren 9">
              <a:extLst>
                <a:ext uri="{FF2B5EF4-FFF2-40B4-BE49-F238E27FC236}">
                  <a16:creationId xmlns:a16="http://schemas.microsoft.com/office/drawing/2014/main" id="{F561A2F2-12A3-4F9A-B481-C7FDFD27DD90}"/>
                </a:ext>
              </a:extLst>
            </p:cNvPr>
            <p:cNvGrpSpPr/>
            <p:nvPr/>
          </p:nvGrpSpPr>
          <p:grpSpPr>
            <a:xfrm>
              <a:off x="4159054" y="320626"/>
              <a:ext cx="359410" cy="175261"/>
              <a:chOff x="0" y="0"/>
              <a:chExt cx="359410" cy="175845"/>
            </a:xfrm>
          </p:grpSpPr>
          <p:grpSp>
            <p:nvGrpSpPr>
              <p:cNvPr id="11" name="Gruppieren 10">
                <a:extLst>
                  <a:ext uri="{FF2B5EF4-FFF2-40B4-BE49-F238E27FC236}">
                    <a16:creationId xmlns:a16="http://schemas.microsoft.com/office/drawing/2014/main" id="{497534A7-3C81-4845-8425-31E6BA5AC877}"/>
                  </a:ext>
                </a:extLst>
              </p:cNvPr>
              <p:cNvGrpSpPr/>
              <p:nvPr/>
            </p:nvGrpSpPr>
            <p:grpSpPr>
              <a:xfrm>
                <a:off x="0" y="0"/>
                <a:ext cx="359410" cy="70338"/>
                <a:chOff x="0" y="0"/>
                <a:chExt cx="359410" cy="70338"/>
              </a:xfrm>
            </p:grpSpPr>
            <p:cxnSp>
              <p:nvCxnSpPr>
                <p:cNvPr id="15" name="Gerader Verbinder 14">
                  <a:extLst>
                    <a:ext uri="{FF2B5EF4-FFF2-40B4-BE49-F238E27FC236}">
                      <a16:creationId xmlns:a16="http://schemas.microsoft.com/office/drawing/2014/main" id="{B9BC7367-703C-417C-88F4-B1CBFE5C270E}"/>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1962B763-EDD2-4CB0-BB1D-7F7968EA938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2" name="Gruppieren 11">
                <a:extLst>
                  <a:ext uri="{FF2B5EF4-FFF2-40B4-BE49-F238E27FC236}">
                    <a16:creationId xmlns:a16="http://schemas.microsoft.com/office/drawing/2014/main" id="{9B736582-25B8-4316-88E3-2F6519448F8B}"/>
                  </a:ext>
                </a:extLst>
              </p:cNvPr>
              <p:cNvGrpSpPr/>
              <p:nvPr/>
            </p:nvGrpSpPr>
            <p:grpSpPr>
              <a:xfrm flipH="1" flipV="1">
                <a:off x="0" y="105507"/>
                <a:ext cx="144000" cy="70338"/>
                <a:chOff x="0" y="0"/>
                <a:chExt cx="359410" cy="70338"/>
              </a:xfrm>
            </p:grpSpPr>
            <p:cxnSp>
              <p:nvCxnSpPr>
                <p:cNvPr id="13" name="Gerader Verbinder 12">
                  <a:extLst>
                    <a:ext uri="{FF2B5EF4-FFF2-40B4-BE49-F238E27FC236}">
                      <a16:creationId xmlns:a16="http://schemas.microsoft.com/office/drawing/2014/main" id="{67BFFE7F-E78E-4348-890E-1AF3840BCF6D}"/>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36EDD6D9-DFA3-4585-9E04-CBB930FF5FF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69" name="Textfeld 68">
            <a:extLst>
              <a:ext uri="{FF2B5EF4-FFF2-40B4-BE49-F238E27FC236}">
                <a16:creationId xmlns:a16="http://schemas.microsoft.com/office/drawing/2014/main" id="{3AF3B32A-B50B-A63F-5038-F977A9A9E925}"/>
              </a:ext>
            </a:extLst>
          </p:cNvPr>
          <p:cNvSpPr txBox="1"/>
          <p:nvPr/>
        </p:nvSpPr>
        <p:spPr>
          <a:xfrm>
            <a:off x="556149" y="813926"/>
            <a:ext cx="11117017"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Ordne die Bezeichnungen und Formeldarstellungen aus Tabelle 1 den Kugelmodellen der Teilchen in Abbildung 1 so weit wie möglich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Achtung, nicht alle Begriffe passen. Sortiere die unpassenden Begriffe aus.</a:t>
            </a:r>
          </a:p>
        </p:txBody>
      </p:sp>
      <p:sp>
        <p:nvSpPr>
          <p:cNvPr id="71" name="Textfeld 70">
            <a:extLst>
              <a:ext uri="{FF2B5EF4-FFF2-40B4-BE49-F238E27FC236}">
                <a16:creationId xmlns:a16="http://schemas.microsoft.com/office/drawing/2014/main" id="{6CAD0792-6B24-6580-2EC2-8D03D0D3EAED}"/>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N</a:t>
            </a:r>
          </a:p>
        </p:txBody>
      </p:sp>
      <p:sp>
        <p:nvSpPr>
          <p:cNvPr id="73" name="Textfeld 72">
            <a:extLst>
              <a:ext uri="{FF2B5EF4-FFF2-40B4-BE49-F238E27FC236}">
                <a16:creationId xmlns:a16="http://schemas.microsoft.com/office/drawing/2014/main" id="{38DA806D-6130-45A3-AAFC-703281F455F6}"/>
              </a:ext>
            </a:extLst>
          </p:cNvPr>
          <p:cNvSpPr txBox="1"/>
          <p:nvPr/>
        </p:nvSpPr>
        <p:spPr>
          <a:xfrm>
            <a:off x="556149" y="326975"/>
            <a:ext cx="10793421" cy="369332"/>
          </a:xfrm>
          <a:prstGeom prst="rect">
            <a:avLst/>
          </a:prstGeom>
          <a:noFill/>
        </p:spPr>
        <p:txBody>
          <a:bodyPr wrap="square">
            <a:spAutoFit/>
          </a:bodyPr>
          <a:lstStyle/>
          <a:p>
            <a:r>
              <a:rPr lang="de-AT" b="1" dirty="0">
                <a:solidFill>
                  <a:schemeClr val="accent6">
                    <a:lumMod val="75000"/>
                  </a:schemeClr>
                </a:solidFill>
              </a:rPr>
              <a:t>Aufgabe 5: </a:t>
            </a:r>
            <a:r>
              <a:rPr lang="de-AT" i="1" dirty="0">
                <a:solidFill>
                  <a:schemeClr val="accent6">
                    <a:lumMod val="75000"/>
                  </a:schemeClr>
                </a:solidFill>
              </a:rPr>
              <a:t>Benennen der Teilchen</a:t>
            </a:r>
          </a:p>
        </p:txBody>
      </p:sp>
    </p:spTree>
    <p:extLst>
      <p:ext uri="{BB962C8B-B14F-4D97-AF65-F5344CB8AC3E}">
        <p14:creationId xmlns:p14="http://schemas.microsoft.com/office/powerpoint/2010/main" val="184725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F9EEFD67-7F94-4958-8E45-7940D92DB576}"/>
              </a:ext>
            </a:extLst>
          </p:cNvPr>
          <p:cNvGrpSpPr>
            <a:grpSpLocks noChangeAspect="1"/>
          </p:cNvGrpSpPr>
          <p:nvPr/>
        </p:nvGrpSpPr>
        <p:grpSpPr>
          <a:xfrm>
            <a:off x="765018" y="1600276"/>
            <a:ext cx="10588782" cy="1531695"/>
            <a:chOff x="0" y="0"/>
            <a:chExt cx="6021461" cy="869316"/>
          </a:xfrm>
        </p:grpSpPr>
        <p:grpSp>
          <p:nvGrpSpPr>
            <p:cNvPr id="6" name="Gruppieren 5">
              <a:extLst>
                <a:ext uri="{FF2B5EF4-FFF2-40B4-BE49-F238E27FC236}">
                  <a16:creationId xmlns:a16="http://schemas.microsoft.com/office/drawing/2014/main" id="{0286C73F-EB5B-4B68-B601-0AEA603553BB}"/>
                </a:ext>
              </a:extLst>
            </p:cNvPr>
            <p:cNvGrpSpPr/>
            <p:nvPr/>
          </p:nvGrpSpPr>
          <p:grpSpPr>
            <a:xfrm>
              <a:off x="0" y="220101"/>
              <a:ext cx="1685290" cy="628650"/>
              <a:chOff x="0" y="0"/>
              <a:chExt cx="1685487" cy="628943"/>
            </a:xfrm>
          </p:grpSpPr>
          <p:grpSp>
            <p:nvGrpSpPr>
              <p:cNvPr id="49" name="Gruppieren 48">
                <a:extLst>
                  <a:ext uri="{FF2B5EF4-FFF2-40B4-BE49-F238E27FC236}">
                    <a16:creationId xmlns:a16="http://schemas.microsoft.com/office/drawing/2014/main" id="{58322368-7598-4716-8B67-58341EB5FEC9}"/>
                  </a:ext>
                </a:extLst>
              </p:cNvPr>
              <p:cNvGrpSpPr>
                <a:grpSpLocks noChangeAspect="1"/>
              </p:cNvGrpSpPr>
              <p:nvPr/>
            </p:nvGrpSpPr>
            <p:grpSpPr>
              <a:xfrm>
                <a:off x="1033976" y="0"/>
                <a:ext cx="651511" cy="359409"/>
                <a:chOff x="0" y="0"/>
                <a:chExt cx="1303810" cy="720000"/>
              </a:xfrm>
            </p:grpSpPr>
            <p:grpSp>
              <p:nvGrpSpPr>
                <p:cNvPr id="58" name="Gruppieren 57">
                  <a:extLst>
                    <a:ext uri="{FF2B5EF4-FFF2-40B4-BE49-F238E27FC236}">
                      <a16:creationId xmlns:a16="http://schemas.microsoft.com/office/drawing/2014/main" id="{0CE1B158-EB2D-45B3-AD53-651C96CAE08B}"/>
                    </a:ext>
                  </a:extLst>
                </p:cNvPr>
                <p:cNvGrpSpPr/>
                <p:nvPr/>
              </p:nvGrpSpPr>
              <p:grpSpPr>
                <a:xfrm>
                  <a:off x="0" y="175846"/>
                  <a:ext cx="897353" cy="359410"/>
                  <a:chOff x="0" y="0"/>
                  <a:chExt cx="897353" cy="359410"/>
                </a:xfrm>
              </p:grpSpPr>
              <p:cxnSp>
                <p:nvCxnSpPr>
                  <p:cNvPr id="60" name="Gerader Verbinder 59">
                    <a:extLst>
                      <a:ext uri="{FF2B5EF4-FFF2-40B4-BE49-F238E27FC236}">
                        <a16:creationId xmlns:a16="http://schemas.microsoft.com/office/drawing/2014/main" id="{36E71AF0-3244-4314-9E8D-AB98B1A417F4}"/>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61" name="Ellipse 60">
                    <a:extLst>
                      <a:ext uri="{FF2B5EF4-FFF2-40B4-BE49-F238E27FC236}">
                        <a16:creationId xmlns:a16="http://schemas.microsoft.com/office/drawing/2014/main" id="{EA97F32D-87FB-4240-9E99-E81A2CB1F7D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9" name="Ellipse 58">
                  <a:extLst>
                    <a:ext uri="{FF2B5EF4-FFF2-40B4-BE49-F238E27FC236}">
                      <a16:creationId xmlns:a16="http://schemas.microsoft.com/office/drawing/2014/main" id="{B88B8C31-F6CB-461A-9B56-7A49992B04DF}"/>
                    </a:ext>
                  </a:extLst>
                </p:cNvPr>
                <p:cNvSpPr/>
                <p:nvPr/>
              </p:nvSpPr>
              <p:spPr>
                <a:xfrm>
                  <a:off x="583810" y="0"/>
                  <a:ext cx="720000" cy="72000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50" name="Gruppieren 49">
                <a:extLst>
                  <a:ext uri="{FF2B5EF4-FFF2-40B4-BE49-F238E27FC236}">
                    <a16:creationId xmlns:a16="http://schemas.microsoft.com/office/drawing/2014/main" id="{8554F636-3BB9-416B-B1C0-8971D6F02ED0}"/>
                  </a:ext>
                </a:extLst>
              </p:cNvPr>
              <p:cNvGrpSpPr>
                <a:grpSpLocks noChangeAspect="1"/>
              </p:cNvGrpSpPr>
              <p:nvPr/>
            </p:nvGrpSpPr>
            <p:grpSpPr>
              <a:xfrm>
                <a:off x="0" y="42203"/>
                <a:ext cx="583565" cy="586740"/>
                <a:chOff x="0" y="0"/>
                <a:chExt cx="1168303" cy="1175337"/>
              </a:xfrm>
            </p:grpSpPr>
            <p:grpSp>
              <p:nvGrpSpPr>
                <p:cNvPr id="52" name="Gruppieren 51">
                  <a:extLst>
                    <a:ext uri="{FF2B5EF4-FFF2-40B4-BE49-F238E27FC236}">
                      <a16:creationId xmlns:a16="http://schemas.microsoft.com/office/drawing/2014/main" id="{EC707BA0-4154-4CEE-B647-785195372B81}"/>
                    </a:ext>
                  </a:extLst>
                </p:cNvPr>
                <p:cNvGrpSpPr/>
                <p:nvPr/>
              </p:nvGrpSpPr>
              <p:grpSpPr>
                <a:xfrm>
                  <a:off x="0" y="91440"/>
                  <a:ext cx="897353" cy="359410"/>
                  <a:chOff x="0" y="0"/>
                  <a:chExt cx="897353" cy="359410"/>
                </a:xfrm>
              </p:grpSpPr>
              <p:cxnSp>
                <p:nvCxnSpPr>
                  <p:cNvPr id="56" name="Gerader Verbinder 55">
                    <a:extLst>
                      <a:ext uri="{FF2B5EF4-FFF2-40B4-BE49-F238E27FC236}">
                        <a16:creationId xmlns:a16="http://schemas.microsoft.com/office/drawing/2014/main" id="{58F0413C-4552-43D2-BBEA-6D7B8D20CD06}"/>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57" name="Ellipse 56">
                    <a:extLst>
                      <a:ext uri="{FF2B5EF4-FFF2-40B4-BE49-F238E27FC236}">
                        <a16:creationId xmlns:a16="http://schemas.microsoft.com/office/drawing/2014/main" id="{F7DC8AF8-42FF-46FA-B9BA-70E4A49DFCB2}"/>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53" name="Gerader Verbinder 52">
                  <a:extLst>
                    <a:ext uri="{FF2B5EF4-FFF2-40B4-BE49-F238E27FC236}">
                      <a16:creationId xmlns:a16="http://schemas.microsoft.com/office/drawing/2014/main" id="{A2641452-2C30-4A84-ABEF-206F7630FE8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54" name="Ellipse 53">
                  <a:extLst>
                    <a:ext uri="{FF2B5EF4-FFF2-40B4-BE49-F238E27FC236}">
                      <a16:creationId xmlns:a16="http://schemas.microsoft.com/office/drawing/2014/main" id="{F9EEA38A-82F0-45E4-AA5F-B87D749D48C5}"/>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55" name="Ellipse 54">
                  <a:extLst>
                    <a:ext uri="{FF2B5EF4-FFF2-40B4-BE49-F238E27FC236}">
                      <a16:creationId xmlns:a16="http://schemas.microsoft.com/office/drawing/2014/main" id="{88681E20-7096-4E7F-BAE9-4EB51AF9B35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51" name="Additionszeichen 50">
                <a:extLst>
                  <a:ext uri="{FF2B5EF4-FFF2-40B4-BE49-F238E27FC236}">
                    <a16:creationId xmlns:a16="http://schemas.microsoft.com/office/drawing/2014/main" id="{8FBD5487-62D2-4BA3-8D1C-CCFA64F4FA6F}"/>
                  </a:ext>
                </a:extLst>
              </p:cNvPr>
              <p:cNvSpPr/>
              <p:nvPr/>
            </p:nvSpPr>
            <p:spPr>
              <a:xfrm>
                <a:off x="691369" y="58322"/>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7" name="Gruppieren 6">
              <a:extLst>
                <a:ext uri="{FF2B5EF4-FFF2-40B4-BE49-F238E27FC236}">
                  <a16:creationId xmlns:a16="http://schemas.microsoft.com/office/drawing/2014/main" id="{043528BE-626E-4FD3-BF5A-C2B007C98D59}"/>
                </a:ext>
              </a:extLst>
            </p:cNvPr>
            <p:cNvGrpSpPr/>
            <p:nvPr/>
          </p:nvGrpSpPr>
          <p:grpSpPr>
            <a:xfrm>
              <a:off x="2286000" y="234169"/>
              <a:ext cx="1751331" cy="621909"/>
              <a:chOff x="0" y="0"/>
              <a:chExt cx="1751867" cy="621909"/>
            </a:xfrm>
          </p:grpSpPr>
          <p:cxnSp>
            <p:nvCxnSpPr>
              <p:cNvPr id="37" name="Gerader Verbinder 36">
                <a:extLst>
                  <a:ext uri="{FF2B5EF4-FFF2-40B4-BE49-F238E27FC236}">
                    <a16:creationId xmlns:a16="http://schemas.microsoft.com/office/drawing/2014/main" id="{D3A0BB0F-8350-4F86-8677-7C07E18E5D01}"/>
                  </a:ext>
                </a:extLst>
              </p:cNvPr>
              <p:cNvCxnSpPr/>
              <p:nvPr/>
            </p:nvCxnSpPr>
            <p:spPr>
              <a:xfrm>
                <a:off x="656200" y="173794"/>
                <a:ext cx="179705" cy="0"/>
              </a:xfrm>
              <a:prstGeom prst="line">
                <a:avLst/>
              </a:prstGeom>
              <a:ln w="76200">
                <a:prstDash val="sysDot"/>
              </a:ln>
            </p:spPr>
            <p:style>
              <a:lnRef idx="1">
                <a:schemeClr val="dk1"/>
              </a:lnRef>
              <a:fillRef idx="0">
                <a:schemeClr val="dk1"/>
              </a:fillRef>
              <a:effectRef idx="0">
                <a:schemeClr val="dk1"/>
              </a:effectRef>
              <a:fontRef idx="minor">
                <a:schemeClr val="tx1"/>
              </a:fontRef>
            </p:style>
          </p:cxnSp>
          <p:grpSp>
            <p:nvGrpSpPr>
              <p:cNvPr id="38" name="Gruppieren 37">
                <a:extLst>
                  <a:ext uri="{FF2B5EF4-FFF2-40B4-BE49-F238E27FC236}">
                    <a16:creationId xmlns:a16="http://schemas.microsoft.com/office/drawing/2014/main" id="{67288A9A-326E-44EB-A614-9207726B8B3A}"/>
                  </a:ext>
                </a:extLst>
              </p:cNvPr>
              <p:cNvGrpSpPr>
                <a:grpSpLocks noChangeAspect="1"/>
              </p:cNvGrpSpPr>
              <p:nvPr/>
            </p:nvGrpSpPr>
            <p:grpSpPr>
              <a:xfrm>
                <a:off x="0" y="35169"/>
                <a:ext cx="583565" cy="586740"/>
                <a:chOff x="0" y="0"/>
                <a:chExt cx="1168303" cy="1175337"/>
              </a:xfrm>
            </p:grpSpPr>
            <p:grpSp>
              <p:nvGrpSpPr>
                <p:cNvPr id="43" name="Gruppieren 42">
                  <a:extLst>
                    <a:ext uri="{FF2B5EF4-FFF2-40B4-BE49-F238E27FC236}">
                      <a16:creationId xmlns:a16="http://schemas.microsoft.com/office/drawing/2014/main" id="{E8F33406-CEAE-429A-B43D-89742A2B3911}"/>
                    </a:ext>
                  </a:extLst>
                </p:cNvPr>
                <p:cNvGrpSpPr/>
                <p:nvPr/>
              </p:nvGrpSpPr>
              <p:grpSpPr>
                <a:xfrm>
                  <a:off x="0" y="91440"/>
                  <a:ext cx="897353" cy="359410"/>
                  <a:chOff x="0" y="0"/>
                  <a:chExt cx="897353" cy="359410"/>
                </a:xfrm>
              </p:grpSpPr>
              <p:cxnSp>
                <p:nvCxnSpPr>
                  <p:cNvPr id="47" name="Gerader Verbinder 46">
                    <a:extLst>
                      <a:ext uri="{FF2B5EF4-FFF2-40B4-BE49-F238E27FC236}">
                        <a16:creationId xmlns:a16="http://schemas.microsoft.com/office/drawing/2014/main" id="{AC4E30B0-0734-4BA7-BA5C-5040F68C8FCA}"/>
                      </a:ext>
                    </a:extLst>
                  </p:cNvPr>
                  <p:cNvCxnSpPr/>
                  <p:nvPr/>
                </p:nvCxnSpPr>
                <p:spPr>
                  <a:xfrm>
                    <a:off x="177898" y="180829"/>
                    <a:ext cx="719455" cy="0"/>
                  </a:xfrm>
                  <a:prstGeom prst="line">
                    <a:avLst/>
                  </a:prstGeom>
                  <a:ln w="76200"/>
                </p:spPr>
                <p:style>
                  <a:lnRef idx="1">
                    <a:schemeClr val="dk1"/>
                  </a:lnRef>
                  <a:fillRef idx="0">
                    <a:schemeClr val="dk1"/>
                  </a:fillRef>
                  <a:effectRef idx="0">
                    <a:schemeClr val="dk1"/>
                  </a:effectRef>
                  <a:fontRef idx="minor">
                    <a:schemeClr val="tx1"/>
                  </a:fontRef>
                </p:style>
              </p:cxnSp>
              <p:sp>
                <p:nvSpPr>
                  <p:cNvPr id="48" name="Ellipse 47">
                    <a:extLst>
                      <a:ext uri="{FF2B5EF4-FFF2-40B4-BE49-F238E27FC236}">
                        <a16:creationId xmlns:a16="http://schemas.microsoft.com/office/drawing/2014/main" id="{68ABF254-4336-4CC1-BB55-A6D9BEED8A5A}"/>
                      </a:ext>
                    </a:extLst>
                  </p:cNvPr>
                  <p:cNvSpPr/>
                  <p:nvPr/>
                </p:nvSpPr>
                <p:spPr>
                  <a:xfrm>
                    <a:off x="0" y="0"/>
                    <a:ext cx="359410"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44" name="Gerader Verbinder 43">
                  <a:extLst>
                    <a:ext uri="{FF2B5EF4-FFF2-40B4-BE49-F238E27FC236}">
                      <a16:creationId xmlns:a16="http://schemas.microsoft.com/office/drawing/2014/main" id="{CC46726C-8DAB-4AC0-BDD8-5113A5CE5206}"/>
                    </a:ext>
                  </a:extLst>
                </p:cNvPr>
                <p:cNvCxnSpPr/>
                <p:nvPr/>
              </p:nvCxnSpPr>
              <p:spPr>
                <a:xfrm flipH="1" flipV="1">
                  <a:off x="905315" y="272269"/>
                  <a:ext cx="77372" cy="720000"/>
                </a:xfrm>
                <a:prstGeom prst="line">
                  <a:avLst/>
                </a:prstGeom>
                <a:ln w="76200"/>
              </p:spPr>
              <p:style>
                <a:lnRef idx="1">
                  <a:schemeClr val="dk1"/>
                </a:lnRef>
                <a:fillRef idx="0">
                  <a:schemeClr val="dk1"/>
                </a:fillRef>
                <a:effectRef idx="0">
                  <a:schemeClr val="dk1"/>
                </a:effectRef>
                <a:fontRef idx="minor">
                  <a:schemeClr val="tx1"/>
                </a:fontRef>
              </p:style>
            </p:cxnSp>
            <p:sp>
              <p:nvSpPr>
                <p:cNvPr id="45" name="Ellipse 44">
                  <a:extLst>
                    <a:ext uri="{FF2B5EF4-FFF2-40B4-BE49-F238E27FC236}">
                      <a16:creationId xmlns:a16="http://schemas.microsoft.com/office/drawing/2014/main" id="{EABA5C80-3E47-44F5-81FE-11F96DD8167B}"/>
                    </a:ext>
                  </a:extLst>
                </p:cNvPr>
                <p:cNvSpPr/>
                <p:nvPr/>
              </p:nvSpPr>
              <p:spPr>
                <a:xfrm>
                  <a:off x="626013" y="0"/>
                  <a:ext cx="540000" cy="540000"/>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6" name="Ellipse 45">
                  <a:extLst>
                    <a:ext uri="{FF2B5EF4-FFF2-40B4-BE49-F238E27FC236}">
                      <a16:creationId xmlns:a16="http://schemas.microsoft.com/office/drawing/2014/main" id="{71798BB0-4AD2-45B1-AD60-FF07DBF5301F}"/>
                    </a:ext>
                  </a:extLst>
                </p:cNvPr>
                <p:cNvSpPr/>
                <p:nvPr/>
              </p:nvSpPr>
              <p:spPr>
                <a:xfrm>
                  <a:off x="808894" y="815927"/>
                  <a:ext cx="359409" cy="35941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nvGrpSpPr>
              <p:cNvPr id="39" name="Gruppieren 38">
                <a:extLst>
                  <a:ext uri="{FF2B5EF4-FFF2-40B4-BE49-F238E27FC236}">
                    <a16:creationId xmlns:a16="http://schemas.microsoft.com/office/drawing/2014/main" id="{B54353A3-A9D9-480C-AFD3-7FAD0E6CBE30}"/>
                  </a:ext>
                </a:extLst>
              </p:cNvPr>
              <p:cNvGrpSpPr/>
              <p:nvPr/>
            </p:nvGrpSpPr>
            <p:grpSpPr>
              <a:xfrm>
                <a:off x="808893" y="0"/>
                <a:ext cx="942974" cy="359410"/>
                <a:chOff x="0" y="0"/>
                <a:chExt cx="943591" cy="359410"/>
              </a:xfrm>
            </p:grpSpPr>
            <p:cxnSp>
              <p:nvCxnSpPr>
                <p:cNvPr id="40" name="Gerader Verbinder 39">
                  <a:extLst>
                    <a:ext uri="{FF2B5EF4-FFF2-40B4-BE49-F238E27FC236}">
                      <a16:creationId xmlns:a16="http://schemas.microsoft.com/office/drawing/2014/main" id="{0CF3879F-D598-442C-BE30-F5DB6F8535A2}"/>
                    </a:ext>
                  </a:extLst>
                </p:cNvPr>
                <p:cNvCxnSpPr/>
                <p:nvPr/>
              </p:nvCxnSpPr>
              <p:spPr>
                <a:xfrm>
                  <a:off x="170863" y="173794"/>
                  <a:ext cx="359510" cy="0"/>
                </a:xfrm>
                <a:prstGeom prst="line">
                  <a:avLst/>
                </a:prstGeom>
                <a:ln w="76200">
                  <a:prstDash val="sysDot"/>
                </a:ln>
              </p:spPr>
              <p:style>
                <a:lnRef idx="1">
                  <a:schemeClr val="dk1"/>
                </a:lnRef>
                <a:fillRef idx="0">
                  <a:schemeClr val="dk1"/>
                </a:fillRef>
                <a:effectRef idx="0">
                  <a:schemeClr val="dk1"/>
                </a:effectRef>
                <a:fontRef idx="minor">
                  <a:schemeClr val="tx1"/>
                </a:fontRef>
              </p:style>
            </p:cxnSp>
            <p:sp>
              <p:nvSpPr>
                <p:cNvPr id="41" name="Ellipse 40">
                  <a:extLst>
                    <a:ext uri="{FF2B5EF4-FFF2-40B4-BE49-F238E27FC236}">
                      <a16:creationId xmlns:a16="http://schemas.microsoft.com/office/drawing/2014/main" id="{2415091D-D031-4737-B94F-F0FE00BC1FD5}"/>
                    </a:ext>
                  </a:extLst>
                </p:cNvPr>
                <p:cNvSpPr/>
                <p:nvPr/>
              </p:nvSpPr>
              <p:spPr>
                <a:xfrm>
                  <a:off x="0" y="84406"/>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42" name="Ellipse 41">
                  <a:extLst>
                    <a:ext uri="{FF2B5EF4-FFF2-40B4-BE49-F238E27FC236}">
                      <a16:creationId xmlns:a16="http://schemas.microsoft.com/office/drawing/2014/main" id="{99FFA458-47B9-4350-9A2F-7CDBBC7169EE}"/>
                    </a:ext>
                  </a:extLst>
                </p:cNvPr>
                <p:cNvSpPr/>
                <p:nvPr/>
              </p:nvSpPr>
              <p:spPr>
                <a:xfrm>
                  <a:off x="583809" y="0"/>
                  <a:ext cx="359782"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8" name="Gruppieren 7">
              <a:extLst>
                <a:ext uri="{FF2B5EF4-FFF2-40B4-BE49-F238E27FC236}">
                  <a16:creationId xmlns:a16="http://schemas.microsoft.com/office/drawing/2014/main" id="{93765B5A-DB0E-4C17-B676-EC931B49EECC}"/>
                </a:ext>
              </a:extLst>
            </p:cNvPr>
            <p:cNvGrpSpPr/>
            <p:nvPr/>
          </p:nvGrpSpPr>
          <p:grpSpPr>
            <a:xfrm>
              <a:off x="4618444" y="0"/>
              <a:ext cx="1403017" cy="869316"/>
              <a:chOff x="-9827" y="0"/>
              <a:chExt cx="1403017" cy="869316"/>
            </a:xfrm>
          </p:grpSpPr>
          <p:cxnSp>
            <p:nvCxnSpPr>
              <p:cNvPr id="23" name="Gerader Verbinder 22">
                <a:extLst>
                  <a:ext uri="{FF2B5EF4-FFF2-40B4-BE49-F238E27FC236}">
                    <a16:creationId xmlns:a16="http://schemas.microsoft.com/office/drawing/2014/main" id="{C6A7B364-8309-4978-8D3B-657C1B7141AF}"/>
                  </a:ext>
                </a:extLst>
              </p:cNvPr>
              <p:cNvCxnSpPr/>
              <p:nvPr/>
            </p:nvCxnSpPr>
            <p:spPr>
              <a:xfrm rot="1145827" flipH="1">
                <a:off x="503213" y="72390"/>
                <a:ext cx="38100" cy="358775"/>
              </a:xfrm>
              <a:prstGeom prst="line">
                <a:avLst/>
              </a:prstGeom>
              <a:ln w="76200"/>
            </p:spPr>
            <p:style>
              <a:lnRef idx="1">
                <a:schemeClr val="dk1"/>
              </a:lnRef>
              <a:fillRef idx="0">
                <a:schemeClr val="dk1"/>
              </a:fillRef>
              <a:effectRef idx="0">
                <a:schemeClr val="dk1"/>
              </a:effectRef>
              <a:fontRef idx="minor">
                <a:schemeClr val="tx1"/>
              </a:fontRef>
            </p:style>
          </p:cxnSp>
          <p:grpSp>
            <p:nvGrpSpPr>
              <p:cNvPr id="24" name="Gruppieren 23">
                <a:extLst>
                  <a:ext uri="{FF2B5EF4-FFF2-40B4-BE49-F238E27FC236}">
                    <a16:creationId xmlns:a16="http://schemas.microsoft.com/office/drawing/2014/main" id="{A86351E4-34B9-40E8-BB15-E524F49B3648}"/>
                  </a:ext>
                </a:extLst>
              </p:cNvPr>
              <p:cNvGrpSpPr/>
              <p:nvPr/>
            </p:nvGrpSpPr>
            <p:grpSpPr>
              <a:xfrm>
                <a:off x="-9827" y="0"/>
                <a:ext cx="1403017" cy="869316"/>
                <a:chOff x="-9828" y="7038"/>
                <a:chExt cx="1403213" cy="870435"/>
              </a:xfrm>
            </p:grpSpPr>
            <p:grpSp>
              <p:nvGrpSpPr>
                <p:cNvPr id="25" name="Gruppieren 24">
                  <a:extLst>
                    <a:ext uri="{FF2B5EF4-FFF2-40B4-BE49-F238E27FC236}">
                      <a16:creationId xmlns:a16="http://schemas.microsoft.com/office/drawing/2014/main" id="{D42AC601-B050-49E0-B97A-2BBD47E65D26}"/>
                    </a:ext>
                  </a:extLst>
                </p:cNvPr>
                <p:cNvGrpSpPr/>
                <p:nvPr/>
              </p:nvGrpSpPr>
              <p:grpSpPr>
                <a:xfrm>
                  <a:off x="-9828" y="7038"/>
                  <a:ext cx="710036" cy="870435"/>
                  <a:chOff x="-9828" y="7038"/>
                  <a:chExt cx="710036" cy="870435"/>
                </a:xfrm>
              </p:grpSpPr>
              <p:grpSp>
                <p:nvGrpSpPr>
                  <p:cNvPr id="30" name="Gruppieren 29">
                    <a:extLst>
                      <a:ext uri="{FF2B5EF4-FFF2-40B4-BE49-F238E27FC236}">
                        <a16:creationId xmlns:a16="http://schemas.microsoft.com/office/drawing/2014/main" id="{DC355E57-D44C-4551-95BB-E783C441DD94}"/>
                      </a:ext>
                    </a:extLst>
                  </p:cNvPr>
                  <p:cNvGrpSpPr/>
                  <p:nvPr/>
                </p:nvGrpSpPr>
                <p:grpSpPr>
                  <a:xfrm>
                    <a:off x="-9828" y="330297"/>
                    <a:ext cx="458447" cy="175852"/>
                    <a:chOff x="-19659" y="4688"/>
                    <a:chExt cx="917012" cy="175852"/>
                  </a:xfrm>
                </p:grpSpPr>
                <p:cxnSp>
                  <p:nvCxnSpPr>
                    <p:cNvPr id="35" name="Gerader Verbinder 34">
                      <a:extLst>
                        <a:ext uri="{FF2B5EF4-FFF2-40B4-BE49-F238E27FC236}">
                          <a16:creationId xmlns:a16="http://schemas.microsoft.com/office/drawing/2014/main" id="{5884842F-E246-4BC7-BA94-8BFAE5EC7219}"/>
                        </a:ext>
                      </a:extLst>
                    </p:cNvPr>
                    <p:cNvCxnSpPr/>
                    <p:nvPr/>
                  </p:nvCxnSpPr>
                  <p:spPr>
                    <a:xfrm>
                      <a:off x="177899" y="96759"/>
                      <a:ext cx="719454" cy="0"/>
                    </a:xfrm>
                    <a:prstGeom prst="line">
                      <a:avLst/>
                    </a:prstGeom>
                    <a:ln w="76200"/>
                  </p:spPr>
                  <p:style>
                    <a:lnRef idx="1">
                      <a:schemeClr val="dk1"/>
                    </a:lnRef>
                    <a:fillRef idx="0">
                      <a:schemeClr val="dk1"/>
                    </a:fillRef>
                    <a:effectRef idx="0">
                      <a:schemeClr val="dk1"/>
                    </a:effectRef>
                    <a:fontRef idx="minor">
                      <a:schemeClr val="tx1"/>
                    </a:fontRef>
                  </p:style>
                </p:cxnSp>
                <p:sp>
                  <p:nvSpPr>
                    <p:cNvPr id="36" name="Ellipse 35">
                      <a:extLst>
                        <a:ext uri="{FF2B5EF4-FFF2-40B4-BE49-F238E27FC236}">
                          <a16:creationId xmlns:a16="http://schemas.microsoft.com/office/drawing/2014/main" id="{0943CD4E-16C6-4EAE-A833-6E17085A2FF0}"/>
                        </a:ext>
                      </a:extLst>
                    </p:cNvPr>
                    <p:cNvSpPr/>
                    <p:nvPr/>
                  </p:nvSpPr>
                  <p:spPr>
                    <a:xfrm>
                      <a:off x="-19659" y="4688"/>
                      <a:ext cx="353889" cy="175852"/>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cxnSp>
                <p:nvCxnSpPr>
                  <p:cNvPr id="31" name="Gerader Verbinder 30">
                    <a:extLst>
                      <a:ext uri="{FF2B5EF4-FFF2-40B4-BE49-F238E27FC236}">
                        <a16:creationId xmlns:a16="http://schemas.microsoft.com/office/drawing/2014/main" id="{A260C70F-D97A-4AFF-9AB3-4AB5DF394758}"/>
                      </a:ext>
                    </a:extLst>
                  </p:cNvPr>
                  <p:cNvCxnSpPr/>
                  <p:nvPr/>
                </p:nvCxnSpPr>
                <p:spPr>
                  <a:xfrm flipH="1" flipV="1">
                    <a:off x="455148" y="429065"/>
                    <a:ext cx="38549" cy="359071"/>
                  </a:xfrm>
                  <a:prstGeom prst="line">
                    <a:avLst/>
                  </a:prstGeom>
                  <a:ln w="76200"/>
                </p:spPr>
                <p:style>
                  <a:lnRef idx="1">
                    <a:schemeClr val="dk1"/>
                  </a:lnRef>
                  <a:fillRef idx="0">
                    <a:schemeClr val="dk1"/>
                  </a:fillRef>
                  <a:effectRef idx="0">
                    <a:schemeClr val="dk1"/>
                  </a:effectRef>
                  <a:fontRef idx="minor">
                    <a:schemeClr val="tx1"/>
                  </a:fontRef>
                </p:style>
              </p:cxnSp>
              <p:sp>
                <p:nvSpPr>
                  <p:cNvPr id="32" name="Ellipse 31">
                    <a:extLst>
                      <a:ext uri="{FF2B5EF4-FFF2-40B4-BE49-F238E27FC236}">
                        <a16:creationId xmlns:a16="http://schemas.microsoft.com/office/drawing/2014/main" id="{4755A165-6593-429E-8815-2D4193058756}"/>
                      </a:ext>
                    </a:extLst>
                  </p:cNvPr>
                  <p:cNvSpPr/>
                  <p:nvPr/>
                </p:nvSpPr>
                <p:spPr>
                  <a:xfrm>
                    <a:off x="400929" y="698403"/>
                    <a:ext cx="179070"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3" name="Ellipse 32">
                    <a:extLst>
                      <a:ext uri="{FF2B5EF4-FFF2-40B4-BE49-F238E27FC236}">
                        <a16:creationId xmlns:a16="http://schemas.microsoft.com/office/drawing/2014/main" id="{91B09204-6623-4888-BC26-847E136C0521}"/>
                      </a:ext>
                    </a:extLst>
                  </p:cNvPr>
                  <p:cNvSpPr/>
                  <p:nvPr/>
                </p:nvSpPr>
                <p:spPr>
                  <a:xfrm rot="1145827" flipV="1">
                    <a:off x="520503" y="7038"/>
                    <a:ext cx="179705" cy="179070"/>
                  </a:xfrm>
                  <a:prstGeom prst="ellipse">
                    <a:avLst/>
                  </a:prstGeom>
                  <a:ln w="38100"/>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34" name="Ellipse 33">
                    <a:extLst>
                      <a:ext uri="{FF2B5EF4-FFF2-40B4-BE49-F238E27FC236}">
                        <a16:creationId xmlns:a16="http://schemas.microsoft.com/office/drawing/2014/main" id="{97AD238E-9C43-4DC6-9B46-83E888F7A486}"/>
                      </a:ext>
                    </a:extLst>
                  </p:cNvPr>
                  <p:cNvSpPr/>
                  <p:nvPr/>
                </p:nvSpPr>
                <p:spPr>
                  <a:xfrm>
                    <a:off x="309489" y="283406"/>
                    <a:ext cx="269965" cy="269573"/>
                  </a:xfrm>
                  <a:prstGeom prst="ellipse">
                    <a:avLst/>
                  </a:prstGeom>
                  <a:solidFill>
                    <a:srgbClr val="FF0000"/>
                  </a:solidFill>
                  <a:ln w="381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sp>
              <p:nvSpPr>
                <p:cNvPr id="26" name="Ellipse 25">
                  <a:extLst>
                    <a:ext uri="{FF2B5EF4-FFF2-40B4-BE49-F238E27FC236}">
                      <a16:creationId xmlns:a16="http://schemas.microsoft.com/office/drawing/2014/main" id="{D224B954-1DE1-4D9F-B607-B11ABF0513F4}"/>
                    </a:ext>
                  </a:extLst>
                </p:cNvPr>
                <p:cNvSpPr/>
                <p:nvPr/>
              </p:nvSpPr>
              <p:spPr>
                <a:xfrm>
                  <a:off x="1033975" y="241203"/>
                  <a:ext cx="359410" cy="359410"/>
                </a:xfrm>
                <a:prstGeom prst="ellipse">
                  <a:avLst/>
                </a:prstGeom>
                <a:ln w="38100"/>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7" name="Additionszeichen 26">
                  <a:extLst>
                    <a:ext uri="{FF2B5EF4-FFF2-40B4-BE49-F238E27FC236}">
                      <a16:creationId xmlns:a16="http://schemas.microsoft.com/office/drawing/2014/main" id="{3441F646-27F6-4487-A8A2-2C8E6BFC1C92}"/>
                    </a:ext>
                  </a:extLst>
                </p:cNvPr>
                <p:cNvSpPr/>
                <p:nvPr/>
              </p:nvSpPr>
              <p:spPr>
                <a:xfrm>
                  <a:off x="691368" y="292491"/>
                  <a:ext cx="251460" cy="251460"/>
                </a:xfrm>
                <a:prstGeom prst="mathPlus">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8" name="Additionszeichen 27">
                  <a:extLst>
                    <a:ext uri="{FF2B5EF4-FFF2-40B4-BE49-F238E27FC236}">
                      <a16:creationId xmlns:a16="http://schemas.microsoft.com/office/drawing/2014/main" id="{57C20B45-ABDB-49C8-B2DB-0BE6794AA832}"/>
                    </a:ext>
                  </a:extLst>
                </p:cNvPr>
                <p:cNvSpPr/>
                <p:nvPr/>
              </p:nvSpPr>
              <p:spPr>
                <a:xfrm>
                  <a:off x="353744" y="334694"/>
                  <a:ext cx="180000" cy="180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sp>
              <p:nvSpPr>
                <p:cNvPr id="29" name="Minuszeichen 28">
                  <a:extLst>
                    <a:ext uri="{FF2B5EF4-FFF2-40B4-BE49-F238E27FC236}">
                      <a16:creationId xmlns:a16="http://schemas.microsoft.com/office/drawing/2014/main" id="{D66D6D6F-1DFF-43B0-8C07-35FB8B94A0B7}"/>
                    </a:ext>
                  </a:extLst>
                </p:cNvPr>
                <p:cNvSpPr/>
                <p:nvPr/>
              </p:nvSpPr>
              <p:spPr>
                <a:xfrm>
                  <a:off x="1127467" y="341728"/>
                  <a:ext cx="180000" cy="180000"/>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AT"/>
                </a:p>
              </p:txBody>
            </p:sp>
          </p:grpSp>
        </p:grpSp>
        <p:grpSp>
          <p:nvGrpSpPr>
            <p:cNvPr id="9" name="Gruppieren 8">
              <a:extLst>
                <a:ext uri="{FF2B5EF4-FFF2-40B4-BE49-F238E27FC236}">
                  <a16:creationId xmlns:a16="http://schemas.microsoft.com/office/drawing/2014/main" id="{E35BAA01-C2E6-4EC0-831C-9792D8D4B7E4}"/>
                </a:ext>
              </a:extLst>
            </p:cNvPr>
            <p:cNvGrpSpPr/>
            <p:nvPr/>
          </p:nvGrpSpPr>
          <p:grpSpPr>
            <a:xfrm>
              <a:off x="1809750" y="306559"/>
              <a:ext cx="359410" cy="175261"/>
              <a:chOff x="0" y="0"/>
              <a:chExt cx="359410" cy="175845"/>
            </a:xfrm>
          </p:grpSpPr>
          <p:grpSp>
            <p:nvGrpSpPr>
              <p:cNvPr id="17" name="Gruppieren 16">
                <a:extLst>
                  <a:ext uri="{FF2B5EF4-FFF2-40B4-BE49-F238E27FC236}">
                    <a16:creationId xmlns:a16="http://schemas.microsoft.com/office/drawing/2014/main" id="{585B9AC6-C4A2-4D0A-8D63-F0AEAB2B40F9}"/>
                  </a:ext>
                </a:extLst>
              </p:cNvPr>
              <p:cNvGrpSpPr/>
              <p:nvPr/>
            </p:nvGrpSpPr>
            <p:grpSpPr>
              <a:xfrm>
                <a:off x="0" y="0"/>
                <a:ext cx="359410" cy="70338"/>
                <a:chOff x="0" y="0"/>
                <a:chExt cx="359410" cy="70338"/>
              </a:xfrm>
            </p:grpSpPr>
            <p:cxnSp>
              <p:nvCxnSpPr>
                <p:cNvPr id="21" name="Gerader Verbinder 20">
                  <a:extLst>
                    <a:ext uri="{FF2B5EF4-FFF2-40B4-BE49-F238E27FC236}">
                      <a16:creationId xmlns:a16="http://schemas.microsoft.com/office/drawing/2014/main" id="{C632CE13-EF26-4727-B1AC-0EFAEB5A97AC}"/>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Gerader Verbinder 21">
                  <a:extLst>
                    <a:ext uri="{FF2B5EF4-FFF2-40B4-BE49-F238E27FC236}">
                      <a16:creationId xmlns:a16="http://schemas.microsoft.com/office/drawing/2014/main" id="{D4364658-F0DA-4462-9C42-12B466EBB5F3}"/>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8" name="Gruppieren 17">
                <a:extLst>
                  <a:ext uri="{FF2B5EF4-FFF2-40B4-BE49-F238E27FC236}">
                    <a16:creationId xmlns:a16="http://schemas.microsoft.com/office/drawing/2014/main" id="{FD9A7502-0534-422F-9E25-FCFD31FFEA61}"/>
                  </a:ext>
                </a:extLst>
              </p:cNvPr>
              <p:cNvGrpSpPr/>
              <p:nvPr/>
            </p:nvGrpSpPr>
            <p:grpSpPr>
              <a:xfrm flipH="1" flipV="1">
                <a:off x="0" y="105507"/>
                <a:ext cx="144000" cy="70338"/>
                <a:chOff x="0" y="0"/>
                <a:chExt cx="359410" cy="70338"/>
              </a:xfrm>
            </p:grpSpPr>
            <p:cxnSp>
              <p:nvCxnSpPr>
                <p:cNvPr id="19" name="Gerader Verbinder 18">
                  <a:extLst>
                    <a:ext uri="{FF2B5EF4-FFF2-40B4-BE49-F238E27FC236}">
                      <a16:creationId xmlns:a16="http://schemas.microsoft.com/office/drawing/2014/main" id="{560C3BBC-FFF9-4396-9ACA-0E3C4329BE43}"/>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9A06967A-1465-420D-8E97-3A80D81BC92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0" name="Gruppieren 9">
              <a:extLst>
                <a:ext uri="{FF2B5EF4-FFF2-40B4-BE49-F238E27FC236}">
                  <a16:creationId xmlns:a16="http://schemas.microsoft.com/office/drawing/2014/main" id="{F561A2F2-12A3-4F9A-B481-C7FDFD27DD90}"/>
                </a:ext>
              </a:extLst>
            </p:cNvPr>
            <p:cNvGrpSpPr/>
            <p:nvPr/>
          </p:nvGrpSpPr>
          <p:grpSpPr>
            <a:xfrm>
              <a:off x="4159054" y="320626"/>
              <a:ext cx="359410" cy="175261"/>
              <a:chOff x="0" y="0"/>
              <a:chExt cx="359410" cy="175845"/>
            </a:xfrm>
          </p:grpSpPr>
          <p:grpSp>
            <p:nvGrpSpPr>
              <p:cNvPr id="11" name="Gruppieren 10">
                <a:extLst>
                  <a:ext uri="{FF2B5EF4-FFF2-40B4-BE49-F238E27FC236}">
                    <a16:creationId xmlns:a16="http://schemas.microsoft.com/office/drawing/2014/main" id="{497534A7-3C81-4845-8425-31E6BA5AC877}"/>
                  </a:ext>
                </a:extLst>
              </p:cNvPr>
              <p:cNvGrpSpPr/>
              <p:nvPr/>
            </p:nvGrpSpPr>
            <p:grpSpPr>
              <a:xfrm>
                <a:off x="0" y="0"/>
                <a:ext cx="359410" cy="70338"/>
                <a:chOff x="0" y="0"/>
                <a:chExt cx="359410" cy="70338"/>
              </a:xfrm>
            </p:grpSpPr>
            <p:cxnSp>
              <p:nvCxnSpPr>
                <p:cNvPr id="15" name="Gerader Verbinder 14">
                  <a:extLst>
                    <a:ext uri="{FF2B5EF4-FFF2-40B4-BE49-F238E27FC236}">
                      <a16:creationId xmlns:a16="http://schemas.microsoft.com/office/drawing/2014/main" id="{B9BC7367-703C-417C-88F4-B1CBFE5C270E}"/>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r Verbinder 15">
                  <a:extLst>
                    <a:ext uri="{FF2B5EF4-FFF2-40B4-BE49-F238E27FC236}">
                      <a16:creationId xmlns:a16="http://schemas.microsoft.com/office/drawing/2014/main" id="{1962B763-EDD2-4CB0-BB1D-7F7968EA938D}"/>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2" name="Gruppieren 11">
                <a:extLst>
                  <a:ext uri="{FF2B5EF4-FFF2-40B4-BE49-F238E27FC236}">
                    <a16:creationId xmlns:a16="http://schemas.microsoft.com/office/drawing/2014/main" id="{9B736582-25B8-4316-88E3-2F6519448F8B}"/>
                  </a:ext>
                </a:extLst>
              </p:cNvPr>
              <p:cNvGrpSpPr/>
              <p:nvPr/>
            </p:nvGrpSpPr>
            <p:grpSpPr>
              <a:xfrm flipH="1" flipV="1">
                <a:off x="0" y="105507"/>
                <a:ext cx="144000" cy="70338"/>
                <a:chOff x="0" y="0"/>
                <a:chExt cx="359410" cy="70338"/>
              </a:xfrm>
            </p:grpSpPr>
            <p:cxnSp>
              <p:nvCxnSpPr>
                <p:cNvPr id="13" name="Gerader Verbinder 12">
                  <a:extLst>
                    <a:ext uri="{FF2B5EF4-FFF2-40B4-BE49-F238E27FC236}">
                      <a16:creationId xmlns:a16="http://schemas.microsoft.com/office/drawing/2014/main" id="{67BFFE7F-E78E-4348-890E-1AF3840BCF6D}"/>
                    </a:ext>
                  </a:extLst>
                </p:cNvPr>
                <p:cNvCxnSpPr/>
                <p:nvPr/>
              </p:nvCxnSpPr>
              <p:spPr>
                <a:xfrm>
                  <a:off x="0" y="63304"/>
                  <a:ext cx="359410" cy="6985"/>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r Verbinder 13">
                  <a:extLst>
                    <a:ext uri="{FF2B5EF4-FFF2-40B4-BE49-F238E27FC236}">
                      <a16:creationId xmlns:a16="http://schemas.microsoft.com/office/drawing/2014/main" id="{36EDD6D9-DFA3-4585-9E04-CBB930FF5FF8}"/>
                    </a:ext>
                  </a:extLst>
                </p:cNvPr>
                <p:cNvCxnSpPr/>
                <p:nvPr/>
              </p:nvCxnSpPr>
              <p:spPr>
                <a:xfrm>
                  <a:off x="168812" y="0"/>
                  <a:ext cx="180000" cy="70338"/>
                </a:xfrm>
                <a:prstGeom prst="line">
                  <a:avLst/>
                </a:prstGeom>
                <a:ln w="19050"/>
              </p:spPr>
              <p:style>
                <a:lnRef idx="1">
                  <a:schemeClr val="dk1"/>
                </a:lnRef>
                <a:fillRef idx="0">
                  <a:schemeClr val="dk1"/>
                </a:fillRef>
                <a:effectRef idx="0">
                  <a:schemeClr val="dk1"/>
                </a:effectRef>
                <a:fontRef idx="minor">
                  <a:schemeClr val="tx1"/>
                </a:fontRef>
              </p:style>
            </p:cxnSp>
          </p:grpSp>
        </p:grpSp>
      </p:grpSp>
      <p:pic>
        <p:nvPicPr>
          <p:cNvPr id="4" name="Grafik 3">
            <a:extLst>
              <a:ext uri="{FF2B5EF4-FFF2-40B4-BE49-F238E27FC236}">
                <a16:creationId xmlns:a16="http://schemas.microsoft.com/office/drawing/2014/main" id="{E515A1BF-F780-4532-BE0B-8EB003F658BF}"/>
              </a:ext>
            </a:extLst>
          </p:cNvPr>
          <p:cNvPicPr>
            <a:picLocks noChangeAspect="1"/>
          </p:cNvPicPr>
          <p:nvPr/>
        </p:nvPicPr>
        <p:blipFill>
          <a:blip r:embed="rId3"/>
          <a:stretch>
            <a:fillRect/>
          </a:stretch>
        </p:blipFill>
        <p:spPr>
          <a:xfrm>
            <a:off x="10592507" y="4041576"/>
            <a:ext cx="877900" cy="695004"/>
          </a:xfrm>
          <a:prstGeom prst="rect">
            <a:avLst/>
          </a:prstGeom>
        </p:spPr>
      </p:pic>
      <p:pic>
        <p:nvPicPr>
          <p:cNvPr id="72" name="Grafik 71">
            <a:extLst>
              <a:ext uri="{FF2B5EF4-FFF2-40B4-BE49-F238E27FC236}">
                <a16:creationId xmlns:a16="http://schemas.microsoft.com/office/drawing/2014/main" id="{89AE3F1D-C02E-4617-96D9-1AD607D86AEE}"/>
              </a:ext>
            </a:extLst>
          </p:cNvPr>
          <p:cNvPicPr>
            <a:picLocks noChangeAspect="1"/>
          </p:cNvPicPr>
          <p:nvPr/>
        </p:nvPicPr>
        <p:blipFill rotWithShape="1">
          <a:blip r:embed="rId4"/>
          <a:srcRect t="10739" b="14589"/>
          <a:stretch/>
        </p:blipFill>
        <p:spPr>
          <a:xfrm>
            <a:off x="8882957" y="4145937"/>
            <a:ext cx="1130140" cy="682199"/>
          </a:xfrm>
          <a:prstGeom prst="rect">
            <a:avLst/>
          </a:prstGeom>
        </p:spPr>
      </p:pic>
      <p:pic>
        <p:nvPicPr>
          <p:cNvPr id="74" name="Grafik 73">
            <a:extLst>
              <a:ext uri="{FF2B5EF4-FFF2-40B4-BE49-F238E27FC236}">
                <a16:creationId xmlns:a16="http://schemas.microsoft.com/office/drawing/2014/main" id="{E7063559-2340-4733-A6C9-20F59E94D02B}"/>
              </a:ext>
            </a:extLst>
          </p:cNvPr>
          <p:cNvPicPr>
            <a:picLocks noChangeAspect="1"/>
          </p:cNvPicPr>
          <p:nvPr/>
        </p:nvPicPr>
        <p:blipFill rotWithShape="1">
          <a:blip r:embed="rId5"/>
          <a:srcRect t="9458"/>
          <a:stretch/>
        </p:blipFill>
        <p:spPr>
          <a:xfrm>
            <a:off x="862014" y="4381644"/>
            <a:ext cx="863324" cy="667282"/>
          </a:xfrm>
          <a:prstGeom prst="rect">
            <a:avLst/>
          </a:prstGeom>
        </p:spPr>
      </p:pic>
      <p:sp>
        <p:nvSpPr>
          <p:cNvPr id="76" name="Textfeld 75">
            <a:extLst>
              <a:ext uri="{FF2B5EF4-FFF2-40B4-BE49-F238E27FC236}">
                <a16:creationId xmlns:a16="http://schemas.microsoft.com/office/drawing/2014/main" id="{2A1EF56B-021D-44ED-9121-2728D380BB04}"/>
              </a:ext>
            </a:extLst>
          </p:cNvPr>
          <p:cNvSpPr txBox="1"/>
          <p:nvPr/>
        </p:nvSpPr>
        <p:spPr>
          <a:xfrm>
            <a:off x="726625" y="3273251"/>
            <a:ext cx="1134103" cy="646331"/>
          </a:xfrm>
          <a:prstGeom prst="rect">
            <a:avLst/>
          </a:prstGeom>
          <a:noFill/>
        </p:spPr>
        <p:txBody>
          <a:bodyPr wrap="square" rtlCol="0">
            <a:spAutoFit/>
          </a:bodyPr>
          <a:lstStyle/>
          <a:p>
            <a:pPr algn="ctr"/>
            <a:r>
              <a:rPr lang="de-DE" b="1"/>
              <a:t>Wasser-Molekül</a:t>
            </a:r>
          </a:p>
        </p:txBody>
      </p:sp>
      <p:sp>
        <p:nvSpPr>
          <p:cNvPr id="77" name="Textfeld 76">
            <a:extLst>
              <a:ext uri="{FF2B5EF4-FFF2-40B4-BE49-F238E27FC236}">
                <a16:creationId xmlns:a16="http://schemas.microsoft.com/office/drawing/2014/main" id="{03BCAF78-49E5-40DC-B3FD-262B7C96AC18}"/>
              </a:ext>
            </a:extLst>
          </p:cNvPr>
          <p:cNvSpPr txBox="1"/>
          <p:nvPr/>
        </p:nvSpPr>
        <p:spPr>
          <a:xfrm>
            <a:off x="2318541" y="3280206"/>
            <a:ext cx="2044499" cy="646331"/>
          </a:xfrm>
          <a:prstGeom prst="rect">
            <a:avLst/>
          </a:prstGeom>
          <a:noFill/>
        </p:spPr>
        <p:txBody>
          <a:bodyPr wrap="square" rtlCol="0">
            <a:spAutoFit/>
          </a:bodyPr>
          <a:lstStyle/>
          <a:p>
            <a:pPr algn="ctr"/>
            <a:r>
              <a:rPr lang="de-DE" b="1"/>
              <a:t>Wasserstoffchlorid-Molekül</a:t>
            </a:r>
          </a:p>
        </p:txBody>
      </p:sp>
      <p:sp>
        <p:nvSpPr>
          <p:cNvPr id="78" name="Textfeld 77">
            <a:extLst>
              <a:ext uri="{FF2B5EF4-FFF2-40B4-BE49-F238E27FC236}">
                <a16:creationId xmlns:a16="http://schemas.microsoft.com/office/drawing/2014/main" id="{804F5C0C-491E-4A75-8D3A-23CBB7177473}"/>
              </a:ext>
            </a:extLst>
          </p:cNvPr>
          <p:cNvSpPr txBox="1"/>
          <p:nvPr/>
        </p:nvSpPr>
        <p:spPr>
          <a:xfrm>
            <a:off x="5385290" y="3281828"/>
            <a:ext cx="2044499" cy="369332"/>
          </a:xfrm>
          <a:prstGeom prst="rect">
            <a:avLst/>
          </a:prstGeom>
          <a:noFill/>
        </p:spPr>
        <p:txBody>
          <a:bodyPr wrap="square" rtlCol="0">
            <a:spAutoFit/>
          </a:bodyPr>
          <a:lstStyle/>
          <a:p>
            <a:pPr algn="ctr"/>
            <a:r>
              <a:rPr lang="de-DE" b="1"/>
              <a:t>Übergangszustand</a:t>
            </a:r>
          </a:p>
        </p:txBody>
      </p:sp>
      <p:sp>
        <p:nvSpPr>
          <p:cNvPr id="79" name="Textfeld 78">
            <a:extLst>
              <a:ext uri="{FF2B5EF4-FFF2-40B4-BE49-F238E27FC236}">
                <a16:creationId xmlns:a16="http://schemas.microsoft.com/office/drawing/2014/main" id="{5DD8B4D8-2B6B-4C66-A830-364A9D829B6D}"/>
              </a:ext>
            </a:extLst>
          </p:cNvPr>
          <p:cNvSpPr txBox="1"/>
          <p:nvPr/>
        </p:nvSpPr>
        <p:spPr>
          <a:xfrm>
            <a:off x="8832040" y="3285066"/>
            <a:ext cx="1231975" cy="646331"/>
          </a:xfrm>
          <a:prstGeom prst="rect">
            <a:avLst/>
          </a:prstGeom>
          <a:noFill/>
        </p:spPr>
        <p:txBody>
          <a:bodyPr wrap="square" rtlCol="0">
            <a:spAutoFit/>
          </a:bodyPr>
          <a:lstStyle/>
          <a:p>
            <a:pPr algn="ctr"/>
            <a:r>
              <a:rPr lang="de-DE" b="1"/>
              <a:t>Oxonium-Ion</a:t>
            </a:r>
          </a:p>
        </p:txBody>
      </p:sp>
      <p:sp>
        <p:nvSpPr>
          <p:cNvPr id="80" name="Textfeld 79">
            <a:extLst>
              <a:ext uri="{FF2B5EF4-FFF2-40B4-BE49-F238E27FC236}">
                <a16:creationId xmlns:a16="http://schemas.microsoft.com/office/drawing/2014/main" id="{0CEDA711-E20F-4B80-841B-5964AAEC1B21}"/>
              </a:ext>
            </a:extLst>
          </p:cNvPr>
          <p:cNvSpPr txBox="1"/>
          <p:nvPr/>
        </p:nvSpPr>
        <p:spPr>
          <a:xfrm>
            <a:off x="10421843" y="3280205"/>
            <a:ext cx="1231976" cy="646331"/>
          </a:xfrm>
          <a:prstGeom prst="rect">
            <a:avLst/>
          </a:prstGeom>
          <a:noFill/>
        </p:spPr>
        <p:txBody>
          <a:bodyPr wrap="square" rtlCol="0">
            <a:spAutoFit/>
          </a:bodyPr>
          <a:lstStyle/>
          <a:p>
            <a:pPr algn="ctr"/>
            <a:r>
              <a:rPr lang="de-DE" b="1"/>
              <a:t>Chlorid-Ion</a:t>
            </a:r>
          </a:p>
        </p:txBody>
      </p:sp>
      <p:sp>
        <p:nvSpPr>
          <p:cNvPr id="81" name="Textfeld 80">
            <a:extLst>
              <a:ext uri="{FF2B5EF4-FFF2-40B4-BE49-F238E27FC236}">
                <a16:creationId xmlns:a16="http://schemas.microsoft.com/office/drawing/2014/main" id="{95D5A26A-0777-4490-8D1B-58AC1DB4CF0C}"/>
              </a:ext>
            </a:extLst>
          </p:cNvPr>
          <p:cNvSpPr txBox="1"/>
          <p:nvPr/>
        </p:nvSpPr>
        <p:spPr>
          <a:xfrm>
            <a:off x="6138102" y="5681289"/>
            <a:ext cx="2044499" cy="369332"/>
          </a:xfrm>
          <a:prstGeom prst="rect">
            <a:avLst/>
          </a:prstGeom>
          <a:noFill/>
        </p:spPr>
        <p:txBody>
          <a:bodyPr wrap="square" rtlCol="0">
            <a:spAutoFit/>
          </a:bodyPr>
          <a:lstStyle/>
          <a:p>
            <a:pPr algn="ctr"/>
            <a:r>
              <a:rPr lang="de-DE" b="1"/>
              <a:t>Wasser</a:t>
            </a:r>
          </a:p>
        </p:txBody>
      </p:sp>
      <p:sp>
        <p:nvSpPr>
          <p:cNvPr id="82" name="Textfeld 81">
            <a:extLst>
              <a:ext uri="{FF2B5EF4-FFF2-40B4-BE49-F238E27FC236}">
                <a16:creationId xmlns:a16="http://schemas.microsoft.com/office/drawing/2014/main" id="{267DB574-E7DA-4AEC-A559-4A82B01E39CD}"/>
              </a:ext>
            </a:extLst>
          </p:cNvPr>
          <p:cNvSpPr txBox="1"/>
          <p:nvPr/>
        </p:nvSpPr>
        <p:spPr>
          <a:xfrm>
            <a:off x="4625614" y="5688184"/>
            <a:ext cx="2044499" cy="369332"/>
          </a:xfrm>
          <a:prstGeom prst="rect">
            <a:avLst/>
          </a:prstGeom>
          <a:noFill/>
        </p:spPr>
        <p:txBody>
          <a:bodyPr wrap="square" rtlCol="0">
            <a:spAutoFit/>
          </a:bodyPr>
          <a:lstStyle/>
          <a:p>
            <a:pPr algn="ctr"/>
            <a:r>
              <a:rPr lang="de-DE" b="1"/>
              <a:t>Salzsäure</a:t>
            </a:r>
          </a:p>
        </p:txBody>
      </p:sp>
      <p:sp>
        <p:nvSpPr>
          <p:cNvPr id="83" name="Textfeld 82">
            <a:extLst>
              <a:ext uri="{FF2B5EF4-FFF2-40B4-BE49-F238E27FC236}">
                <a16:creationId xmlns:a16="http://schemas.microsoft.com/office/drawing/2014/main" id="{F25D240C-7AA0-4A87-8797-EE3F78A076B7}"/>
              </a:ext>
            </a:extLst>
          </p:cNvPr>
          <p:cNvSpPr txBox="1"/>
          <p:nvPr/>
        </p:nvSpPr>
        <p:spPr>
          <a:xfrm>
            <a:off x="5334668" y="2500693"/>
            <a:ext cx="2044499" cy="369332"/>
          </a:xfrm>
          <a:prstGeom prst="rect">
            <a:avLst/>
          </a:prstGeom>
          <a:noFill/>
        </p:spPr>
        <p:txBody>
          <a:bodyPr wrap="square" rtlCol="0">
            <a:spAutoFit/>
          </a:bodyPr>
          <a:lstStyle/>
          <a:p>
            <a:pPr algn="ctr"/>
            <a:r>
              <a:rPr lang="de-DE" b="1"/>
              <a:t>Proton</a:t>
            </a:r>
          </a:p>
        </p:txBody>
      </p:sp>
      <p:sp>
        <p:nvSpPr>
          <p:cNvPr id="84" name="Textfeld 83">
            <a:extLst>
              <a:ext uri="{FF2B5EF4-FFF2-40B4-BE49-F238E27FC236}">
                <a16:creationId xmlns:a16="http://schemas.microsoft.com/office/drawing/2014/main" id="{3CADFD32-31C9-4408-9057-B968C771291D}"/>
              </a:ext>
            </a:extLst>
          </p:cNvPr>
          <p:cNvSpPr txBox="1"/>
          <p:nvPr/>
        </p:nvSpPr>
        <p:spPr>
          <a:xfrm>
            <a:off x="18695" y="1158314"/>
            <a:ext cx="1512488" cy="646331"/>
          </a:xfrm>
          <a:prstGeom prst="rect">
            <a:avLst/>
          </a:prstGeom>
          <a:noFill/>
        </p:spPr>
        <p:txBody>
          <a:bodyPr wrap="square" rtlCol="0">
            <a:spAutoFit/>
          </a:bodyPr>
          <a:lstStyle/>
          <a:p>
            <a:pPr algn="ctr"/>
            <a:r>
              <a:rPr lang="de-DE" b="1"/>
              <a:t>Wasserstoff-Atom</a:t>
            </a:r>
          </a:p>
        </p:txBody>
      </p:sp>
      <p:sp>
        <p:nvSpPr>
          <p:cNvPr id="85" name="Textfeld 84">
            <a:extLst>
              <a:ext uri="{FF2B5EF4-FFF2-40B4-BE49-F238E27FC236}">
                <a16:creationId xmlns:a16="http://schemas.microsoft.com/office/drawing/2014/main" id="{D0D692CC-A1AC-4BE0-ABE6-D79BC1F2714B}"/>
              </a:ext>
            </a:extLst>
          </p:cNvPr>
          <p:cNvSpPr txBox="1"/>
          <p:nvPr/>
        </p:nvSpPr>
        <p:spPr>
          <a:xfrm>
            <a:off x="2878806" y="1147182"/>
            <a:ext cx="1100447" cy="646331"/>
          </a:xfrm>
          <a:prstGeom prst="rect">
            <a:avLst/>
          </a:prstGeom>
          <a:noFill/>
        </p:spPr>
        <p:txBody>
          <a:bodyPr wrap="square" rtlCol="0">
            <a:spAutoFit/>
          </a:bodyPr>
          <a:lstStyle/>
          <a:p>
            <a:pPr algn="ctr"/>
            <a:r>
              <a:rPr lang="de-DE" b="1"/>
              <a:t>Chlor-Atom</a:t>
            </a:r>
          </a:p>
        </p:txBody>
      </p:sp>
      <p:sp>
        <p:nvSpPr>
          <p:cNvPr id="86" name="Textfeld 85">
            <a:extLst>
              <a:ext uri="{FF2B5EF4-FFF2-40B4-BE49-F238E27FC236}">
                <a16:creationId xmlns:a16="http://schemas.microsoft.com/office/drawing/2014/main" id="{39D5F236-75B0-418A-A85E-139EEC559AB0}"/>
              </a:ext>
            </a:extLst>
          </p:cNvPr>
          <p:cNvSpPr txBox="1"/>
          <p:nvPr/>
        </p:nvSpPr>
        <p:spPr>
          <a:xfrm>
            <a:off x="1293677" y="1162998"/>
            <a:ext cx="1547543" cy="646331"/>
          </a:xfrm>
          <a:prstGeom prst="rect">
            <a:avLst/>
          </a:prstGeom>
          <a:noFill/>
        </p:spPr>
        <p:txBody>
          <a:bodyPr wrap="square" rtlCol="0">
            <a:spAutoFit/>
          </a:bodyPr>
          <a:lstStyle/>
          <a:p>
            <a:pPr algn="ctr"/>
            <a:r>
              <a:rPr lang="de-DE" b="1"/>
              <a:t>Sauerstoff-Atom</a:t>
            </a:r>
          </a:p>
        </p:txBody>
      </p:sp>
      <p:sp>
        <p:nvSpPr>
          <p:cNvPr id="87" name="Textfeld 86">
            <a:extLst>
              <a:ext uri="{FF2B5EF4-FFF2-40B4-BE49-F238E27FC236}">
                <a16:creationId xmlns:a16="http://schemas.microsoft.com/office/drawing/2014/main" id="{12A91BA3-7E8C-4109-B711-E4229E4F5F0F}"/>
              </a:ext>
            </a:extLst>
          </p:cNvPr>
          <p:cNvSpPr txBox="1"/>
          <p:nvPr/>
        </p:nvSpPr>
        <p:spPr>
          <a:xfrm>
            <a:off x="5454854" y="1169259"/>
            <a:ext cx="1813430" cy="646331"/>
          </a:xfrm>
          <a:prstGeom prst="rect">
            <a:avLst/>
          </a:prstGeom>
          <a:noFill/>
        </p:spPr>
        <p:txBody>
          <a:bodyPr wrap="square" rtlCol="0">
            <a:spAutoFit/>
          </a:bodyPr>
          <a:lstStyle/>
          <a:p>
            <a:pPr algn="ctr"/>
            <a:r>
              <a:rPr lang="de-DE" b="1"/>
              <a:t>Wasserstoff-Kation</a:t>
            </a:r>
          </a:p>
        </p:txBody>
      </p:sp>
      <p:sp>
        <p:nvSpPr>
          <p:cNvPr id="66" name="Textfeld 65">
            <a:extLst>
              <a:ext uri="{FF2B5EF4-FFF2-40B4-BE49-F238E27FC236}">
                <a16:creationId xmlns:a16="http://schemas.microsoft.com/office/drawing/2014/main" id="{7343EE7B-BDAA-4BA0-90B5-69876FF70991}"/>
              </a:ext>
            </a:extLst>
          </p:cNvPr>
          <p:cNvSpPr txBox="1"/>
          <p:nvPr/>
        </p:nvSpPr>
        <p:spPr>
          <a:xfrm>
            <a:off x="1903235" y="3192807"/>
            <a:ext cx="468617" cy="523220"/>
          </a:xfrm>
          <a:prstGeom prst="rect">
            <a:avLst/>
          </a:prstGeom>
          <a:noFill/>
        </p:spPr>
        <p:txBody>
          <a:bodyPr wrap="square" rtlCol="0">
            <a:spAutoFit/>
          </a:bodyPr>
          <a:lstStyle/>
          <a:p>
            <a:pPr algn="ctr"/>
            <a:r>
              <a:rPr lang="de-DE" sz="2800" b="1"/>
              <a:t>+</a:t>
            </a:r>
          </a:p>
        </p:txBody>
      </p:sp>
      <p:pic>
        <p:nvPicPr>
          <p:cNvPr id="67" name="Grafik 66">
            <a:extLst>
              <a:ext uri="{FF2B5EF4-FFF2-40B4-BE49-F238E27FC236}">
                <a16:creationId xmlns:a16="http://schemas.microsoft.com/office/drawing/2014/main" id="{38F7F663-2383-4864-8A33-93B434BAAB2F}"/>
              </a:ext>
            </a:extLst>
          </p:cNvPr>
          <p:cNvPicPr>
            <a:picLocks noChangeAspect="1"/>
          </p:cNvPicPr>
          <p:nvPr/>
        </p:nvPicPr>
        <p:blipFill>
          <a:blip r:embed="rId6"/>
          <a:stretch>
            <a:fillRect/>
          </a:stretch>
        </p:blipFill>
        <p:spPr>
          <a:xfrm>
            <a:off x="4591644" y="3384191"/>
            <a:ext cx="646232" cy="164606"/>
          </a:xfrm>
          <a:prstGeom prst="rect">
            <a:avLst/>
          </a:prstGeom>
        </p:spPr>
      </p:pic>
      <p:pic>
        <p:nvPicPr>
          <p:cNvPr id="89" name="Grafik 88">
            <a:extLst>
              <a:ext uri="{FF2B5EF4-FFF2-40B4-BE49-F238E27FC236}">
                <a16:creationId xmlns:a16="http://schemas.microsoft.com/office/drawing/2014/main" id="{61B91253-E577-429D-818D-04864AF7FDE3}"/>
              </a:ext>
            </a:extLst>
          </p:cNvPr>
          <p:cNvPicPr>
            <a:picLocks noChangeAspect="1"/>
          </p:cNvPicPr>
          <p:nvPr/>
        </p:nvPicPr>
        <p:blipFill>
          <a:blip r:embed="rId6"/>
          <a:stretch>
            <a:fillRect/>
          </a:stretch>
        </p:blipFill>
        <p:spPr>
          <a:xfrm>
            <a:off x="8006894" y="3384191"/>
            <a:ext cx="646232" cy="164606"/>
          </a:xfrm>
          <a:prstGeom prst="rect">
            <a:avLst/>
          </a:prstGeom>
        </p:spPr>
      </p:pic>
      <p:sp>
        <p:nvSpPr>
          <p:cNvPr id="90" name="Textfeld 89">
            <a:extLst>
              <a:ext uri="{FF2B5EF4-FFF2-40B4-BE49-F238E27FC236}">
                <a16:creationId xmlns:a16="http://schemas.microsoft.com/office/drawing/2014/main" id="{25B8B1B8-C0CF-4B53-B31E-587CBE5C03FD}"/>
              </a:ext>
            </a:extLst>
          </p:cNvPr>
          <p:cNvSpPr txBox="1"/>
          <p:nvPr/>
        </p:nvSpPr>
        <p:spPr>
          <a:xfrm>
            <a:off x="10089899" y="3192807"/>
            <a:ext cx="468617" cy="523220"/>
          </a:xfrm>
          <a:prstGeom prst="rect">
            <a:avLst/>
          </a:prstGeom>
          <a:noFill/>
        </p:spPr>
        <p:txBody>
          <a:bodyPr wrap="square" rtlCol="0">
            <a:spAutoFit/>
          </a:bodyPr>
          <a:lstStyle/>
          <a:p>
            <a:pPr algn="ctr"/>
            <a:r>
              <a:rPr lang="de-DE" sz="2800" b="1"/>
              <a:t>+</a:t>
            </a:r>
          </a:p>
        </p:txBody>
      </p:sp>
      <p:sp>
        <p:nvSpPr>
          <p:cNvPr id="91" name="Textfeld 90">
            <a:extLst>
              <a:ext uri="{FF2B5EF4-FFF2-40B4-BE49-F238E27FC236}">
                <a16:creationId xmlns:a16="http://schemas.microsoft.com/office/drawing/2014/main" id="{488DC540-C232-4C5A-9994-A8CADAFC0080}"/>
              </a:ext>
            </a:extLst>
          </p:cNvPr>
          <p:cNvSpPr txBox="1"/>
          <p:nvPr/>
        </p:nvSpPr>
        <p:spPr>
          <a:xfrm>
            <a:off x="1860728" y="4243129"/>
            <a:ext cx="468617" cy="523220"/>
          </a:xfrm>
          <a:prstGeom prst="rect">
            <a:avLst/>
          </a:prstGeom>
          <a:noFill/>
        </p:spPr>
        <p:txBody>
          <a:bodyPr wrap="square" rtlCol="0">
            <a:spAutoFit/>
          </a:bodyPr>
          <a:lstStyle/>
          <a:p>
            <a:pPr algn="ctr"/>
            <a:r>
              <a:rPr lang="de-DE" sz="2800" b="1"/>
              <a:t>+</a:t>
            </a:r>
          </a:p>
        </p:txBody>
      </p:sp>
      <p:pic>
        <p:nvPicPr>
          <p:cNvPr id="92" name="Grafik 91">
            <a:extLst>
              <a:ext uri="{FF2B5EF4-FFF2-40B4-BE49-F238E27FC236}">
                <a16:creationId xmlns:a16="http://schemas.microsoft.com/office/drawing/2014/main" id="{4639D986-6209-4D77-95C8-34C8A47116A0}"/>
              </a:ext>
            </a:extLst>
          </p:cNvPr>
          <p:cNvPicPr>
            <a:picLocks noChangeAspect="1"/>
          </p:cNvPicPr>
          <p:nvPr/>
        </p:nvPicPr>
        <p:blipFill>
          <a:blip r:embed="rId7"/>
          <a:stretch>
            <a:fillRect/>
          </a:stretch>
        </p:blipFill>
        <p:spPr>
          <a:xfrm>
            <a:off x="2739364" y="4174414"/>
            <a:ext cx="1086814" cy="653722"/>
          </a:xfrm>
          <a:prstGeom prst="rect">
            <a:avLst/>
          </a:prstGeom>
        </p:spPr>
      </p:pic>
      <p:sp>
        <p:nvSpPr>
          <p:cNvPr id="93" name="Textfeld 92">
            <a:extLst>
              <a:ext uri="{FF2B5EF4-FFF2-40B4-BE49-F238E27FC236}">
                <a16:creationId xmlns:a16="http://schemas.microsoft.com/office/drawing/2014/main" id="{246C1C80-8900-4488-84A7-6B37C21AD85B}"/>
              </a:ext>
            </a:extLst>
          </p:cNvPr>
          <p:cNvSpPr txBox="1"/>
          <p:nvPr/>
        </p:nvSpPr>
        <p:spPr>
          <a:xfrm>
            <a:off x="10092986" y="4145937"/>
            <a:ext cx="468617" cy="523220"/>
          </a:xfrm>
          <a:prstGeom prst="rect">
            <a:avLst/>
          </a:prstGeom>
          <a:noFill/>
        </p:spPr>
        <p:txBody>
          <a:bodyPr wrap="square" rtlCol="0">
            <a:spAutoFit/>
          </a:bodyPr>
          <a:lstStyle/>
          <a:p>
            <a:pPr algn="ctr"/>
            <a:r>
              <a:rPr lang="de-DE" sz="2800" b="1"/>
              <a:t>+</a:t>
            </a:r>
          </a:p>
        </p:txBody>
      </p:sp>
      <p:sp>
        <p:nvSpPr>
          <p:cNvPr id="69" name="Freihandform: Form 68">
            <a:extLst>
              <a:ext uri="{FF2B5EF4-FFF2-40B4-BE49-F238E27FC236}">
                <a16:creationId xmlns:a16="http://schemas.microsoft.com/office/drawing/2014/main" id="{3E605B0B-0E89-4294-B8E7-C99E2B14FB40}"/>
              </a:ext>
            </a:extLst>
          </p:cNvPr>
          <p:cNvSpPr/>
          <p:nvPr/>
        </p:nvSpPr>
        <p:spPr>
          <a:xfrm>
            <a:off x="1447252" y="4070891"/>
            <a:ext cx="1499879" cy="309188"/>
          </a:xfrm>
          <a:custGeom>
            <a:avLst/>
            <a:gdLst>
              <a:gd name="connsiteX0" fmla="*/ 0 w 1499879"/>
              <a:gd name="connsiteY0" fmla="*/ 309188 h 309188"/>
              <a:gd name="connsiteX1" fmla="*/ 605214 w 1499879"/>
              <a:gd name="connsiteY1" fmla="*/ 2 h 309188"/>
              <a:gd name="connsiteX2" fmla="*/ 1499879 w 1499879"/>
              <a:gd name="connsiteY2" fmla="*/ 302609 h 309188"/>
              <a:gd name="connsiteX3" fmla="*/ 1499879 w 1499879"/>
              <a:gd name="connsiteY3" fmla="*/ 302609 h 309188"/>
            </a:gdLst>
            <a:ahLst/>
            <a:cxnLst>
              <a:cxn ang="0">
                <a:pos x="connsiteX0" y="connsiteY0"/>
              </a:cxn>
              <a:cxn ang="0">
                <a:pos x="connsiteX1" y="connsiteY1"/>
              </a:cxn>
              <a:cxn ang="0">
                <a:pos x="connsiteX2" y="connsiteY2"/>
              </a:cxn>
              <a:cxn ang="0">
                <a:pos x="connsiteX3" y="connsiteY3"/>
              </a:cxn>
            </a:cxnLst>
            <a:rect l="l" t="t" r="r" b="b"/>
            <a:pathLst>
              <a:path w="1499879" h="309188">
                <a:moveTo>
                  <a:pt x="0" y="309188"/>
                </a:moveTo>
                <a:cubicBezTo>
                  <a:pt x="177617" y="155143"/>
                  <a:pt x="355234" y="1098"/>
                  <a:pt x="605214" y="2"/>
                </a:cubicBezTo>
                <a:cubicBezTo>
                  <a:pt x="855194" y="-1094"/>
                  <a:pt x="1499879" y="302609"/>
                  <a:pt x="1499879" y="302609"/>
                </a:cubicBezTo>
                <a:lnTo>
                  <a:pt x="1499879" y="302609"/>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Freihandform: Form 70">
            <a:extLst>
              <a:ext uri="{FF2B5EF4-FFF2-40B4-BE49-F238E27FC236}">
                <a16:creationId xmlns:a16="http://schemas.microsoft.com/office/drawing/2014/main" id="{6990CD33-0416-4971-8579-014CD1AEB8F0}"/>
              </a:ext>
            </a:extLst>
          </p:cNvPr>
          <p:cNvSpPr/>
          <p:nvPr/>
        </p:nvSpPr>
        <p:spPr>
          <a:xfrm>
            <a:off x="3120304" y="4551117"/>
            <a:ext cx="234689" cy="447609"/>
          </a:xfrm>
          <a:custGeom>
            <a:avLst/>
            <a:gdLst>
              <a:gd name="connsiteX0" fmla="*/ 4444 w 234689"/>
              <a:gd name="connsiteY0" fmla="*/ 0 h 447609"/>
              <a:gd name="connsiteX1" fmla="*/ 30758 w 234689"/>
              <a:gd name="connsiteY1" fmla="*/ 447333 h 447609"/>
              <a:gd name="connsiteX2" fmla="*/ 234689 w 234689"/>
              <a:gd name="connsiteY2" fmla="*/ 72363 h 447609"/>
              <a:gd name="connsiteX3" fmla="*/ 234689 w 234689"/>
              <a:gd name="connsiteY3" fmla="*/ 72363 h 447609"/>
            </a:gdLst>
            <a:ahLst/>
            <a:cxnLst>
              <a:cxn ang="0">
                <a:pos x="connsiteX0" y="connsiteY0"/>
              </a:cxn>
              <a:cxn ang="0">
                <a:pos x="connsiteX1" y="connsiteY1"/>
              </a:cxn>
              <a:cxn ang="0">
                <a:pos x="connsiteX2" y="connsiteY2"/>
              </a:cxn>
              <a:cxn ang="0">
                <a:pos x="connsiteX3" y="connsiteY3"/>
              </a:cxn>
            </a:cxnLst>
            <a:rect l="l" t="t" r="r" b="b"/>
            <a:pathLst>
              <a:path w="234689" h="447609">
                <a:moveTo>
                  <a:pt x="4444" y="0"/>
                </a:moveTo>
                <a:cubicBezTo>
                  <a:pt x="-1586" y="217636"/>
                  <a:pt x="-7616" y="435273"/>
                  <a:pt x="30758" y="447333"/>
                </a:cubicBezTo>
                <a:cubicBezTo>
                  <a:pt x="69132" y="459393"/>
                  <a:pt x="234689" y="72363"/>
                  <a:pt x="234689" y="72363"/>
                </a:cubicBezTo>
                <a:lnTo>
                  <a:pt x="234689" y="72363"/>
                </a:ln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4" name="Gerader Verbinder 93">
            <a:extLst>
              <a:ext uri="{FF2B5EF4-FFF2-40B4-BE49-F238E27FC236}">
                <a16:creationId xmlns:a16="http://schemas.microsoft.com/office/drawing/2014/main" id="{CBFE115E-560F-4602-8A6E-2D9A7F8704BC}"/>
              </a:ext>
            </a:extLst>
          </p:cNvPr>
          <p:cNvCxnSpPr/>
          <p:nvPr/>
        </p:nvCxnSpPr>
        <p:spPr>
          <a:xfrm flipV="1">
            <a:off x="3115740" y="4172249"/>
            <a:ext cx="0" cy="34109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5" name="Sprechblase: rechteckig mit abgerundeten Ecken 94">
            <a:extLst>
              <a:ext uri="{FF2B5EF4-FFF2-40B4-BE49-F238E27FC236}">
                <a16:creationId xmlns:a16="http://schemas.microsoft.com/office/drawing/2014/main" id="{9A414507-7404-4ED7-B768-662CD8E43761}"/>
              </a:ext>
            </a:extLst>
          </p:cNvPr>
          <p:cNvSpPr/>
          <p:nvPr/>
        </p:nvSpPr>
        <p:spPr>
          <a:xfrm>
            <a:off x="1628080" y="5077451"/>
            <a:ext cx="1369369" cy="447609"/>
          </a:xfrm>
          <a:prstGeom prst="wedgeRoundRectCallout">
            <a:avLst>
              <a:gd name="adj1" fmla="val 44247"/>
              <a:gd name="adj2" fmla="val -146195"/>
              <a:gd name="adj3" fmla="val 16667"/>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00B050"/>
                </a:solidFill>
              </a:rPr>
              <a:t>H</a:t>
            </a:r>
            <a:r>
              <a:rPr lang="de-DE" baseline="30000">
                <a:solidFill>
                  <a:srgbClr val="00B050"/>
                </a:solidFill>
              </a:rPr>
              <a:t>+</a:t>
            </a:r>
            <a:r>
              <a:rPr lang="de-DE">
                <a:solidFill>
                  <a:srgbClr val="00B050"/>
                </a:solidFill>
              </a:rPr>
              <a:t>  = Proton</a:t>
            </a:r>
          </a:p>
        </p:txBody>
      </p:sp>
      <p:sp>
        <p:nvSpPr>
          <p:cNvPr id="96" name="Freihandform: Form 95">
            <a:extLst>
              <a:ext uri="{FF2B5EF4-FFF2-40B4-BE49-F238E27FC236}">
                <a16:creationId xmlns:a16="http://schemas.microsoft.com/office/drawing/2014/main" id="{8C6C8515-9C71-480F-A42A-F1CA5A3633F6}"/>
              </a:ext>
            </a:extLst>
          </p:cNvPr>
          <p:cNvSpPr/>
          <p:nvPr/>
        </p:nvSpPr>
        <p:spPr>
          <a:xfrm>
            <a:off x="4545686" y="4393235"/>
            <a:ext cx="4111511" cy="98677"/>
          </a:xfrm>
          <a:custGeom>
            <a:avLst/>
            <a:gdLst>
              <a:gd name="connsiteX0" fmla="*/ 0 w 4111511"/>
              <a:gd name="connsiteY0" fmla="*/ 98677 h 98677"/>
              <a:gd name="connsiteX1" fmla="*/ 4111511 w 4111511"/>
              <a:gd name="connsiteY1" fmla="*/ 52628 h 98677"/>
              <a:gd name="connsiteX2" fmla="*/ 3881267 w 4111511"/>
              <a:gd name="connsiteY2" fmla="*/ 0 h 98677"/>
            </a:gdLst>
            <a:ahLst/>
            <a:cxnLst>
              <a:cxn ang="0">
                <a:pos x="connsiteX0" y="connsiteY0"/>
              </a:cxn>
              <a:cxn ang="0">
                <a:pos x="connsiteX1" y="connsiteY1"/>
              </a:cxn>
              <a:cxn ang="0">
                <a:pos x="connsiteX2" y="connsiteY2"/>
              </a:cxn>
            </a:cxnLst>
            <a:rect l="l" t="t" r="r" b="b"/>
            <a:pathLst>
              <a:path w="4111511" h="98677">
                <a:moveTo>
                  <a:pt x="0" y="98677"/>
                </a:moveTo>
                <a:lnTo>
                  <a:pt x="4111511" y="52628"/>
                </a:lnTo>
                <a:lnTo>
                  <a:pt x="3881267"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Freihandform: Form 97">
            <a:extLst>
              <a:ext uri="{FF2B5EF4-FFF2-40B4-BE49-F238E27FC236}">
                <a16:creationId xmlns:a16="http://schemas.microsoft.com/office/drawing/2014/main" id="{959B655A-162B-405F-91B4-0896DA174C0B}"/>
              </a:ext>
            </a:extLst>
          </p:cNvPr>
          <p:cNvSpPr/>
          <p:nvPr/>
        </p:nvSpPr>
        <p:spPr>
          <a:xfrm>
            <a:off x="4565420" y="4544539"/>
            <a:ext cx="322342" cy="65784"/>
          </a:xfrm>
          <a:custGeom>
            <a:avLst/>
            <a:gdLst>
              <a:gd name="connsiteX0" fmla="*/ 322342 w 322342"/>
              <a:gd name="connsiteY0" fmla="*/ 0 h 65784"/>
              <a:gd name="connsiteX1" fmla="*/ 0 w 322342"/>
              <a:gd name="connsiteY1" fmla="*/ 0 h 65784"/>
              <a:gd name="connsiteX2" fmla="*/ 59206 w 322342"/>
              <a:gd name="connsiteY2" fmla="*/ 65784 h 65784"/>
            </a:gdLst>
            <a:ahLst/>
            <a:cxnLst>
              <a:cxn ang="0">
                <a:pos x="connsiteX0" y="connsiteY0"/>
              </a:cxn>
              <a:cxn ang="0">
                <a:pos x="connsiteX1" y="connsiteY1"/>
              </a:cxn>
              <a:cxn ang="0">
                <a:pos x="connsiteX2" y="connsiteY2"/>
              </a:cxn>
            </a:cxnLst>
            <a:rect l="l" t="t" r="r" b="b"/>
            <a:pathLst>
              <a:path w="322342" h="65784">
                <a:moveTo>
                  <a:pt x="322342" y="0"/>
                </a:moveTo>
                <a:lnTo>
                  <a:pt x="0" y="0"/>
                </a:lnTo>
                <a:lnTo>
                  <a:pt x="59206" y="6578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0" name="Gerader Verbinder 99">
            <a:extLst>
              <a:ext uri="{FF2B5EF4-FFF2-40B4-BE49-F238E27FC236}">
                <a16:creationId xmlns:a16="http://schemas.microsoft.com/office/drawing/2014/main" id="{82CF5ED2-46BC-473E-B6FC-5AC9F64503A7}"/>
              </a:ext>
            </a:extLst>
          </p:cNvPr>
          <p:cNvCxnSpPr>
            <a:cxnSpLocks/>
            <a:stCxn id="84" idx="2"/>
            <a:endCxn id="57" idx="0"/>
          </p:cNvCxnSpPr>
          <p:nvPr/>
        </p:nvCxnSpPr>
        <p:spPr>
          <a:xfrm>
            <a:off x="774939" y="1804645"/>
            <a:ext cx="147908" cy="338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a:extLst>
              <a:ext uri="{FF2B5EF4-FFF2-40B4-BE49-F238E27FC236}">
                <a16:creationId xmlns:a16="http://schemas.microsoft.com/office/drawing/2014/main" id="{8B49060D-7E15-4CFE-AF6E-77770AFE6BD6}"/>
              </a:ext>
            </a:extLst>
          </p:cNvPr>
          <p:cNvCxnSpPr>
            <a:cxnSpLocks/>
            <a:stCxn id="86" idx="2"/>
          </p:cNvCxnSpPr>
          <p:nvPr/>
        </p:nvCxnSpPr>
        <p:spPr>
          <a:xfrm flipH="1">
            <a:off x="1656477" y="1809329"/>
            <a:ext cx="410972" cy="293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a:extLst>
              <a:ext uri="{FF2B5EF4-FFF2-40B4-BE49-F238E27FC236}">
                <a16:creationId xmlns:a16="http://schemas.microsoft.com/office/drawing/2014/main" id="{BAFC56F8-F301-48D1-9233-1A1186C0F011}"/>
              </a:ext>
            </a:extLst>
          </p:cNvPr>
          <p:cNvCxnSpPr>
            <a:cxnSpLocks/>
            <a:stCxn id="85" idx="2"/>
            <a:endCxn id="59" idx="0"/>
          </p:cNvCxnSpPr>
          <p:nvPr/>
        </p:nvCxnSpPr>
        <p:spPr>
          <a:xfrm flipH="1">
            <a:off x="3412309" y="1793513"/>
            <a:ext cx="16721" cy="194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rader Verbinder 105">
            <a:extLst>
              <a:ext uri="{FF2B5EF4-FFF2-40B4-BE49-F238E27FC236}">
                <a16:creationId xmlns:a16="http://schemas.microsoft.com/office/drawing/2014/main" id="{457079AA-F04D-4B1D-8F32-26CD20C38A02}"/>
              </a:ext>
            </a:extLst>
          </p:cNvPr>
          <p:cNvCxnSpPr>
            <a:cxnSpLocks/>
            <a:stCxn id="87" idx="2"/>
          </p:cNvCxnSpPr>
          <p:nvPr/>
        </p:nvCxnSpPr>
        <p:spPr>
          <a:xfrm>
            <a:off x="6361569" y="1815590"/>
            <a:ext cx="1" cy="354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feld 107">
            <a:extLst>
              <a:ext uri="{FF2B5EF4-FFF2-40B4-BE49-F238E27FC236}">
                <a16:creationId xmlns:a16="http://schemas.microsoft.com/office/drawing/2014/main" id="{8CC1E486-119A-40E9-9F22-7CE99C6B4EA5}"/>
              </a:ext>
            </a:extLst>
          </p:cNvPr>
          <p:cNvSpPr txBox="1"/>
          <p:nvPr/>
        </p:nvSpPr>
        <p:spPr>
          <a:xfrm>
            <a:off x="791568" y="5731876"/>
            <a:ext cx="4214552" cy="369332"/>
          </a:xfrm>
          <a:prstGeom prst="rect">
            <a:avLst/>
          </a:prstGeom>
          <a:noFill/>
        </p:spPr>
        <p:txBody>
          <a:bodyPr wrap="square" rtlCol="0">
            <a:spAutoFit/>
          </a:bodyPr>
          <a:lstStyle/>
          <a:p>
            <a:r>
              <a:rPr lang="de-DE"/>
              <a:t>Unpassende Begriffe aus der Stoffebene:</a:t>
            </a:r>
          </a:p>
        </p:txBody>
      </p:sp>
      <p:sp>
        <p:nvSpPr>
          <p:cNvPr id="97" name="Textfeld 96">
            <a:extLst>
              <a:ext uri="{FF2B5EF4-FFF2-40B4-BE49-F238E27FC236}">
                <a16:creationId xmlns:a16="http://schemas.microsoft.com/office/drawing/2014/main" id="{165893C4-C62C-480B-B4DA-522E678CEA01}"/>
              </a:ext>
            </a:extLst>
          </p:cNvPr>
          <p:cNvSpPr txBox="1"/>
          <p:nvPr/>
        </p:nvSpPr>
        <p:spPr>
          <a:xfrm>
            <a:off x="7777769" y="5689441"/>
            <a:ext cx="2044499" cy="369332"/>
          </a:xfrm>
          <a:prstGeom prst="rect">
            <a:avLst/>
          </a:prstGeom>
          <a:noFill/>
        </p:spPr>
        <p:txBody>
          <a:bodyPr wrap="square" rtlCol="0">
            <a:spAutoFit/>
          </a:bodyPr>
          <a:lstStyle/>
          <a:p>
            <a:pPr algn="ctr"/>
            <a:r>
              <a:rPr lang="de-DE" b="1"/>
              <a:t>Wasserstoffchlorid</a:t>
            </a:r>
          </a:p>
        </p:txBody>
      </p:sp>
      <p:sp>
        <p:nvSpPr>
          <p:cNvPr id="3" name="Textfeld 2">
            <a:extLst>
              <a:ext uri="{FF2B5EF4-FFF2-40B4-BE49-F238E27FC236}">
                <a16:creationId xmlns:a16="http://schemas.microsoft.com/office/drawing/2014/main" id="{B2D0F3D3-ABA9-02DB-ADFB-1BA728654574}"/>
              </a:ext>
            </a:extLst>
          </p:cNvPr>
          <p:cNvSpPr txBox="1"/>
          <p:nvPr/>
        </p:nvSpPr>
        <p:spPr>
          <a:xfrm>
            <a:off x="199992" y="672823"/>
            <a:ext cx="10793421" cy="369332"/>
          </a:xfrm>
          <a:prstGeom prst="rect">
            <a:avLst/>
          </a:prstGeom>
          <a:noFill/>
        </p:spPr>
        <p:txBody>
          <a:bodyPr wrap="square">
            <a:spAutoFit/>
          </a:bodyPr>
          <a:lstStyle/>
          <a:p>
            <a:r>
              <a:rPr lang="de-AT" b="1" dirty="0">
                <a:solidFill>
                  <a:srgbClr val="00B0F0"/>
                </a:solidFill>
              </a:rPr>
              <a:t>Lösungsvorschlag Aufgabe 5:</a:t>
            </a:r>
            <a:endParaRPr lang="de-AT" i="1" dirty="0">
              <a:solidFill>
                <a:srgbClr val="00B0F0"/>
              </a:solidFill>
            </a:endParaRPr>
          </a:p>
        </p:txBody>
      </p:sp>
      <p:sp>
        <p:nvSpPr>
          <p:cNvPr id="99" name="Textfeld 98">
            <a:extLst>
              <a:ext uri="{FF2B5EF4-FFF2-40B4-BE49-F238E27FC236}">
                <a16:creationId xmlns:a16="http://schemas.microsoft.com/office/drawing/2014/main" id="{1B34984B-63C5-15D9-2A2C-2DE52CB29B88}"/>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N</a:t>
            </a:r>
          </a:p>
        </p:txBody>
      </p:sp>
    </p:spTree>
    <p:extLst>
      <p:ext uri="{BB962C8B-B14F-4D97-AF65-F5344CB8AC3E}">
        <p14:creationId xmlns:p14="http://schemas.microsoft.com/office/powerpoint/2010/main" val="424035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7740B-CDFF-D234-77DF-6359A7C89E06}"/>
              </a:ext>
            </a:extLst>
          </p:cNvPr>
          <p:cNvSpPr>
            <a:spLocks noGrp="1"/>
          </p:cNvSpPr>
          <p:nvPr>
            <p:ph type="title"/>
          </p:nvPr>
        </p:nvSpPr>
        <p:spPr>
          <a:xfrm>
            <a:off x="527136" y="1297462"/>
            <a:ext cx="11241774" cy="2780268"/>
          </a:xfrm>
        </p:spPr>
        <p:txBody>
          <a:bodyPr anchor="t" anchorCtr="0">
            <a:noAutofit/>
          </a:bodyPr>
          <a:lstStyle/>
          <a:p>
            <a:pPr marL="0" indent="0">
              <a:buNone/>
            </a:pPr>
            <a:r>
              <a:rPr lang="de-DE" sz="2800" b="1" dirty="0"/>
              <a:t>Mittleres Anforderungsniveau (fachlich &amp; sprachlich)</a:t>
            </a:r>
            <a:br>
              <a:rPr lang="de-DE" dirty="0"/>
            </a:br>
            <a:br>
              <a:rPr lang="de-DE" sz="2400" dirty="0">
                <a:latin typeface="+mn-lt"/>
              </a:rPr>
            </a:br>
            <a:r>
              <a:rPr lang="de-AT" sz="2400" dirty="0"/>
              <a:t>Abbildung 1 auf der nächsten Folie zeigt den Vorgang, der beim </a:t>
            </a:r>
            <a:r>
              <a:rPr lang="de-AT" sz="2400" b="1" dirty="0"/>
              <a:t>„Lösen“ = Reagieren</a:t>
            </a:r>
            <a:r>
              <a:rPr lang="de-AT" sz="2400" dirty="0"/>
              <a:t> von Wasserstoffchlorid in / mit Wasser stattfindet. Dies wird mithilfe von Kugelmodellen auf Teilchenebene dargestellt. </a:t>
            </a:r>
            <a:br>
              <a:rPr lang="de-AT" sz="2400" dirty="0"/>
            </a:br>
            <a:br>
              <a:rPr lang="de-AT" sz="2400" dirty="0"/>
            </a:br>
            <a:r>
              <a:rPr lang="de-AT" sz="2400" dirty="0"/>
              <a:t>ACHTUNG: In dieser Phase ist es wichtig, dass du </a:t>
            </a:r>
            <a:r>
              <a:rPr lang="de-AT" sz="2400" u="sng" dirty="0"/>
              <a:t>alleine</a:t>
            </a:r>
            <a:r>
              <a:rPr lang="de-AT" sz="2400" dirty="0"/>
              <a:t> arbeitest.</a:t>
            </a:r>
            <a:br>
              <a:rPr lang="de-AT" sz="2400" dirty="0"/>
            </a:br>
            <a:br>
              <a:rPr lang="de-AT" sz="6000" i="1" dirty="0">
                <a:solidFill>
                  <a:schemeClr val="accent6">
                    <a:lumMod val="75000"/>
                  </a:schemeClr>
                </a:solidFill>
              </a:rPr>
            </a:br>
            <a:br>
              <a:rPr lang="de-DE" dirty="0"/>
            </a:br>
            <a:br>
              <a:rPr lang="de-DE" dirty="0"/>
            </a:br>
            <a:br>
              <a:rPr lang="de-DE" dirty="0"/>
            </a:br>
            <a:endParaRPr lang="en-DE"/>
          </a:p>
        </p:txBody>
      </p:sp>
      <p:sp>
        <p:nvSpPr>
          <p:cNvPr id="3" name="Titel 1">
            <a:extLst>
              <a:ext uri="{FF2B5EF4-FFF2-40B4-BE49-F238E27FC236}">
                <a16:creationId xmlns:a16="http://schemas.microsoft.com/office/drawing/2014/main" id="{467D12CE-822E-1147-E0DD-EC2AE8C7BDB5}"/>
              </a:ext>
            </a:extLst>
          </p:cNvPr>
          <p:cNvSpPr txBox="1">
            <a:spLocks/>
          </p:cNvSpPr>
          <p:nvPr/>
        </p:nvSpPr>
        <p:spPr>
          <a:xfrm>
            <a:off x="469909" y="303143"/>
            <a:ext cx="11001375" cy="9648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Teil 2: Teilchenebene – </a:t>
            </a:r>
            <a:r>
              <a:rPr lang="de-DE" sz="4000" b="1" dirty="0"/>
              <a:t>Think</a:t>
            </a:r>
            <a:r>
              <a:rPr lang="de-DE" sz="4000" dirty="0"/>
              <a:t>-Pair-Share</a:t>
            </a:r>
            <a:endParaRPr lang="de-AT" sz="4000" dirty="0"/>
          </a:p>
        </p:txBody>
      </p:sp>
      <p:sp>
        <p:nvSpPr>
          <p:cNvPr id="5" name="Textfeld 4">
            <a:extLst>
              <a:ext uri="{FF2B5EF4-FFF2-40B4-BE49-F238E27FC236}">
                <a16:creationId xmlns:a16="http://schemas.microsoft.com/office/drawing/2014/main" id="{3071E2F5-8D04-F6B9-2604-E3DAD9DE0676}"/>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pic>
        <p:nvPicPr>
          <p:cNvPr id="6" name="Grafik 5">
            <a:extLst>
              <a:ext uri="{FF2B5EF4-FFF2-40B4-BE49-F238E27FC236}">
                <a16:creationId xmlns:a16="http://schemas.microsoft.com/office/drawing/2014/main" id="{8578E38D-3646-A095-EE49-67B12CF272CB}"/>
              </a:ext>
            </a:extLst>
          </p:cNvPr>
          <p:cNvPicPr>
            <a:picLocks noChangeAspect="1"/>
          </p:cNvPicPr>
          <p:nvPr/>
        </p:nvPicPr>
        <p:blipFill rotWithShape="1">
          <a:blip r:embed="rId2"/>
          <a:srcRect l="3096" t="38553" r="4948" b="27214"/>
          <a:stretch/>
        </p:blipFill>
        <p:spPr>
          <a:xfrm>
            <a:off x="527136" y="4342029"/>
            <a:ext cx="11142564" cy="1416219"/>
          </a:xfrm>
          <a:prstGeom prst="rect">
            <a:avLst/>
          </a:prstGeom>
        </p:spPr>
      </p:pic>
    </p:spTree>
    <p:extLst>
      <p:ext uri="{BB962C8B-B14F-4D97-AF65-F5344CB8AC3E}">
        <p14:creationId xmlns:p14="http://schemas.microsoft.com/office/powerpoint/2010/main" val="114820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10DC275-F487-4FBF-96F8-70E419A6E93A}"/>
              </a:ext>
            </a:extLst>
          </p:cNvPr>
          <p:cNvPicPr>
            <a:picLocks noChangeAspect="1"/>
          </p:cNvPicPr>
          <p:nvPr/>
        </p:nvPicPr>
        <p:blipFill>
          <a:blip r:embed="rId3"/>
          <a:stretch>
            <a:fillRect/>
          </a:stretch>
        </p:blipFill>
        <p:spPr>
          <a:xfrm>
            <a:off x="1873045" y="1613976"/>
            <a:ext cx="9412903" cy="3213745"/>
          </a:xfrm>
          <a:prstGeom prst="rect">
            <a:avLst/>
          </a:prstGeom>
        </p:spPr>
      </p:pic>
      <p:sp>
        <p:nvSpPr>
          <p:cNvPr id="7" name="Textfeld 6">
            <a:extLst>
              <a:ext uri="{FF2B5EF4-FFF2-40B4-BE49-F238E27FC236}">
                <a16:creationId xmlns:a16="http://schemas.microsoft.com/office/drawing/2014/main" id="{6EBA7828-FC93-4C75-B272-C29A6360715F}"/>
              </a:ext>
            </a:extLst>
          </p:cNvPr>
          <p:cNvSpPr txBox="1"/>
          <p:nvPr/>
        </p:nvSpPr>
        <p:spPr>
          <a:xfrm>
            <a:off x="168931" y="1750692"/>
            <a:ext cx="3338004" cy="369332"/>
          </a:xfrm>
          <a:prstGeom prst="rect">
            <a:avLst/>
          </a:prstGeom>
          <a:noFill/>
        </p:spPr>
        <p:txBody>
          <a:bodyPr wrap="square" rtlCol="0">
            <a:spAutoFit/>
          </a:bodyPr>
          <a:lstStyle/>
          <a:p>
            <a:r>
              <a:rPr lang="de-DE" dirty="0"/>
              <a:t>Abbildung 1:</a:t>
            </a:r>
          </a:p>
        </p:txBody>
      </p:sp>
      <p:sp>
        <p:nvSpPr>
          <p:cNvPr id="8" name="Textfeld 7">
            <a:extLst>
              <a:ext uri="{FF2B5EF4-FFF2-40B4-BE49-F238E27FC236}">
                <a16:creationId xmlns:a16="http://schemas.microsoft.com/office/drawing/2014/main" id="{DC44D464-6B38-4B82-BB6C-78784F2B1EFB}"/>
              </a:ext>
            </a:extLst>
          </p:cNvPr>
          <p:cNvSpPr txBox="1"/>
          <p:nvPr/>
        </p:nvSpPr>
        <p:spPr>
          <a:xfrm>
            <a:off x="172900" y="4852671"/>
            <a:ext cx="1132332" cy="369332"/>
          </a:xfrm>
          <a:prstGeom prst="rect">
            <a:avLst/>
          </a:prstGeom>
          <a:noFill/>
        </p:spPr>
        <p:txBody>
          <a:bodyPr wrap="square" rtlCol="0">
            <a:spAutoFit/>
          </a:bodyPr>
          <a:lstStyle/>
          <a:p>
            <a:r>
              <a:rPr lang="de-DE"/>
              <a:t>Tabelle 1:</a:t>
            </a:r>
          </a:p>
        </p:txBody>
      </p:sp>
      <p:graphicFrame>
        <p:nvGraphicFramePr>
          <p:cNvPr id="9" name="Tabelle 9">
            <a:extLst>
              <a:ext uri="{FF2B5EF4-FFF2-40B4-BE49-F238E27FC236}">
                <a16:creationId xmlns:a16="http://schemas.microsoft.com/office/drawing/2014/main" id="{B040C9A2-B567-47D5-84AB-558F31FEEF91}"/>
              </a:ext>
            </a:extLst>
          </p:cNvPr>
          <p:cNvGraphicFramePr>
            <a:graphicFrameLocks noGrp="1"/>
          </p:cNvGraphicFramePr>
          <p:nvPr/>
        </p:nvGraphicFramePr>
        <p:xfrm>
          <a:off x="1873045" y="4921378"/>
          <a:ext cx="10202010" cy="1815891"/>
        </p:xfrm>
        <a:graphic>
          <a:graphicData uri="http://schemas.openxmlformats.org/drawingml/2006/table">
            <a:tbl>
              <a:tblPr firstRow="1" bandRow="1">
                <a:tableStyleId>{5940675A-B579-460E-94D1-54222C63F5DA}</a:tableStyleId>
              </a:tblPr>
              <a:tblGrid>
                <a:gridCol w="1912877">
                  <a:extLst>
                    <a:ext uri="{9D8B030D-6E8A-4147-A177-3AD203B41FA5}">
                      <a16:colId xmlns:a16="http://schemas.microsoft.com/office/drawing/2014/main" val="3746709157"/>
                    </a:ext>
                  </a:extLst>
                </a:gridCol>
                <a:gridCol w="637626">
                  <a:extLst>
                    <a:ext uri="{9D8B030D-6E8A-4147-A177-3AD203B41FA5}">
                      <a16:colId xmlns:a16="http://schemas.microsoft.com/office/drawing/2014/main" val="4142247950"/>
                    </a:ext>
                  </a:extLst>
                </a:gridCol>
                <a:gridCol w="1275251">
                  <a:extLst>
                    <a:ext uri="{9D8B030D-6E8A-4147-A177-3AD203B41FA5}">
                      <a16:colId xmlns:a16="http://schemas.microsoft.com/office/drawing/2014/main" val="1754494292"/>
                    </a:ext>
                  </a:extLst>
                </a:gridCol>
                <a:gridCol w="1275251">
                  <a:extLst>
                    <a:ext uri="{9D8B030D-6E8A-4147-A177-3AD203B41FA5}">
                      <a16:colId xmlns:a16="http://schemas.microsoft.com/office/drawing/2014/main" val="2893955065"/>
                    </a:ext>
                  </a:extLst>
                </a:gridCol>
                <a:gridCol w="637626">
                  <a:extLst>
                    <a:ext uri="{9D8B030D-6E8A-4147-A177-3AD203B41FA5}">
                      <a16:colId xmlns:a16="http://schemas.microsoft.com/office/drawing/2014/main" val="1777630643"/>
                    </a:ext>
                  </a:extLst>
                </a:gridCol>
                <a:gridCol w="1912877">
                  <a:extLst>
                    <a:ext uri="{9D8B030D-6E8A-4147-A177-3AD203B41FA5}">
                      <a16:colId xmlns:a16="http://schemas.microsoft.com/office/drawing/2014/main" val="1082551657"/>
                    </a:ext>
                  </a:extLst>
                </a:gridCol>
                <a:gridCol w="2550502">
                  <a:extLst>
                    <a:ext uri="{9D8B030D-6E8A-4147-A177-3AD203B41FA5}">
                      <a16:colId xmlns:a16="http://schemas.microsoft.com/office/drawing/2014/main" val="212471664"/>
                    </a:ext>
                  </a:extLst>
                </a:gridCol>
              </a:tblGrid>
              <a:tr h="605297">
                <a:tc gridSpan="2">
                  <a:txBody>
                    <a:bodyPr/>
                    <a:lstStyle/>
                    <a:p>
                      <a:endParaRPr lang="de-DE"/>
                    </a:p>
                  </a:txBody>
                  <a:tcPr/>
                </a:tc>
                <a:tc hMerge="1">
                  <a:txBody>
                    <a:bodyPr/>
                    <a:lstStyle/>
                    <a:p>
                      <a:endParaRPr lang="de-DE"/>
                    </a:p>
                  </a:txBody>
                  <a:tcPr/>
                </a:tc>
                <a:tc gridSpan="2">
                  <a:txBody>
                    <a:bodyPr/>
                    <a:lstStyle/>
                    <a:p>
                      <a:endParaRPr lang="de-DE" dirty="0"/>
                    </a:p>
                  </a:txBody>
                  <a:tcPr/>
                </a:tc>
                <a:tc hMerge="1">
                  <a:txBody>
                    <a:bodyPr/>
                    <a:lstStyle/>
                    <a:p>
                      <a:endParaRPr lang="de-DE"/>
                    </a:p>
                  </a:txBody>
                  <a:tcPr/>
                </a:tc>
                <a:tc gridSpan="2">
                  <a:txBody>
                    <a:bodyPr/>
                    <a:lstStyle/>
                    <a:p>
                      <a:endParaRPr lang="de-DE"/>
                    </a:p>
                  </a:txBody>
                  <a:tcPr/>
                </a:tc>
                <a:tc hMerge="1">
                  <a:txBody>
                    <a:bodyPr/>
                    <a:lstStyle/>
                    <a:p>
                      <a:endParaRPr lang="de-DE"/>
                    </a:p>
                  </a:txBody>
                  <a:tcPr/>
                </a:tc>
                <a:tc>
                  <a:txBody>
                    <a:bodyPr/>
                    <a:lstStyle/>
                    <a:p>
                      <a:endParaRPr lang="de-DE"/>
                    </a:p>
                  </a:txBody>
                  <a:tcPr/>
                </a:tc>
                <a:extLst>
                  <a:ext uri="{0D108BD9-81ED-4DB2-BD59-A6C34878D82A}">
                    <a16:rowId xmlns:a16="http://schemas.microsoft.com/office/drawing/2014/main" val="1807549955"/>
                  </a:ext>
                </a:extLst>
              </a:tr>
              <a:tr h="605297">
                <a:tc gridSpan="2">
                  <a:txBody>
                    <a:bodyPr/>
                    <a:lstStyle/>
                    <a:p>
                      <a:endParaRPr lang="de-DE" dirty="0"/>
                    </a:p>
                  </a:txBody>
                  <a:tcPr/>
                </a:tc>
                <a:tc hMerge="1">
                  <a:txBody>
                    <a:bodyPr/>
                    <a:lstStyle/>
                    <a:p>
                      <a:endParaRPr lang="de-DE"/>
                    </a:p>
                  </a:txBody>
                  <a:tcPr/>
                </a:tc>
                <a:tc gridSpan="2">
                  <a:txBody>
                    <a:bodyPr/>
                    <a:lstStyle/>
                    <a:p>
                      <a:endParaRPr lang="de-DE"/>
                    </a:p>
                  </a:txBody>
                  <a:tcPr/>
                </a:tc>
                <a:tc hMerge="1">
                  <a:txBody>
                    <a:bodyPr/>
                    <a:lstStyle/>
                    <a:p>
                      <a:endParaRPr lang="de-DE"/>
                    </a:p>
                  </a:txBody>
                  <a:tcPr/>
                </a:tc>
                <a:tc gridSpan="2">
                  <a:txBody>
                    <a:bodyPr/>
                    <a:lstStyle/>
                    <a:p>
                      <a:endParaRPr lang="de-DE"/>
                    </a:p>
                  </a:txBody>
                  <a:tcPr/>
                </a:tc>
                <a:tc hMerge="1">
                  <a:txBody>
                    <a:bodyPr/>
                    <a:lstStyle/>
                    <a:p>
                      <a:endParaRPr lang="de-DE"/>
                    </a:p>
                  </a:txBody>
                  <a:tcPr/>
                </a:tc>
                <a:tc>
                  <a:txBody>
                    <a:bodyPr/>
                    <a:lstStyle/>
                    <a:p>
                      <a:endParaRPr lang="de-DE"/>
                    </a:p>
                  </a:txBody>
                  <a:tcPr/>
                </a:tc>
                <a:extLst>
                  <a:ext uri="{0D108BD9-81ED-4DB2-BD59-A6C34878D82A}">
                    <a16:rowId xmlns:a16="http://schemas.microsoft.com/office/drawing/2014/main" val="4158836305"/>
                  </a:ext>
                </a:extLst>
              </a:tr>
              <a:tr h="605297">
                <a:tc>
                  <a:txBody>
                    <a:bodyPr/>
                    <a:lstStyle/>
                    <a:p>
                      <a:endParaRPr lang="de-DE"/>
                    </a:p>
                  </a:txBody>
                  <a:tcPr/>
                </a:tc>
                <a:tc gridSpan="2">
                  <a:txBody>
                    <a:bodyPr/>
                    <a:lstStyle/>
                    <a:p>
                      <a:endParaRPr lang="de-DE" dirty="0"/>
                    </a:p>
                  </a:txBody>
                  <a:tcPr/>
                </a:tc>
                <a:tc hMerge="1">
                  <a:txBody>
                    <a:bodyPr/>
                    <a:lstStyle/>
                    <a:p>
                      <a:endParaRPr lang="de-DE"/>
                    </a:p>
                  </a:txBody>
                  <a:tcPr/>
                </a:tc>
                <a:tc gridSpan="2">
                  <a:txBody>
                    <a:bodyPr/>
                    <a:lstStyle/>
                    <a:p>
                      <a:endParaRPr lang="de-DE"/>
                    </a:p>
                  </a:txBody>
                  <a:tcPr/>
                </a:tc>
                <a:tc hMerge="1">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2960567772"/>
                  </a:ext>
                </a:extLst>
              </a:tr>
            </a:tbl>
          </a:graphicData>
        </a:graphic>
      </p:graphicFrame>
      <p:sp>
        <p:nvSpPr>
          <p:cNvPr id="10" name="Textfeld 9">
            <a:extLst>
              <a:ext uri="{FF2B5EF4-FFF2-40B4-BE49-F238E27FC236}">
                <a16:creationId xmlns:a16="http://schemas.microsoft.com/office/drawing/2014/main" id="{10EC051A-082F-482B-BCC3-08C485F7C239}"/>
              </a:ext>
            </a:extLst>
          </p:cNvPr>
          <p:cNvSpPr txBox="1"/>
          <p:nvPr/>
        </p:nvSpPr>
        <p:spPr>
          <a:xfrm>
            <a:off x="2052178" y="4916795"/>
            <a:ext cx="2124000" cy="648000"/>
          </a:xfrm>
          <a:prstGeom prst="rect">
            <a:avLst/>
          </a:prstGeom>
          <a:noFill/>
        </p:spPr>
        <p:txBody>
          <a:bodyPr wrap="square" rtlCol="0" anchor="ctr">
            <a:spAutoFit/>
          </a:bodyPr>
          <a:lstStyle/>
          <a:p>
            <a:pPr algn="ctr"/>
            <a:r>
              <a:rPr lang="de-DE" b="1" dirty="0"/>
              <a:t>Wasser-Molekül</a:t>
            </a:r>
          </a:p>
        </p:txBody>
      </p:sp>
      <p:sp>
        <p:nvSpPr>
          <p:cNvPr id="11" name="Textfeld 10">
            <a:extLst>
              <a:ext uri="{FF2B5EF4-FFF2-40B4-BE49-F238E27FC236}">
                <a16:creationId xmlns:a16="http://schemas.microsoft.com/office/drawing/2014/main" id="{9CCBA386-B3CE-4823-917F-05E07B898F92}"/>
              </a:ext>
            </a:extLst>
          </p:cNvPr>
          <p:cNvSpPr txBox="1"/>
          <p:nvPr/>
        </p:nvSpPr>
        <p:spPr>
          <a:xfrm>
            <a:off x="4681602" y="5501544"/>
            <a:ext cx="2052000" cy="646331"/>
          </a:xfrm>
          <a:prstGeom prst="rect">
            <a:avLst/>
          </a:prstGeom>
          <a:noFill/>
          <a:ln>
            <a:noFill/>
          </a:ln>
        </p:spPr>
        <p:txBody>
          <a:bodyPr wrap="square" rtlCol="0">
            <a:spAutoFit/>
          </a:bodyPr>
          <a:lstStyle/>
          <a:p>
            <a:pPr algn="ctr"/>
            <a:r>
              <a:rPr lang="de-DE" b="1"/>
              <a:t>Wasserstoffchlorid-Molekül</a:t>
            </a:r>
          </a:p>
        </p:txBody>
      </p:sp>
      <p:sp>
        <p:nvSpPr>
          <p:cNvPr id="12" name="Textfeld 11">
            <a:extLst>
              <a:ext uri="{FF2B5EF4-FFF2-40B4-BE49-F238E27FC236}">
                <a16:creationId xmlns:a16="http://schemas.microsoft.com/office/drawing/2014/main" id="{D1902810-C197-4263-AC72-3516C8D72C66}"/>
              </a:ext>
            </a:extLst>
          </p:cNvPr>
          <p:cNvSpPr txBox="1"/>
          <p:nvPr/>
        </p:nvSpPr>
        <p:spPr>
          <a:xfrm>
            <a:off x="4758703" y="4898003"/>
            <a:ext cx="2124000" cy="648000"/>
          </a:xfrm>
          <a:prstGeom prst="rect">
            <a:avLst/>
          </a:prstGeom>
          <a:noFill/>
        </p:spPr>
        <p:txBody>
          <a:bodyPr wrap="square" rtlCol="0" anchor="ctr">
            <a:spAutoFit/>
          </a:bodyPr>
          <a:lstStyle/>
          <a:p>
            <a:pPr algn="ctr"/>
            <a:r>
              <a:rPr lang="de-DE" b="1"/>
              <a:t>Übergangszustand</a:t>
            </a:r>
          </a:p>
        </p:txBody>
      </p:sp>
      <p:sp>
        <p:nvSpPr>
          <p:cNvPr id="13" name="Textfeld 12">
            <a:extLst>
              <a:ext uri="{FF2B5EF4-FFF2-40B4-BE49-F238E27FC236}">
                <a16:creationId xmlns:a16="http://schemas.microsoft.com/office/drawing/2014/main" id="{CF19E5F3-7CA9-4BDB-B650-068EC4D2C592}"/>
              </a:ext>
            </a:extLst>
          </p:cNvPr>
          <p:cNvSpPr txBox="1"/>
          <p:nvPr/>
        </p:nvSpPr>
        <p:spPr>
          <a:xfrm>
            <a:off x="7300251" y="4913054"/>
            <a:ext cx="2124000" cy="648000"/>
          </a:xfrm>
          <a:prstGeom prst="rect">
            <a:avLst/>
          </a:prstGeom>
          <a:noFill/>
        </p:spPr>
        <p:txBody>
          <a:bodyPr wrap="square" rtlCol="0" anchor="ctr">
            <a:spAutoFit/>
          </a:bodyPr>
          <a:lstStyle/>
          <a:p>
            <a:pPr algn="ctr"/>
            <a:r>
              <a:rPr lang="de-DE" b="1"/>
              <a:t>Oxonium-Ion</a:t>
            </a:r>
          </a:p>
        </p:txBody>
      </p:sp>
      <p:sp>
        <p:nvSpPr>
          <p:cNvPr id="14" name="Textfeld 13">
            <a:extLst>
              <a:ext uri="{FF2B5EF4-FFF2-40B4-BE49-F238E27FC236}">
                <a16:creationId xmlns:a16="http://schemas.microsoft.com/office/drawing/2014/main" id="{67A44D6B-0A21-4F04-BBC3-D3ADA9B040EC}"/>
              </a:ext>
            </a:extLst>
          </p:cNvPr>
          <p:cNvSpPr txBox="1"/>
          <p:nvPr/>
        </p:nvSpPr>
        <p:spPr>
          <a:xfrm>
            <a:off x="9769378" y="6112644"/>
            <a:ext cx="2124000" cy="648000"/>
          </a:xfrm>
          <a:prstGeom prst="rect">
            <a:avLst/>
          </a:prstGeom>
          <a:noFill/>
        </p:spPr>
        <p:txBody>
          <a:bodyPr wrap="square" rtlCol="0" anchor="ctr">
            <a:spAutoFit/>
          </a:bodyPr>
          <a:lstStyle/>
          <a:p>
            <a:pPr algn="ctr"/>
            <a:r>
              <a:rPr lang="de-DE" b="1"/>
              <a:t>Chlorid-Ion</a:t>
            </a:r>
          </a:p>
        </p:txBody>
      </p:sp>
      <p:sp>
        <p:nvSpPr>
          <p:cNvPr id="15" name="Textfeld 14">
            <a:extLst>
              <a:ext uri="{FF2B5EF4-FFF2-40B4-BE49-F238E27FC236}">
                <a16:creationId xmlns:a16="http://schemas.microsoft.com/office/drawing/2014/main" id="{30FD3BE8-0D8C-4302-8DE4-EE1BAEC584FB}"/>
              </a:ext>
            </a:extLst>
          </p:cNvPr>
          <p:cNvSpPr txBox="1"/>
          <p:nvPr/>
        </p:nvSpPr>
        <p:spPr>
          <a:xfrm>
            <a:off x="9769378" y="4924134"/>
            <a:ext cx="2124000" cy="648000"/>
          </a:xfrm>
          <a:prstGeom prst="rect">
            <a:avLst/>
          </a:prstGeom>
          <a:noFill/>
        </p:spPr>
        <p:txBody>
          <a:bodyPr wrap="square" rtlCol="0" anchor="ctr">
            <a:spAutoFit/>
          </a:bodyPr>
          <a:lstStyle/>
          <a:p>
            <a:pPr algn="ctr"/>
            <a:r>
              <a:rPr lang="de-DE" b="1"/>
              <a:t>Salzsäure</a:t>
            </a:r>
          </a:p>
        </p:txBody>
      </p:sp>
      <p:sp>
        <p:nvSpPr>
          <p:cNvPr id="16" name="Textfeld 15">
            <a:extLst>
              <a:ext uri="{FF2B5EF4-FFF2-40B4-BE49-F238E27FC236}">
                <a16:creationId xmlns:a16="http://schemas.microsoft.com/office/drawing/2014/main" id="{1016A763-7076-4E80-BCF6-B231350B6D32}"/>
              </a:ext>
            </a:extLst>
          </p:cNvPr>
          <p:cNvSpPr txBox="1"/>
          <p:nvPr/>
        </p:nvSpPr>
        <p:spPr>
          <a:xfrm>
            <a:off x="2174724" y="6093852"/>
            <a:ext cx="1404000" cy="648000"/>
          </a:xfrm>
          <a:prstGeom prst="rect">
            <a:avLst/>
          </a:prstGeom>
          <a:noFill/>
        </p:spPr>
        <p:txBody>
          <a:bodyPr wrap="square" rtlCol="0" anchor="ctr">
            <a:spAutoFit/>
          </a:bodyPr>
          <a:lstStyle/>
          <a:p>
            <a:pPr algn="ctr"/>
            <a:r>
              <a:rPr lang="de-DE" b="1"/>
              <a:t>Proton</a:t>
            </a:r>
          </a:p>
        </p:txBody>
      </p:sp>
      <p:sp>
        <p:nvSpPr>
          <p:cNvPr id="17" name="Textfeld 16">
            <a:extLst>
              <a:ext uri="{FF2B5EF4-FFF2-40B4-BE49-F238E27FC236}">
                <a16:creationId xmlns:a16="http://schemas.microsoft.com/office/drawing/2014/main" id="{3055A0F4-6D6A-4EC7-97EC-6A08243FB411}"/>
              </a:ext>
            </a:extLst>
          </p:cNvPr>
          <p:cNvSpPr txBox="1"/>
          <p:nvPr/>
        </p:nvSpPr>
        <p:spPr>
          <a:xfrm>
            <a:off x="6000033" y="6141220"/>
            <a:ext cx="1404000" cy="646331"/>
          </a:xfrm>
          <a:prstGeom prst="rect">
            <a:avLst/>
          </a:prstGeom>
          <a:noFill/>
        </p:spPr>
        <p:txBody>
          <a:bodyPr wrap="square" rtlCol="0">
            <a:spAutoFit/>
          </a:bodyPr>
          <a:lstStyle/>
          <a:p>
            <a:pPr algn="ctr"/>
            <a:r>
              <a:rPr lang="de-DE" b="1"/>
              <a:t>Wasserstoff-Atom</a:t>
            </a:r>
          </a:p>
        </p:txBody>
      </p:sp>
      <p:sp>
        <p:nvSpPr>
          <p:cNvPr id="18" name="Textfeld 17">
            <a:extLst>
              <a:ext uri="{FF2B5EF4-FFF2-40B4-BE49-F238E27FC236}">
                <a16:creationId xmlns:a16="http://schemas.microsoft.com/office/drawing/2014/main" id="{5ED11061-8DF5-4F39-B018-85A1B1CDC90B}"/>
              </a:ext>
            </a:extLst>
          </p:cNvPr>
          <p:cNvSpPr txBox="1"/>
          <p:nvPr/>
        </p:nvSpPr>
        <p:spPr>
          <a:xfrm>
            <a:off x="7911276" y="6141366"/>
            <a:ext cx="1404000" cy="646331"/>
          </a:xfrm>
          <a:prstGeom prst="rect">
            <a:avLst/>
          </a:prstGeom>
          <a:noFill/>
        </p:spPr>
        <p:txBody>
          <a:bodyPr wrap="square" rtlCol="0">
            <a:spAutoFit/>
          </a:bodyPr>
          <a:lstStyle/>
          <a:p>
            <a:pPr algn="ctr"/>
            <a:r>
              <a:rPr lang="de-DE" b="1"/>
              <a:t>Chlor-</a:t>
            </a:r>
          </a:p>
          <a:p>
            <a:pPr algn="ctr"/>
            <a:r>
              <a:rPr lang="de-DE" b="1"/>
              <a:t>Atom</a:t>
            </a:r>
          </a:p>
        </p:txBody>
      </p:sp>
      <p:sp>
        <p:nvSpPr>
          <p:cNvPr id="19" name="Textfeld 18">
            <a:extLst>
              <a:ext uri="{FF2B5EF4-FFF2-40B4-BE49-F238E27FC236}">
                <a16:creationId xmlns:a16="http://schemas.microsoft.com/office/drawing/2014/main" id="{B92DA9A6-DF97-4F12-BEBA-B49A9721EF1C}"/>
              </a:ext>
            </a:extLst>
          </p:cNvPr>
          <p:cNvSpPr txBox="1"/>
          <p:nvPr/>
        </p:nvSpPr>
        <p:spPr>
          <a:xfrm>
            <a:off x="2422622" y="5504490"/>
            <a:ext cx="1404000" cy="646331"/>
          </a:xfrm>
          <a:prstGeom prst="rect">
            <a:avLst/>
          </a:prstGeom>
          <a:noFill/>
        </p:spPr>
        <p:txBody>
          <a:bodyPr wrap="square" rtlCol="0">
            <a:spAutoFit/>
          </a:bodyPr>
          <a:lstStyle/>
          <a:p>
            <a:pPr algn="ctr"/>
            <a:r>
              <a:rPr lang="de-DE" b="1" dirty="0"/>
              <a:t>Wasserstoff-Kation</a:t>
            </a:r>
          </a:p>
        </p:txBody>
      </p:sp>
      <p:sp>
        <p:nvSpPr>
          <p:cNvPr id="20" name="Textfeld 19">
            <a:extLst>
              <a:ext uri="{FF2B5EF4-FFF2-40B4-BE49-F238E27FC236}">
                <a16:creationId xmlns:a16="http://schemas.microsoft.com/office/drawing/2014/main" id="{C352B015-9642-47FA-8D50-618ED7162AAE}"/>
              </a:ext>
            </a:extLst>
          </p:cNvPr>
          <p:cNvSpPr txBox="1"/>
          <p:nvPr/>
        </p:nvSpPr>
        <p:spPr>
          <a:xfrm>
            <a:off x="4073454" y="6141219"/>
            <a:ext cx="1404000" cy="646331"/>
          </a:xfrm>
          <a:prstGeom prst="rect">
            <a:avLst/>
          </a:prstGeom>
          <a:noFill/>
        </p:spPr>
        <p:txBody>
          <a:bodyPr wrap="square" rtlCol="0">
            <a:spAutoFit/>
          </a:bodyPr>
          <a:lstStyle/>
          <a:p>
            <a:pPr algn="ctr"/>
            <a:r>
              <a:rPr lang="de-DE" b="1"/>
              <a:t>Sauerstoff-Atom</a:t>
            </a:r>
          </a:p>
        </p:txBody>
      </p:sp>
      <p:sp>
        <p:nvSpPr>
          <p:cNvPr id="21" name="Textfeld 20">
            <a:extLst>
              <a:ext uri="{FF2B5EF4-FFF2-40B4-BE49-F238E27FC236}">
                <a16:creationId xmlns:a16="http://schemas.microsoft.com/office/drawing/2014/main" id="{E972C048-BC3F-4489-B1DA-17D99F36F858}"/>
              </a:ext>
            </a:extLst>
          </p:cNvPr>
          <p:cNvSpPr txBox="1"/>
          <p:nvPr/>
        </p:nvSpPr>
        <p:spPr>
          <a:xfrm>
            <a:off x="7206192" y="5493366"/>
            <a:ext cx="2124000" cy="648000"/>
          </a:xfrm>
          <a:prstGeom prst="rect">
            <a:avLst/>
          </a:prstGeom>
          <a:noFill/>
        </p:spPr>
        <p:txBody>
          <a:bodyPr wrap="square" rtlCol="0" anchor="ctr">
            <a:spAutoFit/>
          </a:bodyPr>
          <a:lstStyle/>
          <a:p>
            <a:pPr algn="ctr"/>
            <a:r>
              <a:rPr lang="de-DE" b="1"/>
              <a:t>Wasserstoffchlorid</a:t>
            </a:r>
          </a:p>
        </p:txBody>
      </p:sp>
      <p:sp>
        <p:nvSpPr>
          <p:cNvPr id="22" name="Textfeld 21">
            <a:extLst>
              <a:ext uri="{FF2B5EF4-FFF2-40B4-BE49-F238E27FC236}">
                <a16:creationId xmlns:a16="http://schemas.microsoft.com/office/drawing/2014/main" id="{64437879-BF17-4AB0-A960-FB9387C8A080}"/>
              </a:ext>
            </a:extLst>
          </p:cNvPr>
          <p:cNvSpPr txBox="1"/>
          <p:nvPr/>
        </p:nvSpPr>
        <p:spPr>
          <a:xfrm>
            <a:off x="9758138" y="5642416"/>
            <a:ext cx="2124000" cy="369332"/>
          </a:xfrm>
          <a:prstGeom prst="rect">
            <a:avLst/>
          </a:prstGeom>
          <a:noFill/>
        </p:spPr>
        <p:txBody>
          <a:bodyPr wrap="square" rtlCol="0" anchor="ctr">
            <a:spAutoFit/>
          </a:bodyPr>
          <a:lstStyle/>
          <a:p>
            <a:pPr algn="ctr"/>
            <a:r>
              <a:rPr lang="de-DE" b="1"/>
              <a:t>Wasser</a:t>
            </a:r>
          </a:p>
        </p:txBody>
      </p:sp>
      <p:sp>
        <p:nvSpPr>
          <p:cNvPr id="6" name="Textfeld 5">
            <a:extLst>
              <a:ext uri="{FF2B5EF4-FFF2-40B4-BE49-F238E27FC236}">
                <a16:creationId xmlns:a16="http://schemas.microsoft.com/office/drawing/2014/main" id="{710D54C8-6762-6B10-A157-2FB784C9880F}"/>
              </a:ext>
            </a:extLst>
          </p:cNvPr>
          <p:cNvSpPr txBox="1"/>
          <p:nvPr/>
        </p:nvSpPr>
        <p:spPr>
          <a:xfrm>
            <a:off x="537491" y="711989"/>
            <a:ext cx="11117017"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Ordne die Bezeichnungen und Formeldarstellungen aus Tabelle 1 den Kugelmodellen der Teilchen in Abbildung 1 so weit wie möglich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800" i="1" dirty="0">
                <a:solidFill>
                  <a:schemeClr val="accent6">
                    <a:lumMod val="75000"/>
                  </a:schemeClr>
                </a:solidFill>
              </a:rPr>
              <a:t>Übersetze die Abbildungen anschließend in </a:t>
            </a:r>
            <a:r>
              <a:rPr lang="de-AT" sz="1800" i="1" u="sng" dirty="0">
                <a:solidFill>
                  <a:schemeClr val="accent6">
                    <a:lumMod val="75000"/>
                  </a:schemeClr>
                </a:solidFill>
              </a:rPr>
              <a:t>Valenzstrichformeln.</a:t>
            </a:r>
            <a:endParaRPr kumimoji="0" lang="de-AT" sz="18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sp>
        <p:nvSpPr>
          <p:cNvPr id="25" name="Textfeld 24">
            <a:extLst>
              <a:ext uri="{FF2B5EF4-FFF2-40B4-BE49-F238E27FC236}">
                <a16:creationId xmlns:a16="http://schemas.microsoft.com/office/drawing/2014/main" id="{0CD545CE-E9B3-8EE7-41F6-CF6752303D32}"/>
              </a:ext>
            </a:extLst>
          </p:cNvPr>
          <p:cNvSpPr txBox="1"/>
          <p:nvPr/>
        </p:nvSpPr>
        <p:spPr>
          <a:xfrm>
            <a:off x="11083098" y="113636"/>
            <a:ext cx="1108902" cy="369332"/>
          </a:xfrm>
          <a:prstGeom prst="rect">
            <a:avLst/>
          </a:prstGeom>
          <a:noFill/>
        </p:spPr>
        <p:txBody>
          <a:bodyPr wrap="square" rtlCol="0">
            <a:spAutoFit/>
          </a:bodyPr>
          <a:lstStyle/>
          <a:p>
            <a:r>
              <a:rPr lang="de-DE" b="1" dirty="0">
                <a:solidFill>
                  <a:srgbClr val="F49819"/>
                </a:solidFill>
              </a:rPr>
              <a:t>Niveau M</a:t>
            </a:r>
          </a:p>
        </p:txBody>
      </p:sp>
      <p:sp>
        <p:nvSpPr>
          <p:cNvPr id="26" name="Textfeld 25">
            <a:extLst>
              <a:ext uri="{FF2B5EF4-FFF2-40B4-BE49-F238E27FC236}">
                <a16:creationId xmlns:a16="http://schemas.microsoft.com/office/drawing/2014/main" id="{CCF3649A-5118-46DB-C08F-74B721B73BA6}"/>
              </a:ext>
            </a:extLst>
          </p:cNvPr>
          <p:cNvSpPr txBox="1"/>
          <p:nvPr/>
        </p:nvSpPr>
        <p:spPr>
          <a:xfrm>
            <a:off x="556149" y="326975"/>
            <a:ext cx="10793421" cy="369332"/>
          </a:xfrm>
          <a:prstGeom prst="rect">
            <a:avLst/>
          </a:prstGeom>
          <a:noFill/>
        </p:spPr>
        <p:txBody>
          <a:bodyPr wrap="square">
            <a:spAutoFit/>
          </a:bodyPr>
          <a:lstStyle/>
          <a:p>
            <a:r>
              <a:rPr lang="de-AT" b="1" dirty="0">
                <a:solidFill>
                  <a:schemeClr val="accent6">
                    <a:lumMod val="75000"/>
                  </a:schemeClr>
                </a:solidFill>
              </a:rPr>
              <a:t>Aufgabe 5: </a:t>
            </a:r>
            <a:r>
              <a:rPr lang="de-AT" i="1" dirty="0">
                <a:solidFill>
                  <a:schemeClr val="accent6">
                    <a:lumMod val="75000"/>
                  </a:schemeClr>
                </a:solidFill>
              </a:rPr>
              <a:t>Benennen der Teilchen (auch als H5P vorhanden)</a:t>
            </a:r>
          </a:p>
        </p:txBody>
      </p:sp>
    </p:spTree>
    <p:extLst>
      <p:ext uri="{BB962C8B-B14F-4D97-AF65-F5344CB8AC3E}">
        <p14:creationId xmlns:p14="http://schemas.microsoft.com/office/powerpoint/2010/main" val="25726364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3b7bdf44-c9f6-4e8a-b11e-38f1350b0e6e">
      <UserInfo>
        <DisplayName/>
        <AccountId xsi:nil="true"/>
        <AccountType/>
      </UserInfo>
    </SharedWithUsers>
    <_dlc_DocId xmlns="3b7bdf44-c9f6-4e8a-b11e-38f1350b0e6e">ZYSZ63PCDK7H-702998913-8998</_dlc_DocId>
    <MediaLengthInSeconds xmlns="c72df712-2aa3-4210-9adc-1892eb12471a" xsi:nil="true"/>
    <lcf76f155ced4ddcb4097134ff3c332f xmlns="c72df712-2aa3-4210-9adc-1892eb12471a">
      <Terms xmlns="http://schemas.microsoft.com/office/infopath/2007/PartnerControls"/>
    </lcf76f155ced4ddcb4097134ff3c332f>
    <TaxCatchAll xmlns="3b7bdf44-c9f6-4e8a-b11e-38f1350b0e6e" xsi:nil="true"/>
    <_dlc_DocIdUrl xmlns="3b7bdf44-c9f6-4e8a-b11e-38f1350b0e6e">
      <Url>https://eduneteurope.sharepoint.com/sites/sensiMINT-OneDrive/_layouts/15/DocIdRedir.aspx?ID=ZYSZ63PCDK7H-702998913-8998</Url>
      <Description>ZYSZ63PCDK7H-702998913-8998</Description>
    </_dlc_DocIdUrl>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Props1.xml><?xml version="1.0" encoding="utf-8"?>
<ds:datastoreItem xmlns:ds="http://schemas.openxmlformats.org/officeDocument/2006/customXml" ds:itemID="{B1E12217-F559-491F-AC86-9B480E7EFB8D}">
  <ds:schemaRefs>
    <ds:schemaRef ds:uri="http://schemas.microsoft.com/sharepoint/events"/>
  </ds:schemaRefs>
</ds:datastoreItem>
</file>

<file path=customXml/itemProps2.xml><?xml version="1.0" encoding="utf-8"?>
<ds:datastoreItem xmlns:ds="http://schemas.openxmlformats.org/officeDocument/2006/customXml" ds:itemID="{974CD10E-83AE-4C44-89D8-59B53625CC8E}">
  <ds:schemaRefs>
    <ds:schemaRef ds:uri="http://schemas.microsoft.com/sharepoint/v3/contenttype/forms"/>
  </ds:schemaRefs>
</ds:datastoreItem>
</file>

<file path=customXml/itemProps3.xml><?xml version="1.0" encoding="utf-8"?>
<ds:datastoreItem xmlns:ds="http://schemas.openxmlformats.org/officeDocument/2006/customXml" ds:itemID="{689079BD-E411-48C7-93E6-197945C60893}">
  <ds:schemaRefs>
    <ds:schemaRef ds:uri="3b7bdf44-c9f6-4e8a-b11e-38f1350b0e6e"/>
    <ds:schemaRef ds:uri="c72df712-2aa3-4210-9adc-1892eb124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C3381E7-3AE4-46E8-88C5-D1E9444007C5}">
  <ds:schemaRef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c72df712-2aa3-4210-9adc-1892eb12471a"/>
    <ds:schemaRef ds:uri="http://schemas.microsoft.com/office/infopath/2007/PartnerControls"/>
    <ds:schemaRef ds:uri="3b7bdf44-c9f6-4e8a-b11e-38f1350b0e6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4705</Words>
  <Application>Microsoft Office PowerPoint</Application>
  <PresentationFormat>Breitbild</PresentationFormat>
  <Paragraphs>621</Paragraphs>
  <Slides>38</Slides>
  <Notes>15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-apple-system</vt:lpstr>
      <vt:lpstr>Arial</vt:lpstr>
      <vt:lpstr>Calibri</vt:lpstr>
      <vt:lpstr>Calibri Light</vt:lpstr>
      <vt:lpstr>Heebo Light</vt:lpstr>
      <vt:lpstr>Script MT Bold</vt:lpstr>
      <vt:lpstr>Trebuchet MS</vt:lpstr>
      <vt:lpstr>Webdings</vt:lpstr>
      <vt:lpstr>Wingdings</vt:lpstr>
      <vt:lpstr>Office</vt:lpstr>
      <vt:lpstr>PowerPoint-Präsentation</vt:lpstr>
      <vt:lpstr>Salzsäure ist keine Säure! </vt:lpstr>
      <vt:lpstr>Wo steckt die Säure in der Salzsäure?</vt:lpstr>
      <vt:lpstr>Ablauf</vt:lpstr>
      <vt:lpstr>Niedriges Anforderungsniveau (fachlich &amp; sprachlich)  Abbildung 1 auf der nächsten Folie zeigt den Vorgang, der beim „Lösen“ = Reagieren von Wasserstoffchlorid in / mit Wasser stattfindet. Dies wird mithilfe von Kugelmodellen auf Teilchenebene dargestellt.   ACHTUNG: In dieser Phase ist es wichtig, dass du alleine arbeitest.     </vt:lpstr>
      <vt:lpstr>PowerPoint-Präsentation</vt:lpstr>
      <vt:lpstr>PowerPoint-Präsentation</vt:lpstr>
      <vt:lpstr>Mittleres Anforderungsniveau (fachlich &amp; sprachlich)  Abbildung 1 auf der nächsten Folie zeigt den Vorgang, der beim „Lösen“ = Reagieren von Wasserstoffchlorid in / mit Wasser stattfindet. Dies wird mithilfe von Kugelmodellen auf Teilchenebene dargestellt.   ACHTUNG: In dieser Phase ist es wichtig, dass du alleine arbeitest.     </vt:lpstr>
      <vt:lpstr>PowerPoint-Präsentation</vt:lpstr>
      <vt:lpstr>PowerPoint-Präsentation</vt:lpstr>
      <vt:lpstr>PowerPoint-Präsentation</vt:lpstr>
      <vt:lpstr>PowerPoint-Präsentation</vt:lpstr>
      <vt:lpstr>Hohes Anforderungsniveau (fachlich &amp; sprachlich)  Abbildung 1 auf der nächsten Folie zeigt den Vorgang, der beim „Lösen“ = Reagieren von Wasserstoffchlorid in / mit Wasser stattfindet. Dies wird mithilfe von Kugelmodellen auf Teilchenebene dargestellt.   ACHTUNG: In dieser Phase ist es wichtig, dass du alleine arbeitest.     </vt:lpstr>
      <vt:lpstr>PowerPoint-Präsentation</vt:lpstr>
      <vt:lpstr>PowerPoint-Präsentation</vt:lpstr>
      <vt:lpstr>Pair</vt:lpstr>
      <vt:lpstr>PowerPoint-Präsentation</vt:lpstr>
      <vt:lpstr>PowerPoint-Präsentation</vt:lpstr>
      <vt:lpstr>PowerPoint-Präsentation</vt:lpstr>
      <vt:lpstr>  Teil 3: Sicherung  Share-Phase  - Peer-Review und/oder - Lexikoneintrag</vt:lpstr>
      <vt:lpstr>Wo steckt nun die Säure in der Salzsäure ?</vt:lpstr>
      <vt:lpstr>Peer-Review</vt:lpstr>
      <vt:lpstr>Wo steckt nun die Säure in der Salzsäure ? </vt:lpstr>
      <vt:lpstr>PowerPoint-Präsentation</vt:lpstr>
      <vt:lpstr>PowerPoint-Präsentation</vt:lpstr>
      <vt:lpstr>PowerPoint-Präsentation</vt:lpstr>
      <vt:lpstr>PowerPoint-Präsentation</vt:lpstr>
      <vt:lpstr>PowerPoint-Präsentation</vt:lpstr>
      <vt:lpstr>Gestufte Lernhilfe zur Beschreibung der Abbildung</vt:lpstr>
      <vt:lpstr>Alternative digitale Anwendung: QR-Lernhilfe  Viele Hilfen in einem QR-Code zum bequemen und übersichtlichen Auf- und Zuklappen von Hilfen und Lösungen </vt:lpstr>
      <vt:lpstr>Kopiervorlagen für das analoge Arbeiten mit den gestuften Hilfen</vt:lpstr>
      <vt:lpstr>Gestufte Lernhilfe 1 – Beschreibung von Abbildungen/Diagrammen</vt:lpstr>
      <vt:lpstr>Gestufte Lernhilfe 2 – Wort- und Phrasensammlung zum Beschreiben der Abbildung</vt:lpstr>
      <vt:lpstr>Gestufte Lernhilfe 3 – Fachbegriffe zur Beschreibung der Protolyse</vt:lpstr>
      <vt:lpstr>PowerPoint-Präsentation</vt:lpstr>
      <vt:lpstr>Methodeninfo: Think-Pair-Share</vt:lpstr>
      <vt:lpstr>PowerPoint-Präsentation</vt:lpstr>
      <vt:lpstr>Weiterführende Hinweise zu den Methoden: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 steckt die Säure in der Salzsäure?</dc:title>
  <dc:creator>Philipp Baschinger</dc:creator>
  <cp:lastModifiedBy>Maria Steger</cp:lastModifiedBy>
  <cp:revision>4</cp:revision>
  <dcterms:created xsi:type="dcterms:W3CDTF">2021-06-03T13:58:37Z</dcterms:created>
  <dcterms:modified xsi:type="dcterms:W3CDTF">2023-11-27T20:25:17Z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0x010100ADD64186320F034D96DF7923188D52B4</vt:lpwstr>
  </property>
  <property fmtid="{D5CDD505-2E9C-101B-9397-08002B2CF9AE}" pid="4" name="ComplianceAssetId">
    <vt:lpwstr/>
  </property>
  <property fmtid="{D5CDD505-2E9C-101B-9397-08002B2CF9AE}" pid="5" name="_dlc_DocIdItemGuid">
    <vt:lpwstr>85df7fce-4b92-42ea-9f62-ac8ab80e5f88</vt:lpwstr>
  </property>
  <property fmtid="{D5CDD505-2E9C-101B-9397-08002B2CF9AE}" pid="6" name="_ExtendedDescription">
    <vt:lpwstr/>
  </property>
  <property fmtid="{D5CDD505-2E9C-101B-9397-08002B2CF9AE}" pid="7" name="TriggerFlowInfo">
    <vt:lpwstr/>
  </property>
</Properties>
</file>