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sldIdLst>
    <p:sldId id="525" r:id="rId6"/>
    <p:sldId id="501" r:id="rId7"/>
    <p:sldId id="506" r:id="rId8"/>
    <p:sldId id="521" r:id="rId9"/>
    <p:sldId id="522" r:id="rId10"/>
    <p:sldId id="524" r:id="rId11"/>
    <p:sldId id="523"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52"/>
    <p:restoredTop sz="96405"/>
  </p:normalViewPr>
  <p:slideViewPr>
    <p:cSldViewPr snapToGrid="0">
      <p:cViewPr varScale="1">
        <p:scale>
          <a:sx n="121" d="100"/>
          <a:sy n="121" d="100"/>
        </p:scale>
        <p:origin x="64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witha Ritter" userId="463a3ed9-2842-4ac3-a364-a0fa97238dfc" providerId="ADAL" clId="{49FD834C-C273-684E-B5B9-173235F518DF}"/>
    <pc:docChg chg="modSld">
      <pc:chgData name="Roswitha Ritter" userId="463a3ed9-2842-4ac3-a364-a0fa97238dfc" providerId="ADAL" clId="{49FD834C-C273-684E-B5B9-173235F518DF}" dt="2023-11-28T10:17:13.741" v="22" actId="1076"/>
      <pc:docMkLst>
        <pc:docMk/>
      </pc:docMkLst>
      <pc:sldChg chg="addSp delSp modSp mod">
        <pc:chgData name="Roswitha Ritter" userId="463a3ed9-2842-4ac3-a364-a0fa97238dfc" providerId="ADAL" clId="{49FD834C-C273-684E-B5B9-173235F518DF}" dt="2023-11-28T10:17:13.741" v="22" actId="1076"/>
        <pc:sldMkLst>
          <pc:docMk/>
          <pc:sldMk cId="3735100989" sldId="523"/>
        </pc:sldMkLst>
        <pc:spChg chg="mod">
          <ac:chgData name="Roswitha Ritter" userId="463a3ed9-2842-4ac3-a364-a0fa97238dfc" providerId="ADAL" clId="{49FD834C-C273-684E-B5B9-173235F518DF}" dt="2023-11-28T10:16:59.849" v="17" actId="478"/>
          <ac:spMkLst>
            <pc:docMk/>
            <pc:sldMk cId="3735100989" sldId="523"/>
            <ac:spMk id="2" creationId="{9FD04D73-5C20-5CCE-D1C5-C21FA0CF4A5D}"/>
          </ac:spMkLst>
        </pc:spChg>
        <pc:spChg chg="mod">
          <ac:chgData name="Roswitha Ritter" userId="463a3ed9-2842-4ac3-a364-a0fa97238dfc" providerId="ADAL" clId="{49FD834C-C273-684E-B5B9-173235F518DF}" dt="2023-11-28T10:16:59.849" v="17" actId="478"/>
          <ac:spMkLst>
            <pc:docMk/>
            <pc:sldMk cId="3735100989" sldId="523"/>
            <ac:spMk id="9" creationId="{0B3BBF36-3460-2A3F-7A1E-3B7F46CA6BF4}"/>
          </ac:spMkLst>
        </pc:spChg>
        <pc:spChg chg="add mod">
          <ac:chgData name="Roswitha Ritter" userId="463a3ed9-2842-4ac3-a364-a0fa97238dfc" providerId="ADAL" clId="{49FD834C-C273-684E-B5B9-173235F518DF}" dt="2023-11-28T10:17:03.708" v="19" actId="1076"/>
          <ac:spMkLst>
            <pc:docMk/>
            <pc:sldMk cId="3735100989" sldId="523"/>
            <ac:spMk id="10" creationId="{D04E1BDE-329F-989B-DCC3-07074D0278CA}"/>
          </ac:spMkLst>
        </pc:spChg>
        <pc:spChg chg="mod">
          <ac:chgData name="Roswitha Ritter" userId="463a3ed9-2842-4ac3-a364-a0fa97238dfc" providerId="ADAL" clId="{49FD834C-C273-684E-B5B9-173235F518DF}" dt="2023-11-28T10:17:06.891" v="20" actId="478"/>
          <ac:spMkLst>
            <pc:docMk/>
            <pc:sldMk cId="3735100989" sldId="523"/>
            <ac:spMk id="12" creationId="{775C1903-039F-6872-A94E-D99A79831576}"/>
          </ac:spMkLst>
        </pc:spChg>
        <pc:spChg chg="mod">
          <ac:chgData name="Roswitha Ritter" userId="463a3ed9-2842-4ac3-a364-a0fa97238dfc" providerId="ADAL" clId="{49FD834C-C273-684E-B5B9-173235F518DF}" dt="2023-11-28T10:16:59.849" v="17" actId="478"/>
          <ac:spMkLst>
            <pc:docMk/>
            <pc:sldMk cId="3735100989" sldId="523"/>
            <ac:spMk id="13" creationId="{96FA0C85-3F77-CFB0-D615-60B3DE0F00FC}"/>
          </ac:spMkLst>
        </pc:spChg>
        <pc:spChg chg="mod">
          <ac:chgData name="Roswitha Ritter" userId="463a3ed9-2842-4ac3-a364-a0fa97238dfc" providerId="ADAL" clId="{49FD834C-C273-684E-B5B9-173235F518DF}" dt="2023-11-28T10:17:06.891" v="20" actId="478"/>
          <ac:spMkLst>
            <pc:docMk/>
            <pc:sldMk cId="3735100989" sldId="523"/>
            <ac:spMk id="14" creationId="{CAFF6B18-1006-06DB-6152-F1ADB7ED88A2}"/>
          </ac:spMkLst>
        </pc:spChg>
        <pc:spChg chg="mod">
          <ac:chgData name="Roswitha Ritter" userId="463a3ed9-2842-4ac3-a364-a0fa97238dfc" providerId="ADAL" clId="{49FD834C-C273-684E-B5B9-173235F518DF}" dt="2023-11-28T10:17:06.891" v="20" actId="478"/>
          <ac:spMkLst>
            <pc:docMk/>
            <pc:sldMk cId="3735100989" sldId="523"/>
            <ac:spMk id="15" creationId="{3D0962A1-C81A-4FC8-D852-B10CCA06E112}"/>
          </ac:spMkLst>
        </pc:spChg>
        <pc:spChg chg="add mod">
          <ac:chgData name="Roswitha Ritter" userId="463a3ed9-2842-4ac3-a364-a0fa97238dfc" providerId="ADAL" clId="{49FD834C-C273-684E-B5B9-173235F518DF}" dt="2023-11-28T10:17:13.741" v="22" actId="1076"/>
          <ac:spMkLst>
            <pc:docMk/>
            <pc:sldMk cId="3735100989" sldId="523"/>
            <ac:spMk id="16" creationId="{8C2B732C-AECB-B641-6732-D77D69C4C132}"/>
          </ac:spMkLst>
        </pc:spChg>
        <pc:spChg chg="mod">
          <ac:chgData name="Roswitha Ritter" userId="463a3ed9-2842-4ac3-a364-a0fa97238dfc" providerId="ADAL" clId="{49FD834C-C273-684E-B5B9-173235F518DF}" dt="2023-11-28T10:16:59.849" v="17" actId="478"/>
          <ac:spMkLst>
            <pc:docMk/>
            <pc:sldMk cId="3735100989" sldId="523"/>
            <ac:spMk id="20" creationId="{0E7FF0C0-15CC-1CAC-61B3-CFE47DE8912E}"/>
          </ac:spMkLst>
        </pc:spChg>
        <pc:grpChg chg="mod">
          <ac:chgData name="Roswitha Ritter" userId="463a3ed9-2842-4ac3-a364-a0fa97238dfc" providerId="ADAL" clId="{49FD834C-C273-684E-B5B9-173235F518DF}" dt="2023-11-28T10:17:06.891" v="20" actId="478"/>
          <ac:grpSpMkLst>
            <pc:docMk/>
            <pc:sldMk cId="3735100989" sldId="523"/>
            <ac:grpSpMk id="18" creationId="{D5D3B3C4-7BD8-9703-5D96-736B1E22393E}"/>
          </ac:grpSpMkLst>
        </pc:grpChg>
        <pc:grpChg chg="mod">
          <ac:chgData name="Roswitha Ritter" userId="463a3ed9-2842-4ac3-a364-a0fa97238dfc" providerId="ADAL" clId="{49FD834C-C273-684E-B5B9-173235F518DF}" dt="2023-11-28T10:16:59.849" v="17" actId="478"/>
          <ac:grpSpMkLst>
            <pc:docMk/>
            <pc:sldMk cId="3735100989" sldId="523"/>
            <ac:grpSpMk id="21" creationId="{A014F566-7A26-6F26-F766-1EE781B29D9F}"/>
          </ac:grpSpMkLst>
        </pc:grpChg>
        <pc:grpChg chg="mod">
          <ac:chgData name="Roswitha Ritter" userId="463a3ed9-2842-4ac3-a364-a0fa97238dfc" providerId="ADAL" clId="{49FD834C-C273-684E-B5B9-173235F518DF}" dt="2023-11-28T10:17:06.891" v="20" actId="478"/>
          <ac:grpSpMkLst>
            <pc:docMk/>
            <pc:sldMk cId="3735100989" sldId="523"/>
            <ac:grpSpMk id="22" creationId="{6915DCE1-69AF-C709-4116-B2DE56987463}"/>
          </ac:grpSpMkLst>
        </pc:grpChg>
        <pc:picChg chg="add mod">
          <ac:chgData name="Roswitha Ritter" userId="463a3ed9-2842-4ac3-a364-a0fa97238dfc" providerId="ADAL" clId="{49FD834C-C273-684E-B5B9-173235F518DF}" dt="2023-11-28T10:17:03.708" v="19" actId="1076"/>
          <ac:picMkLst>
            <pc:docMk/>
            <pc:sldMk cId="3735100989" sldId="523"/>
            <ac:picMk id="6" creationId="{028A64A4-D8FC-2EDB-92D1-6B451B2F9180}"/>
          </ac:picMkLst>
        </pc:picChg>
        <pc:picChg chg="add mod">
          <ac:chgData name="Roswitha Ritter" userId="463a3ed9-2842-4ac3-a364-a0fa97238dfc" providerId="ADAL" clId="{49FD834C-C273-684E-B5B9-173235F518DF}" dt="2023-11-28T10:17:13.741" v="22" actId="1076"/>
          <ac:picMkLst>
            <pc:docMk/>
            <pc:sldMk cId="3735100989" sldId="523"/>
            <ac:picMk id="11" creationId="{E00DA2C5-70F6-6EEE-29AB-5F13A3E18A70}"/>
          </ac:picMkLst>
        </pc:picChg>
        <pc:picChg chg="del">
          <ac:chgData name="Roswitha Ritter" userId="463a3ed9-2842-4ac3-a364-a0fa97238dfc" providerId="ADAL" clId="{49FD834C-C273-684E-B5B9-173235F518DF}" dt="2023-11-28T10:16:59.849" v="17" actId="478"/>
          <ac:picMkLst>
            <pc:docMk/>
            <pc:sldMk cId="3735100989" sldId="523"/>
            <ac:picMk id="1026" creationId="{026A0CD8-062D-C4C8-6646-1BF28E7CBB18}"/>
          </ac:picMkLst>
        </pc:picChg>
        <pc:picChg chg="del">
          <ac:chgData name="Roswitha Ritter" userId="463a3ed9-2842-4ac3-a364-a0fa97238dfc" providerId="ADAL" clId="{49FD834C-C273-684E-B5B9-173235F518DF}" dt="2023-11-28T10:17:06.891" v="20" actId="478"/>
          <ac:picMkLst>
            <pc:docMk/>
            <pc:sldMk cId="3735100989" sldId="523"/>
            <ac:picMk id="1028" creationId="{FDE8D5B6-C88F-5D62-1341-E28EF370C59A}"/>
          </ac:picMkLst>
        </pc:picChg>
      </pc:sldChg>
      <pc:sldChg chg="addSp delSp modSp mod">
        <pc:chgData name="Roswitha Ritter" userId="463a3ed9-2842-4ac3-a364-a0fa97238dfc" providerId="ADAL" clId="{49FD834C-C273-684E-B5B9-173235F518DF}" dt="2023-11-28T10:16:52.309" v="16" actId="1076"/>
        <pc:sldMkLst>
          <pc:docMk/>
          <pc:sldMk cId="44774356" sldId="524"/>
        </pc:sldMkLst>
        <pc:spChg chg="mod">
          <ac:chgData name="Roswitha Ritter" userId="463a3ed9-2842-4ac3-a364-a0fa97238dfc" providerId="ADAL" clId="{49FD834C-C273-684E-B5B9-173235F518DF}" dt="2023-11-28T10:16:44.794" v="14" actId="478"/>
          <ac:spMkLst>
            <pc:docMk/>
            <pc:sldMk cId="44774356" sldId="524"/>
            <ac:spMk id="2" creationId="{9FD04D73-5C20-5CCE-D1C5-C21FA0CF4A5D}"/>
          </ac:spMkLst>
        </pc:spChg>
        <pc:spChg chg="add mod">
          <ac:chgData name="Roswitha Ritter" userId="463a3ed9-2842-4ac3-a364-a0fa97238dfc" providerId="ADAL" clId="{49FD834C-C273-684E-B5B9-173235F518DF}" dt="2023-11-28T10:15:12.800" v="13" actId="1076"/>
          <ac:spMkLst>
            <pc:docMk/>
            <pc:sldMk cId="44774356" sldId="524"/>
            <ac:spMk id="8" creationId="{3A16EFF7-C279-265A-08C7-25B3ECFDA709}"/>
          </ac:spMkLst>
        </pc:spChg>
        <pc:spChg chg="mod">
          <ac:chgData name="Roswitha Ritter" userId="463a3ed9-2842-4ac3-a364-a0fa97238dfc" providerId="ADAL" clId="{49FD834C-C273-684E-B5B9-173235F518DF}" dt="2023-11-28T10:16:44.794" v="14" actId="478"/>
          <ac:spMkLst>
            <pc:docMk/>
            <pc:sldMk cId="44774356" sldId="524"/>
            <ac:spMk id="9" creationId="{0B3BBF36-3460-2A3F-7A1E-3B7F46CA6BF4}"/>
          </ac:spMkLst>
        </pc:spChg>
        <pc:spChg chg="mod">
          <ac:chgData name="Roswitha Ritter" userId="463a3ed9-2842-4ac3-a364-a0fa97238dfc" providerId="ADAL" clId="{49FD834C-C273-684E-B5B9-173235F518DF}" dt="2023-11-28T10:16:44.794" v="14" actId="478"/>
          <ac:spMkLst>
            <pc:docMk/>
            <pc:sldMk cId="44774356" sldId="524"/>
            <ac:spMk id="12" creationId="{775C1903-039F-6872-A94E-D99A79831576}"/>
          </ac:spMkLst>
        </pc:spChg>
        <pc:spChg chg="mod">
          <ac:chgData name="Roswitha Ritter" userId="463a3ed9-2842-4ac3-a364-a0fa97238dfc" providerId="ADAL" clId="{49FD834C-C273-684E-B5B9-173235F518DF}" dt="2023-11-28T10:16:44.794" v="14" actId="478"/>
          <ac:spMkLst>
            <pc:docMk/>
            <pc:sldMk cId="44774356" sldId="524"/>
            <ac:spMk id="13" creationId="{96FA0C85-3F77-CFB0-D615-60B3DE0F00FC}"/>
          </ac:spMkLst>
        </pc:spChg>
        <pc:spChg chg="mod">
          <ac:chgData name="Roswitha Ritter" userId="463a3ed9-2842-4ac3-a364-a0fa97238dfc" providerId="ADAL" clId="{49FD834C-C273-684E-B5B9-173235F518DF}" dt="2023-11-28T10:16:44.794" v="14" actId="478"/>
          <ac:spMkLst>
            <pc:docMk/>
            <pc:sldMk cId="44774356" sldId="524"/>
            <ac:spMk id="14" creationId="{CAFF6B18-1006-06DB-6152-F1ADB7ED88A2}"/>
          </ac:spMkLst>
        </pc:spChg>
        <pc:spChg chg="mod">
          <ac:chgData name="Roswitha Ritter" userId="463a3ed9-2842-4ac3-a364-a0fa97238dfc" providerId="ADAL" clId="{49FD834C-C273-684E-B5B9-173235F518DF}" dt="2023-11-28T10:16:44.794" v="14" actId="478"/>
          <ac:spMkLst>
            <pc:docMk/>
            <pc:sldMk cId="44774356" sldId="524"/>
            <ac:spMk id="15" creationId="{3D0962A1-C81A-4FC8-D852-B10CCA06E112}"/>
          </ac:spMkLst>
        </pc:spChg>
        <pc:spChg chg="add mod">
          <ac:chgData name="Roswitha Ritter" userId="463a3ed9-2842-4ac3-a364-a0fa97238dfc" providerId="ADAL" clId="{49FD834C-C273-684E-B5B9-173235F518DF}" dt="2023-11-28T10:16:52.309" v="16" actId="1076"/>
          <ac:spMkLst>
            <pc:docMk/>
            <pc:sldMk cId="44774356" sldId="524"/>
            <ac:spMk id="16" creationId="{4BAAEB78-9F57-62C8-541D-7244D8F92EE5}"/>
          </ac:spMkLst>
        </pc:spChg>
        <pc:spChg chg="mod">
          <ac:chgData name="Roswitha Ritter" userId="463a3ed9-2842-4ac3-a364-a0fa97238dfc" providerId="ADAL" clId="{49FD834C-C273-684E-B5B9-173235F518DF}" dt="2023-11-28T10:16:44.794" v="14" actId="478"/>
          <ac:spMkLst>
            <pc:docMk/>
            <pc:sldMk cId="44774356" sldId="524"/>
            <ac:spMk id="20" creationId="{0E7FF0C0-15CC-1CAC-61B3-CFE47DE8912E}"/>
          </ac:spMkLst>
        </pc:spChg>
        <pc:spChg chg="mod">
          <ac:chgData name="Roswitha Ritter" userId="463a3ed9-2842-4ac3-a364-a0fa97238dfc" providerId="ADAL" clId="{49FD834C-C273-684E-B5B9-173235F518DF}" dt="2023-11-28T10:16:44.794" v="14" actId="478"/>
          <ac:spMkLst>
            <pc:docMk/>
            <pc:sldMk cId="44774356" sldId="524"/>
            <ac:spMk id="23" creationId="{4AAD5D66-5A93-08AC-E4A8-D4575B8D4271}"/>
          </ac:spMkLst>
        </pc:spChg>
        <pc:grpChg chg="mod">
          <ac:chgData name="Roswitha Ritter" userId="463a3ed9-2842-4ac3-a364-a0fa97238dfc" providerId="ADAL" clId="{49FD834C-C273-684E-B5B9-173235F518DF}" dt="2023-11-28T10:16:44.794" v="14" actId="478"/>
          <ac:grpSpMkLst>
            <pc:docMk/>
            <pc:sldMk cId="44774356" sldId="524"/>
            <ac:grpSpMk id="6" creationId="{541FF69C-53D5-95BC-7237-5B7A87A69C13}"/>
          </ac:grpSpMkLst>
        </pc:grpChg>
        <pc:grpChg chg="mod">
          <ac:chgData name="Roswitha Ritter" userId="463a3ed9-2842-4ac3-a364-a0fa97238dfc" providerId="ADAL" clId="{49FD834C-C273-684E-B5B9-173235F518DF}" dt="2023-11-28T10:16:44.794" v="14" actId="478"/>
          <ac:grpSpMkLst>
            <pc:docMk/>
            <pc:sldMk cId="44774356" sldId="524"/>
            <ac:grpSpMk id="18" creationId="{D5D3B3C4-7BD8-9703-5D96-736B1E22393E}"/>
          </ac:grpSpMkLst>
        </pc:grpChg>
        <pc:grpChg chg="mod">
          <ac:chgData name="Roswitha Ritter" userId="463a3ed9-2842-4ac3-a364-a0fa97238dfc" providerId="ADAL" clId="{49FD834C-C273-684E-B5B9-173235F518DF}" dt="2023-11-28T10:16:44.794" v="14" actId="478"/>
          <ac:grpSpMkLst>
            <pc:docMk/>
            <pc:sldMk cId="44774356" sldId="524"/>
            <ac:grpSpMk id="21" creationId="{A014F566-7A26-6F26-F766-1EE781B29D9F}"/>
          </ac:grpSpMkLst>
        </pc:grpChg>
        <pc:grpChg chg="mod">
          <ac:chgData name="Roswitha Ritter" userId="463a3ed9-2842-4ac3-a364-a0fa97238dfc" providerId="ADAL" clId="{49FD834C-C273-684E-B5B9-173235F518DF}" dt="2023-11-28T10:16:44.794" v="14" actId="478"/>
          <ac:grpSpMkLst>
            <pc:docMk/>
            <pc:sldMk cId="44774356" sldId="524"/>
            <ac:grpSpMk id="22" creationId="{6915DCE1-69AF-C709-4116-B2DE56987463}"/>
          </ac:grpSpMkLst>
        </pc:grpChg>
        <pc:picChg chg="add mod">
          <ac:chgData name="Roswitha Ritter" userId="463a3ed9-2842-4ac3-a364-a0fa97238dfc" providerId="ADAL" clId="{49FD834C-C273-684E-B5B9-173235F518DF}" dt="2023-11-28T10:14:27.770" v="5" actId="1076"/>
          <ac:picMkLst>
            <pc:docMk/>
            <pc:sldMk cId="44774356" sldId="524"/>
            <ac:picMk id="7" creationId="{ED9FE849-234D-9332-8F4A-5463A3A16830}"/>
          </ac:picMkLst>
        </pc:picChg>
        <pc:picChg chg="add mod">
          <ac:chgData name="Roswitha Ritter" userId="463a3ed9-2842-4ac3-a364-a0fa97238dfc" providerId="ADAL" clId="{49FD834C-C273-684E-B5B9-173235F518DF}" dt="2023-11-28T10:16:52.309" v="16" actId="1076"/>
          <ac:picMkLst>
            <pc:docMk/>
            <pc:sldMk cId="44774356" sldId="524"/>
            <ac:picMk id="11" creationId="{AA230FC0-8A90-0F93-EDC0-A723BA9E520E}"/>
          </ac:picMkLst>
        </pc:picChg>
        <pc:picChg chg="del">
          <ac:chgData name="Roswitha Ritter" userId="463a3ed9-2842-4ac3-a364-a0fa97238dfc" providerId="ADAL" clId="{49FD834C-C273-684E-B5B9-173235F518DF}" dt="2023-11-28T10:14:14.610" v="0" actId="478"/>
          <ac:picMkLst>
            <pc:docMk/>
            <pc:sldMk cId="44774356" sldId="524"/>
            <ac:picMk id="1026" creationId="{026A0CD8-062D-C4C8-6646-1BF28E7CBB18}"/>
          </ac:picMkLst>
        </pc:picChg>
        <pc:picChg chg="del mod">
          <ac:chgData name="Roswitha Ritter" userId="463a3ed9-2842-4ac3-a364-a0fa97238dfc" providerId="ADAL" clId="{49FD834C-C273-684E-B5B9-173235F518DF}" dt="2023-11-28T10:16:44.794" v="14" actId="478"/>
          <ac:picMkLst>
            <pc:docMk/>
            <pc:sldMk cId="44774356" sldId="524"/>
            <ac:picMk id="1028" creationId="{FDE8D5B6-C88F-5D62-1341-E28EF370C59A}"/>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56E66A-4C00-F38A-B967-7528AE4FFCA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C6BFB8B4-6670-F12B-218E-C35E558341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608637D8-A7C0-564D-054F-C8019370D017}"/>
              </a:ext>
            </a:extLst>
          </p:cNvPr>
          <p:cNvSpPr>
            <a:spLocks noGrp="1"/>
          </p:cNvSpPr>
          <p:nvPr>
            <p:ph type="dt" sz="half" idx="10"/>
          </p:nvPr>
        </p:nvSpPr>
        <p:spPr/>
        <p:txBody>
          <a:bodyPr/>
          <a:lstStyle/>
          <a:p>
            <a:fld id="{6B6C0A80-EBDB-3F43-A350-F3C6AD190312}" type="datetimeFigureOut">
              <a:rPr lang="de-DE" smtClean="0"/>
              <a:t>27.11.23</a:t>
            </a:fld>
            <a:endParaRPr lang="de-DE"/>
          </a:p>
        </p:txBody>
      </p:sp>
      <p:sp>
        <p:nvSpPr>
          <p:cNvPr id="5" name="Fußzeilenplatzhalter 4">
            <a:extLst>
              <a:ext uri="{FF2B5EF4-FFF2-40B4-BE49-F238E27FC236}">
                <a16:creationId xmlns:a16="http://schemas.microsoft.com/office/drawing/2014/main" id="{7082BD35-98D0-0912-AA67-5342835C220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5F52F73-E704-0BDA-9310-6F5F16BC4B9F}"/>
              </a:ext>
            </a:extLst>
          </p:cNvPr>
          <p:cNvSpPr>
            <a:spLocks noGrp="1"/>
          </p:cNvSpPr>
          <p:nvPr>
            <p:ph type="sldNum" sz="quarter" idx="12"/>
          </p:nvPr>
        </p:nvSpPr>
        <p:spPr/>
        <p:txBody>
          <a:bodyPr/>
          <a:lstStyle/>
          <a:p>
            <a:fld id="{1F6A5334-B179-2646-B6A5-BA57962831D5}" type="slidenum">
              <a:rPr lang="de-DE" smtClean="0"/>
              <a:t>‹Nr.›</a:t>
            </a:fld>
            <a:endParaRPr lang="de-DE"/>
          </a:p>
        </p:txBody>
      </p:sp>
    </p:spTree>
    <p:extLst>
      <p:ext uri="{BB962C8B-B14F-4D97-AF65-F5344CB8AC3E}">
        <p14:creationId xmlns:p14="http://schemas.microsoft.com/office/powerpoint/2010/main" val="1892364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CBA2D3-38AB-C17E-E842-D7FE1DFAEC8C}"/>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5C2AD476-6149-1569-29D2-B3BCB9195710}"/>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097B675-AEDA-76FD-0D6B-2E85F6971361}"/>
              </a:ext>
            </a:extLst>
          </p:cNvPr>
          <p:cNvSpPr>
            <a:spLocks noGrp="1"/>
          </p:cNvSpPr>
          <p:nvPr>
            <p:ph type="dt" sz="half" idx="10"/>
          </p:nvPr>
        </p:nvSpPr>
        <p:spPr/>
        <p:txBody>
          <a:bodyPr/>
          <a:lstStyle/>
          <a:p>
            <a:fld id="{6B6C0A80-EBDB-3F43-A350-F3C6AD190312}" type="datetimeFigureOut">
              <a:rPr lang="de-DE" smtClean="0"/>
              <a:t>27.11.23</a:t>
            </a:fld>
            <a:endParaRPr lang="de-DE"/>
          </a:p>
        </p:txBody>
      </p:sp>
      <p:sp>
        <p:nvSpPr>
          <p:cNvPr id="5" name="Fußzeilenplatzhalter 4">
            <a:extLst>
              <a:ext uri="{FF2B5EF4-FFF2-40B4-BE49-F238E27FC236}">
                <a16:creationId xmlns:a16="http://schemas.microsoft.com/office/drawing/2014/main" id="{A95604BD-B4E9-1813-9C5C-78154831D12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4DE8851-ABE0-F225-67DE-7D5D362F3AED}"/>
              </a:ext>
            </a:extLst>
          </p:cNvPr>
          <p:cNvSpPr>
            <a:spLocks noGrp="1"/>
          </p:cNvSpPr>
          <p:nvPr>
            <p:ph type="sldNum" sz="quarter" idx="12"/>
          </p:nvPr>
        </p:nvSpPr>
        <p:spPr/>
        <p:txBody>
          <a:bodyPr/>
          <a:lstStyle/>
          <a:p>
            <a:fld id="{1F6A5334-B179-2646-B6A5-BA57962831D5}" type="slidenum">
              <a:rPr lang="de-DE" smtClean="0"/>
              <a:t>‹Nr.›</a:t>
            </a:fld>
            <a:endParaRPr lang="de-DE"/>
          </a:p>
        </p:txBody>
      </p:sp>
    </p:spTree>
    <p:extLst>
      <p:ext uri="{BB962C8B-B14F-4D97-AF65-F5344CB8AC3E}">
        <p14:creationId xmlns:p14="http://schemas.microsoft.com/office/powerpoint/2010/main" val="1458380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DEFDE95-EF5A-B772-5E71-387E37988C27}"/>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1784CF9-94A9-D8CF-6BC4-2B18402B8C02}"/>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8751F99-88E4-E670-2CEC-D1733D9EB2D4}"/>
              </a:ext>
            </a:extLst>
          </p:cNvPr>
          <p:cNvSpPr>
            <a:spLocks noGrp="1"/>
          </p:cNvSpPr>
          <p:nvPr>
            <p:ph type="dt" sz="half" idx="10"/>
          </p:nvPr>
        </p:nvSpPr>
        <p:spPr/>
        <p:txBody>
          <a:bodyPr/>
          <a:lstStyle/>
          <a:p>
            <a:fld id="{6B6C0A80-EBDB-3F43-A350-F3C6AD190312}" type="datetimeFigureOut">
              <a:rPr lang="de-DE" smtClean="0"/>
              <a:t>27.11.23</a:t>
            </a:fld>
            <a:endParaRPr lang="de-DE"/>
          </a:p>
        </p:txBody>
      </p:sp>
      <p:sp>
        <p:nvSpPr>
          <p:cNvPr id="5" name="Fußzeilenplatzhalter 4">
            <a:extLst>
              <a:ext uri="{FF2B5EF4-FFF2-40B4-BE49-F238E27FC236}">
                <a16:creationId xmlns:a16="http://schemas.microsoft.com/office/drawing/2014/main" id="{2361CB14-4D28-BF07-6375-7B6B6A698C9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F828EB7-6FEB-321F-3724-6294512788CE}"/>
              </a:ext>
            </a:extLst>
          </p:cNvPr>
          <p:cNvSpPr>
            <a:spLocks noGrp="1"/>
          </p:cNvSpPr>
          <p:nvPr>
            <p:ph type="sldNum" sz="quarter" idx="12"/>
          </p:nvPr>
        </p:nvSpPr>
        <p:spPr/>
        <p:txBody>
          <a:bodyPr/>
          <a:lstStyle/>
          <a:p>
            <a:fld id="{1F6A5334-B179-2646-B6A5-BA57962831D5}" type="slidenum">
              <a:rPr lang="de-DE" smtClean="0"/>
              <a:t>‹Nr.›</a:t>
            </a:fld>
            <a:endParaRPr lang="de-DE"/>
          </a:p>
        </p:txBody>
      </p:sp>
    </p:spTree>
    <p:extLst>
      <p:ext uri="{BB962C8B-B14F-4D97-AF65-F5344CB8AC3E}">
        <p14:creationId xmlns:p14="http://schemas.microsoft.com/office/powerpoint/2010/main" val="2075209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9D1115-337B-D43C-D782-493701E6D2D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4312F6D-B3D8-21F9-CCEE-F2C7E5793E17}"/>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511C09C-8F18-29BC-0C7D-6774FC8E1812}"/>
              </a:ext>
            </a:extLst>
          </p:cNvPr>
          <p:cNvSpPr>
            <a:spLocks noGrp="1"/>
          </p:cNvSpPr>
          <p:nvPr>
            <p:ph type="dt" sz="half" idx="10"/>
          </p:nvPr>
        </p:nvSpPr>
        <p:spPr/>
        <p:txBody>
          <a:bodyPr/>
          <a:lstStyle/>
          <a:p>
            <a:fld id="{6B6C0A80-EBDB-3F43-A350-F3C6AD190312}" type="datetimeFigureOut">
              <a:rPr lang="de-DE" smtClean="0"/>
              <a:t>27.11.23</a:t>
            </a:fld>
            <a:endParaRPr lang="de-DE"/>
          </a:p>
        </p:txBody>
      </p:sp>
      <p:sp>
        <p:nvSpPr>
          <p:cNvPr id="5" name="Fußzeilenplatzhalter 4">
            <a:extLst>
              <a:ext uri="{FF2B5EF4-FFF2-40B4-BE49-F238E27FC236}">
                <a16:creationId xmlns:a16="http://schemas.microsoft.com/office/drawing/2014/main" id="{6F6F81A7-75A8-5872-1759-9BE0E145F7E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A9BFDF5-5FCA-86FF-CC2C-1B007A9CDCC8}"/>
              </a:ext>
            </a:extLst>
          </p:cNvPr>
          <p:cNvSpPr>
            <a:spLocks noGrp="1"/>
          </p:cNvSpPr>
          <p:nvPr>
            <p:ph type="sldNum" sz="quarter" idx="12"/>
          </p:nvPr>
        </p:nvSpPr>
        <p:spPr/>
        <p:txBody>
          <a:bodyPr/>
          <a:lstStyle/>
          <a:p>
            <a:fld id="{1F6A5334-B179-2646-B6A5-BA57962831D5}" type="slidenum">
              <a:rPr lang="de-DE" smtClean="0"/>
              <a:t>‹Nr.›</a:t>
            </a:fld>
            <a:endParaRPr lang="de-DE"/>
          </a:p>
        </p:txBody>
      </p:sp>
    </p:spTree>
    <p:extLst>
      <p:ext uri="{BB962C8B-B14F-4D97-AF65-F5344CB8AC3E}">
        <p14:creationId xmlns:p14="http://schemas.microsoft.com/office/powerpoint/2010/main" val="231760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907185-7EDF-B42B-7E95-7FD0E3027C8A}"/>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7C55F804-CA19-6EB7-7E11-1D7E9ECBE2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7F805CD-EEA7-540D-8653-C66752F0FED2}"/>
              </a:ext>
            </a:extLst>
          </p:cNvPr>
          <p:cNvSpPr>
            <a:spLocks noGrp="1"/>
          </p:cNvSpPr>
          <p:nvPr>
            <p:ph type="dt" sz="half" idx="10"/>
          </p:nvPr>
        </p:nvSpPr>
        <p:spPr/>
        <p:txBody>
          <a:bodyPr/>
          <a:lstStyle/>
          <a:p>
            <a:fld id="{6B6C0A80-EBDB-3F43-A350-F3C6AD190312}" type="datetimeFigureOut">
              <a:rPr lang="de-DE" smtClean="0"/>
              <a:t>27.11.23</a:t>
            </a:fld>
            <a:endParaRPr lang="de-DE"/>
          </a:p>
        </p:txBody>
      </p:sp>
      <p:sp>
        <p:nvSpPr>
          <p:cNvPr id="5" name="Fußzeilenplatzhalter 4">
            <a:extLst>
              <a:ext uri="{FF2B5EF4-FFF2-40B4-BE49-F238E27FC236}">
                <a16:creationId xmlns:a16="http://schemas.microsoft.com/office/drawing/2014/main" id="{4CE9DBF9-7BA8-0C42-CEE6-3B0B5E7B4FA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3D749A2-1A7E-294E-4A04-6F1B0BE2D1A1}"/>
              </a:ext>
            </a:extLst>
          </p:cNvPr>
          <p:cNvSpPr>
            <a:spLocks noGrp="1"/>
          </p:cNvSpPr>
          <p:nvPr>
            <p:ph type="sldNum" sz="quarter" idx="12"/>
          </p:nvPr>
        </p:nvSpPr>
        <p:spPr/>
        <p:txBody>
          <a:bodyPr/>
          <a:lstStyle/>
          <a:p>
            <a:fld id="{1F6A5334-B179-2646-B6A5-BA57962831D5}" type="slidenum">
              <a:rPr lang="de-DE" smtClean="0"/>
              <a:t>‹Nr.›</a:t>
            </a:fld>
            <a:endParaRPr lang="de-DE"/>
          </a:p>
        </p:txBody>
      </p:sp>
    </p:spTree>
    <p:extLst>
      <p:ext uri="{BB962C8B-B14F-4D97-AF65-F5344CB8AC3E}">
        <p14:creationId xmlns:p14="http://schemas.microsoft.com/office/powerpoint/2010/main" val="598327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A7BA68-01AD-1818-C578-C89363FBD6A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E0FEA699-754E-5C88-9724-00AE05CDE3A6}"/>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58A5AC4F-A534-26C1-F3D6-AB2B5AD94A8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F4FED9C-9D94-F1E6-0551-A66F1C763DC7}"/>
              </a:ext>
            </a:extLst>
          </p:cNvPr>
          <p:cNvSpPr>
            <a:spLocks noGrp="1"/>
          </p:cNvSpPr>
          <p:nvPr>
            <p:ph type="dt" sz="half" idx="10"/>
          </p:nvPr>
        </p:nvSpPr>
        <p:spPr/>
        <p:txBody>
          <a:bodyPr/>
          <a:lstStyle/>
          <a:p>
            <a:fld id="{6B6C0A80-EBDB-3F43-A350-F3C6AD190312}" type="datetimeFigureOut">
              <a:rPr lang="de-DE" smtClean="0"/>
              <a:t>27.11.23</a:t>
            </a:fld>
            <a:endParaRPr lang="de-DE"/>
          </a:p>
        </p:txBody>
      </p:sp>
      <p:sp>
        <p:nvSpPr>
          <p:cNvPr id="6" name="Fußzeilenplatzhalter 5">
            <a:extLst>
              <a:ext uri="{FF2B5EF4-FFF2-40B4-BE49-F238E27FC236}">
                <a16:creationId xmlns:a16="http://schemas.microsoft.com/office/drawing/2014/main" id="{FC5A7F83-D5EF-7317-B970-ACEE3C1F80C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3D66AB7-EDB6-7E31-B5A3-F893DBD9E3C3}"/>
              </a:ext>
            </a:extLst>
          </p:cNvPr>
          <p:cNvSpPr>
            <a:spLocks noGrp="1"/>
          </p:cNvSpPr>
          <p:nvPr>
            <p:ph type="sldNum" sz="quarter" idx="12"/>
          </p:nvPr>
        </p:nvSpPr>
        <p:spPr/>
        <p:txBody>
          <a:bodyPr/>
          <a:lstStyle/>
          <a:p>
            <a:fld id="{1F6A5334-B179-2646-B6A5-BA57962831D5}" type="slidenum">
              <a:rPr lang="de-DE" smtClean="0"/>
              <a:t>‹Nr.›</a:t>
            </a:fld>
            <a:endParaRPr lang="de-DE"/>
          </a:p>
        </p:txBody>
      </p:sp>
    </p:spTree>
    <p:extLst>
      <p:ext uri="{BB962C8B-B14F-4D97-AF65-F5344CB8AC3E}">
        <p14:creationId xmlns:p14="http://schemas.microsoft.com/office/powerpoint/2010/main" val="2215362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2CB549-6D0C-3BB7-935D-0142613D994A}"/>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197FF104-F0D4-30D5-DB32-34A4D684DB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06B975FB-0CE4-951D-3582-67F63AA6A1A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D3E55048-AA31-4ED3-5466-D884FDD0AB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6DC0E906-624B-4526-F406-C472315AE6DD}"/>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A563E665-5FDA-8AD9-7C13-D23029F261E1}"/>
              </a:ext>
            </a:extLst>
          </p:cNvPr>
          <p:cNvSpPr>
            <a:spLocks noGrp="1"/>
          </p:cNvSpPr>
          <p:nvPr>
            <p:ph type="dt" sz="half" idx="10"/>
          </p:nvPr>
        </p:nvSpPr>
        <p:spPr/>
        <p:txBody>
          <a:bodyPr/>
          <a:lstStyle/>
          <a:p>
            <a:fld id="{6B6C0A80-EBDB-3F43-A350-F3C6AD190312}" type="datetimeFigureOut">
              <a:rPr lang="de-DE" smtClean="0"/>
              <a:t>27.11.23</a:t>
            </a:fld>
            <a:endParaRPr lang="de-DE"/>
          </a:p>
        </p:txBody>
      </p:sp>
      <p:sp>
        <p:nvSpPr>
          <p:cNvPr id="8" name="Fußzeilenplatzhalter 7">
            <a:extLst>
              <a:ext uri="{FF2B5EF4-FFF2-40B4-BE49-F238E27FC236}">
                <a16:creationId xmlns:a16="http://schemas.microsoft.com/office/drawing/2014/main" id="{92578657-F379-3D35-DD0D-827D7DFAD8DD}"/>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FA4B9200-446D-14AE-CD85-008BE2DF459C}"/>
              </a:ext>
            </a:extLst>
          </p:cNvPr>
          <p:cNvSpPr>
            <a:spLocks noGrp="1"/>
          </p:cNvSpPr>
          <p:nvPr>
            <p:ph type="sldNum" sz="quarter" idx="12"/>
          </p:nvPr>
        </p:nvSpPr>
        <p:spPr/>
        <p:txBody>
          <a:bodyPr/>
          <a:lstStyle/>
          <a:p>
            <a:fld id="{1F6A5334-B179-2646-B6A5-BA57962831D5}" type="slidenum">
              <a:rPr lang="de-DE" smtClean="0"/>
              <a:t>‹Nr.›</a:t>
            </a:fld>
            <a:endParaRPr lang="de-DE"/>
          </a:p>
        </p:txBody>
      </p:sp>
    </p:spTree>
    <p:extLst>
      <p:ext uri="{BB962C8B-B14F-4D97-AF65-F5344CB8AC3E}">
        <p14:creationId xmlns:p14="http://schemas.microsoft.com/office/powerpoint/2010/main" val="4103821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CDF5DB-2D00-0475-BC9C-ECB6E31A60D9}"/>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7D134B32-EFC1-BCCC-2752-E80571EA928C}"/>
              </a:ext>
            </a:extLst>
          </p:cNvPr>
          <p:cNvSpPr>
            <a:spLocks noGrp="1"/>
          </p:cNvSpPr>
          <p:nvPr>
            <p:ph type="dt" sz="half" idx="10"/>
          </p:nvPr>
        </p:nvSpPr>
        <p:spPr/>
        <p:txBody>
          <a:bodyPr/>
          <a:lstStyle/>
          <a:p>
            <a:fld id="{6B6C0A80-EBDB-3F43-A350-F3C6AD190312}" type="datetimeFigureOut">
              <a:rPr lang="de-DE" smtClean="0"/>
              <a:t>27.11.23</a:t>
            </a:fld>
            <a:endParaRPr lang="de-DE"/>
          </a:p>
        </p:txBody>
      </p:sp>
      <p:sp>
        <p:nvSpPr>
          <p:cNvPr id="4" name="Fußzeilenplatzhalter 3">
            <a:extLst>
              <a:ext uri="{FF2B5EF4-FFF2-40B4-BE49-F238E27FC236}">
                <a16:creationId xmlns:a16="http://schemas.microsoft.com/office/drawing/2014/main" id="{D137A812-2F8E-F46A-B259-2A846EDB96A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DADB8862-C21C-9708-8D4B-227843249A44}"/>
              </a:ext>
            </a:extLst>
          </p:cNvPr>
          <p:cNvSpPr>
            <a:spLocks noGrp="1"/>
          </p:cNvSpPr>
          <p:nvPr>
            <p:ph type="sldNum" sz="quarter" idx="12"/>
          </p:nvPr>
        </p:nvSpPr>
        <p:spPr/>
        <p:txBody>
          <a:bodyPr/>
          <a:lstStyle/>
          <a:p>
            <a:fld id="{1F6A5334-B179-2646-B6A5-BA57962831D5}" type="slidenum">
              <a:rPr lang="de-DE" smtClean="0"/>
              <a:t>‹Nr.›</a:t>
            </a:fld>
            <a:endParaRPr lang="de-DE"/>
          </a:p>
        </p:txBody>
      </p:sp>
    </p:spTree>
    <p:extLst>
      <p:ext uri="{BB962C8B-B14F-4D97-AF65-F5344CB8AC3E}">
        <p14:creationId xmlns:p14="http://schemas.microsoft.com/office/powerpoint/2010/main" val="2602690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6C7E5011-E450-4147-5985-556578CBCC1F}"/>
              </a:ext>
            </a:extLst>
          </p:cNvPr>
          <p:cNvSpPr>
            <a:spLocks noGrp="1"/>
          </p:cNvSpPr>
          <p:nvPr>
            <p:ph type="dt" sz="half" idx="10"/>
          </p:nvPr>
        </p:nvSpPr>
        <p:spPr/>
        <p:txBody>
          <a:bodyPr/>
          <a:lstStyle/>
          <a:p>
            <a:fld id="{6B6C0A80-EBDB-3F43-A350-F3C6AD190312}" type="datetimeFigureOut">
              <a:rPr lang="de-DE" smtClean="0"/>
              <a:t>27.11.23</a:t>
            </a:fld>
            <a:endParaRPr lang="de-DE"/>
          </a:p>
        </p:txBody>
      </p:sp>
      <p:sp>
        <p:nvSpPr>
          <p:cNvPr id="3" name="Fußzeilenplatzhalter 2">
            <a:extLst>
              <a:ext uri="{FF2B5EF4-FFF2-40B4-BE49-F238E27FC236}">
                <a16:creationId xmlns:a16="http://schemas.microsoft.com/office/drawing/2014/main" id="{75B9F34F-F12A-17D7-2F1D-CCC814FCCB62}"/>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4DEC20A9-303A-DA56-A2E7-C9F76E847B95}"/>
              </a:ext>
            </a:extLst>
          </p:cNvPr>
          <p:cNvSpPr>
            <a:spLocks noGrp="1"/>
          </p:cNvSpPr>
          <p:nvPr>
            <p:ph type="sldNum" sz="quarter" idx="12"/>
          </p:nvPr>
        </p:nvSpPr>
        <p:spPr/>
        <p:txBody>
          <a:bodyPr/>
          <a:lstStyle/>
          <a:p>
            <a:fld id="{1F6A5334-B179-2646-B6A5-BA57962831D5}" type="slidenum">
              <a:rPr lang="de-DE" smtClean="0"/>
              <a:t>‹Nr.›</a:t>
            </a:fld>
            <a:endParaRPr lang="de-DE"/>
          </a:p>
        </p:txBody>
      </p:sp>
    </p:spTree>
    <p:extLst>
      <p:ext uri="{BB962C8B-B14F-4D97-AF65-F5344CB8AC3E}">
        <p14:creationId xmlns:p14="http://schemas.microsoft.com/office/powerpoint/2010/main" val="2044159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A18624-932B-6C65-AEFD-782EFEF73FF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433E3579-DF97-8B3A-3B3D-2D63CA2BE8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27D79C97-DA3B-78A0-420C-06AE4F1386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5DC04D46-A450-CFA9-8667-08AE731252A9}"/>
              </a:ext>
            </a:extLst>
          </p:cNvPr>
          <p:cNvSpPr>
            <a:spLocks noGrp="1"/>
          </p:cNvSpPr>
          <p:nvPr>
            <p:ph type="dt" sz="half" idx="10"/>
          </p:nvPr>
        </p:nvSpPr>
        <p:spPr/>
        <p:txBody>
          <a:bodyPr/>
          <a:lstStyle/>
          <a:p>
            <a:fld id="{6B6C0A80-EBDB-3F43-A350-F3C6AD190312}" type="datetimeFigureOut">
              <a:rPr lang="de-DE" smtClean="0"/>
              <a:t>27.11.23</a:t>
            </a:fld>
            <a:endParaRPr lang="de-DE"/>
          </a:p>
        </p:txBody>
      </p:sp>
      <p:sp>
        <p:nvSpPr>
          <p:cNvPr id="6" name="Fußzeilenplatzhalter 5">
            <a:extLst>
              <a:ext uri="{FF2B5EF4-FFF2-40B4-BE49-F238E27FC236}">
                <a16:creationId xmlns:a16="http://schemas.microsoft.com/office/drawing/2014/main" id="{AE55E6B5-FCAE-E45A-8B12-9404689B98E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E0DB82B-8037-EA4B-8CF9-6EE4938711C1}"/>
              </a:ext>
            </a:extLst>
          </p:cNvPr>
          <p:cNvSpPr>
            <a:spLocks noGrp="1"/>
          </p:cNvSpPr>
          <p:nvPr>
            <p:ph type="sldNum" sz="quarter" idx="12"/>
          </p:nvPr>
        </p:nvSpPr>
        <p:spPr/>
        <p:txBody>
          <a:bodyPr/>
          <a:lstStyle/>
          <a:p>
            <a:fld id="{1F6A5334-B179-2646-B6A5-BA57962831D5}" type="slidenum">
              <a:rPr lang="de-DE" smtClean="0"/>
              <a:t>‹Nr.›</a:t>
            </a:fld>
            <a:endParaRPr lang="de-DE"/>
          </a:p>
        </p:txBody>
      </p:sp>
    </p:spTree>
    <p:extLst>
      <p:ext uri="{BB962C8B-B14F-4D97-AF65-F5344CB8AC3E}">
        <p14:creationId xmlns:p14="http://schemas.microsoft.com/office/powerpoint/2010/main" val="135174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51F85F-0C4F-DAA3-EB03-A346C2886E0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C17B0B56-9677-4909-30A6-DF12DF390A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8F209E7-5465-7EDB-8077-3ECEEFB648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B27ADDA-33C5-5C6B-ED44-EDD5B6E90CC7}"/>
              </a:ext>
            </a:extLst>
          </p:cNvPr>
          <p:cNvSpPr>
            <a:spLocks noGrp="1"/>
          </p:cNvSpPr>
          <p:nvPr>
            <p:ph type="dt" sz="half" idx="10"/>
          </p:nvPr>
        </p:nvSpPr>
        <p:spPr/>
        <p:txBody>
          <a:bodyPr/>
          <a:lstStyle/>
          <a:p>
            <a:fld id="{6B6C0A80-EBDB-3F43-A350-F3C6AD190312}" type="datetimeFigureOut">
              <a:rPr lang="de-DE" smtClean="0"/>
              <a:t>27.11.23</a:t>
            </a:fld>
            <a:endParaRPr lang="de-DE"/>
          </a:p>
        </p:txBody>
      </p:sp>
      <p:sp>
        <p:nvSpPr>
          <p:cNvPr id="6" name="Fußzeilenplatzhalter 5">
            <a:extLst>
              <a:ext uri="{FF2B5EF4-FFF2-40B4-BE49-F238E27FC236}">
                <a16:creationId xmlns:a16="http://schemas.microsoft.com/office/drawing/2014/main" id="{52009166-3426-3317-2BB4-AB577CABE05A}"/>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DB64CBB-78ED-F0B3-7293-8A94B10CF748}"/>
              </a:ext>
            </a:extLst>
          </p:cNvPr>
          <p:cNvSpPr>
            <a:spLocks noGrp="1"/>
          </p:cNvSpPr>
          <p:nvPr>
            <p:ph type="sldNum" sz="quarter" idx="12"/>
          </p:nvPr>
        </p:nvSpPr>
        <p:spPr/>
        <p:txBody>
          <a:bodyPr/>
          <a:lstStyle/>
          <a:p>
            <a:fld id="{1F6A5334-B179-2646-B6A5-BA57962831D5}" type="slidenum">
              <a:rPr lang="de-DE" smtClean="0"/>
              <a:t>‹Nr.›</a:t>
            </a:fld>
            <a:endParaRPr lang="de-DE"/>
          </a:p>
        </p:txBody>
      </p:sp>
    </p:spTree>
    <p:extLst>
      <p:ext uri="{BB962C8B-B14F-4D97-AF65-F5344CB8AC3E}">
        <p14:creationId xmlns:p14="http://schemas.microsoft.com/office/powerpoint/2010/main" val="625499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AD5A9176-7A4B-A0B0-453A-ECAC76CC8A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BC204586-8B62-5CCD-E0EE-287AB13CB7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7AA87F5-62E8-963F-C2C3-D5D07F7A5C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6C0A80-EBDB-3F43-A350-F3C6AD190312}" type="datetimeFigureOut">
              <a:rPr lang="de-DE" smtClean="0"/>
              <a:t>27.11.23</a:t>
            </a:fld>
            <a:endParaRPr lang="de-DE"/>
          </a:p>
        </p:txBody>
      </p:sp>
      <p:sp>
        <p:nvSpPr>
          <p:cNvPr id="5" name="Fußzeilenplatzhalter 4">
            <a:extLst>
              <a:ext uri="{FF2B5EF4-FFF2-40B4-BE49-F238E27FC236}">
                <a16:creationId xmlns:a16="http://schemas.microsoft.com/office/drawing/2014/main" id="{0CFCA6B7-A68D-F9D0-0A73-2BB71E9705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6EDB3A8B-CACC-6225-171A-A65D272FED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6A5334-B179-2646-B6A5-BA57962831D5}" type="slidenum">
              <a:rPr lang="de-DE" smtClean="0"/>
              <a:t>‹Nr.›</a:t>
            </a:fld>
            <a:endParaRPr lang="de-DE"/>
          </a:p>
        </p:txBody>
      </p:sp>
    </p:spTree>
    <p:extLst>
      <p:ext uri="{BB962C8B-B14F-4D97-AF65-F5344CB8AC3E}">
        <p14:creationId xmlns:p14="http://schemas.microsoft.com/office/powerpoint/2010/main" val="3055037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9F777E-EC75-D190-7869-189FDB15F49B}"/>
              </a:ext>
            </a:extLst>
          </p:cNvPr>
          <p:cNvSpPr>
            <a:spLocks noGrp="1"/>
          </p:cNvSpPr>
          <p:nvPr>
            <p:ph type="title"/>
          </p:nvPr>
        </p:nvSpPr>
        <p:spPr/>
        <p:txBody>
          <a:bodyPr/>
          <a:lstStyle/>
          <a:p>
            <a:r>
              <a:rPr lang="de-DE" dirty="0"/>
              <a:t>Sprache im naturwissenschaftlichen Unterricht</a:t>
            </a:r>
          </a:p>
        </p:txBody>
      </p:sp>
      <p:sp>
        <p:nvSpPr>
          <p:cNvPr id="3" name="Inhaltsplatzhalter 2">
            <a:extLst>
              <a:ext uri="{FF2B5EF4-FFF2-40B4-BE49-F238E27FC236}">
                <a16:creationId xmlns:a16="http://schemas.microsoft.com/office/drawing/2014/main" id="{B96A1946-FCBA-3904-C73D-BAC453FD9F93}"/>
              </a:ext>
            </a:extLst>
          </p:cNvPr>
          <p:cNvSpPr>
            <a:spLocks noGrp="1"/>
          </p:cNvSpPr>
          <p:nvPr>
            <p:ph idx="1"/>
          </p:nvPr>
        </p:nvSpPr>
        <p:spPr/>
        <p:txBody>
          <a:bodyPr/>
          <a:lstStyle/>
          <a:p>
            <a:pPr marL="0" indent="0">
              <a:buNone/>
            </a:pPr>
            <a:r>
              <a:rPr lang="de-DE" dirty="0"/>
              <a:t>Das Passiv in den Naturwissenschaften:</a:t>
            </a:r>
          </a:p>
          <a:p>
            <a:r>
              <a:rPr lang="de-DE" sz="2800" dirty="0"/>
              <a:t>Überlegt gemeinsam: warum ist die Passivform für eine naturwissenschaftliche Prozessbeschreibung besonders geeignet? Diskutiert im Plenum und sammelt die Argumente. </a:t>
            </a:r>
          </a:p>
          <a:p>
            <a:r>
              <a:rPr lang="de-DE" dirty="0"/>
              <a:t>Sammelt die Argumente</a:t>
            </a:r>
          </a:p>
          <a:p>
            <a:r>
              <a:rPr lang="de-DE" sz="2800" dirty="0"/>
              <a:t>Welche weiteren sprachlichen Mittel haben wir, um Vorgänge unpersönlich zu beschreiben?</a:t>
            </a:r>
          </a:p>
          <a:p>
            <a:pPr marL="0" indent="0">
              <a:buNone/>
            </a:pPr>
            <a:endParaRPr lang="de-DE" dirty="0"/>
          </a:p>
        </p:txBody>
      </p:sp>
    </p:spTree>
    <p:extLst>
      <p:ext uri="{BB962C8B-B14F-4D97-AF65-F5344CB8AC3E}">
        <p14:creationId xmlns:p14="http://schemas.microsoft.com/office/powerpoint/2010/main" val="1771499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1FA9AE-E480-A556-11EE-35656B1B8653}"/>
              </a:ext>
            </a:extLst>
          </p:cNvPr>
          <p:cNvSpPr>
            <a:spLocks noGrp="1"/>
          </p:cNvSpPr>
          <p:nvPr>
            <p:ph type="title"/>
          </p:nvPr>
        </p:nvSpPr>
        <p:spPr/>
        <p:txBody>
          <a:bodyPr/>
          <a:lstStyle/>
          <a:p>
            <a:r>
              <a:rPr lang="de-DE"/>
              <a:t>Sprache im naturwissenschaftlichen Unterricht</a:t>
            </a:r>
          </a:p>
        </p:txBody>
      </p:sp>
      <p:sp>
        <p:nvSpPr>
          <p:cNvPr id="3" name="Inhaltsplatzhalter 2">
            <a:extLst>
              <a:ext uri="{FF2B5EF4-FFF2-40B4-BE49-F238E27FC236}">
                <a16:creationId xmlns:a16="http://schemas.microsoft.com/office/drawing/2014/main" id="{329FC8EE-4926-B01A-7854-85F701856398}"/>
              </a:ext>
            </a:extLst>
          </p:cNvPr>
          <p:cNvSpPr>
            <a:spLocks noGrp="1"/>
          </p:cNvSpPr>
          <p:nvPr>
            <p:ph idx="1"/>
          </p:nvPr>
        </p:nvSpPr>
        <p:spPr>
          <a:xfrm>
            <a:off x="638503" y="2410388"/>
            <a:ext cx="4676818" cy="4447612"/>
          </a:xfrm>
        </p:spPr>
        <p:txBody>
          <a:bodyPr>
            <a:normAutofit/>
          </a:bodyPr>
          <a:lstStyle/>
          <a:p>
            <a:pPr marL="228600" indent="-228600">
              <a:buFont typeface="+mj-lt"/>
              <a:buAutoNum type="arabicParenR"/>
            </a:pPr>
            <a:r>
              <a:rPr lang="de-DE" sz="1600" dirty="0"/>
              <a:t>Stellt euch vor ihr erhaltet den Auftrag, einen Wikipedia-Eintrag zum Reiz-Reaktionsschema zu verfassen. Schreibt einen zusammenhängenden Text des ablaufenden Prozesses. Formuliert die Sätze in der </a:t>
            </a:r>
            <a:r>
              <a:rPr lang="de-DE" sz="1600" b="1" dirty="0"/>
              <a:t>Passivform</a:t>
            </a:r>
            <a:r>
              <a:rPr lang="de-DE" sz="1600" dirty="0"/>
              <a:t>. </a:t>
            </a:r>
          </a:p>
          <a:p>
            <a:pPr marL="228600" indent="-228600">
              <a:buFont typeface="+mj-lt"/>
              <a:buAutoNum type="arabicParenR"/>
            </a:pPr>
            <a:r>
              <a:rPr lang="de-DE" sz="1600" dirty="0"/>
              <a:t>Lest nun die Beispieltexte und vergleicht sie mit eurem Text. Überlegt, worin sich die Texte unterscheiden.</a:t>
            </a:r>
          </a:p>
          <a:p>
            <a:pPr marL="228600" indent="-228600">
              <a:buFont typeface="+mj-lt"/>
              <a:buAutoNum type="arabicParenR"/>
            </a:pPr>
            <a:r>
              <a:rPr lang="de-DE" sz="1600" dirty="0"/>
              <a:t>Welche sprachlichen Elemente sind besonders geeignet, um naturwissenschaftliche Vorgänge auszudrücken.</a:t>
            </a:r>
          </a:p>
          <a:p>
            <a:pPr marL="228600" indent="-228600">
              <a:buFont typeface="+mj-lt"/>
              <a:buAutoNum type="arabicParenR"/>
            </a:pPr>
            <a:r>
              <a:rPr lang="de-DE" sz="1600" dirty="0"/>
              <a:t>Diskutiert nun eure Überlegungen im Plenum.</a:t>
            </a:r>
          </a:p>
          <a:p>
            <a:pPr marL="228600" indent="-228600">
              <a:buFont typeface="+mj-lt"/>
              <a:buAutoNum type="arabicParenR"/>
            </a:pPr>
            <a:r>
              <a:rPr lang="de-DE" sz="1600" dirty="0"/>
              <a:t>Fasst mit eurer Lehrperson die Erkenntnisse zusammen.</a:t>
            </a:r>
          </a:p>
        </p:txBody>
      </p:sp>
      <p:sp>
        <p:nvSpPr>
          <p:cNvPr id="9" name="Textfeld 8">
            <a:extLst>
              <a:ext uri="{FF2B5EF4-FFF2-40B4-BE49-F238E27FC236}">
                <a16:creationId xmlns:a16="http://schemas.microsoft.com/office/drawing/2014/main" id="{4C34203F-7970-9E50-2B61-C8F94E7AE581}"/>
              </a:ext>
            </a:extLst>
          </p:cNvPr>
          <p:cNvSpPr txBox="1"/>
          <p:nvPr/>
        </p:nvSpPr>
        <p:spPr>
          <a:xfrm>
            <a:off x="5670965" y="2410388"/>
            <a:ext cx="6096982" cy="2037224"/>
          </a:xfrm>
          <a:prstGeom prst="rect">
            <a:avLst/>
          </a:prstGeom>
          <a:solidFill>
            <a:schemeClr val="accent2">
              <a:lumMod val="40000"/>
              <a:lumOff val="60000"/>
            </a:schemeClr>
          </a:solidFill>
        </p:spPr>
        <p:txBody>
          <a:bodyPr wrap="square">
            <a:spAutoFit/>
          </a:bodyPr>
          <a:lstStyle/>
          <a:p>
            <a:pPr>
              <a:lnSpc>
                <a:spcPct val="107000"/>
              </a:lnSpc>
              <a:spcAft>
                <a:spcPts val="800"/>
              </a:spcAft>
            </a:pPr>
            <a:r>
              <a:rPr lang="de-CH" sz="1200">
                <a:effectLst/>
                <a:latin typeface="Calibri" panose="020F0502020204030204" pitchFamily="34" charset="0"/>
                <a:ea typeface="Calibri" panose="020F0502020204030204" pitchFamily="34" charset="0"/>
                <a:cs typeface="Times New Roman" panose="02020603050405020304" pitchFamily="18" charset="0"/>
              </a:rPr>
              <a:t>Beispieltexte (aktiv / passiv)</a:t>
            </a:r>
            <a:endParaRPr lang="de-CH" sz="120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e-CH" sz="1200">
                <a:effectLst/>
                <a:latin typeface="Calibri" panose="020F0502020204030204" pitchFamily="34" charset="0"/>
                <a:ea typeface="Calibri" panose="020F0502020204030204" pitchFamily="34" charset="0"/>
                <a:cs typeface="Times New Roman" panose="02020603050405020304" pitchFamily="18" charset="0"/>
              </a:rPr>
              <a:t>Ein Reiz wird durch die Sinneszellen des Auges aufgenommen. Der Reiz wird dabei in ein elektrisches Signal umgewandelt, welches via Sehnerv ans Gehirn weitergeleitet wird. Im Gehirn wird das Signal verarbeitet. Daraufhin wird ein elektrisches Signal durch den motorischen Nerv auf die Muskelzellen übertragen. Die Muskelzellen werden dadurch zusammengezogen.</a:t>
            </a:r>
          </a:p>
          <a:p>
            <a:r>
              <a:rPr lang="de-CH" sz="1200">
                <a:effectLst/>
                <a:latin typeface="Calibri" panose="020F0502020204030204" pitchFamily="34" charset="0"/>
                <a:ea typeface="Calibri" panose="020F0502020204030204" pitchFamily="34" charset="0"/>
                <a:cs typeface="Times New Roman" panose="02020603050405020304" pitchFamily="18" charset="0"/>
              </a:rPr>
              <a:t>Die Sinneszellen des Auges nehmen einen Reiz auf. Sie wandeln dabei den Reiz in ein elektrisches Signal um. Der Sehnerv leitet dieses elektrische Signal ans Gehirn weiter. Das Gehirn verarbeitet das Signal. Daraufhin überträgt der motorische Nerv </a:t>
            </a:r>
            <a:endParaRPr lang="en-US" sz="1200"/>
          </a:p>
        </p:txBody>
      </p:sp>
    </p:spTree>
    <p:extLst>
      <p:ext uri="{BB962C8B-B14F-4D97-AF65-F5344CB8AC3E}">
        <p14:creationId xmlns:p14="http://schemas.microsoft.com/office/powerpoint/2010/main" val="3679303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1FA9AE-E480-A556-11EE-35656B1B8653}"/>
              </a:ext>
            </a:extLst>
          </p:cNvPr>
          <p:cNvSpPr>
            <a:spLocks noGrp="1"/>
          </p:cNvSpPr>
          <p:nvPr>
            <p:ph type="title"/>
          </p:nvPr>
        </p:nvSpPr>
        <p:spPr/>
        <p:txBody>
          <a:bodyPr/>
          <a:lstStyle/>
          <a:p>
            <a:r>
              <a:rPr lang="de-DE"/>
              <a:t>Sprache im naturwissenschaftlichen Unterricht (Lösung)</a:t>
            </a:r>
          </a:p>
        </p:txBody>
      </p:sp>
      <p:sp>
        <p:nvSpPr>
          <p:cNvPr id="3" name="Inhaltsplatzhalter 2">
            <a:extLst>
              <a:ext uri="{FF2B5EF4-FFF2-40B4-BE49-F238E27FC236}">
                <a16:creationId xmlns:a16="http://schemas.microsoft.com/office/drawing/2014/main" id="{329FC8EE-4926-B01A-7854-85F701856398}"/>
              </a:ext>
            </a:extLst>
          </p:cNvPr>
          <p:cNvSpPr>
            <a:spLocks noGrp="1"/>
          </p:cNvSpPr>
          <p:nvPr>
            <p:ph idx="1"/>
          </p:nvPr>
        </p:nvSpPr>
        <p:spPr>
          <a:xfrm>
            <a:off x="424053" y="1817224"/>
            <a:ext cx="4891268" cy="4583575"/>
          </a:xfrm>
        </p:spPr>
        <p:txBody>
          <a:bodyPr>
            <a:normAutofit/>
          </a:bodyPr>
          <a:lstStyle/>
          <a:p>
            <a:pPr marL="228600" indent="-228600">
              <a:buFont typeface="+mj-lt"/>
              <a:buAutoNum type="arabicParenR"/>
            </a:pPr>
            <a:r>
              <a:rPr lang="de-DE" sz="1600"/>
              <a:t>Schreibe einen zusammenhängenden Text des ablaufenden Prozesses. Formuliere die Sätze in der </a:t>
            </a:r>
            <a:r>
              <a:rPr lang="de-DE" sz="1600" b="1"/>
              <a:t>Passivform</a:t>
            </a:r>
            <a:r>
              <a:rPr lang="de-DE" sz="1600"/>
              <a:t>. </a:t>
            </a:r>
          </a:p>
          <a:p>
            <a:pPr marL="228600" indent="-228600">
              <a:buFont typeface="+mj-lt"/>
              <a:buAutoNum type="arabicParenR"/>
            </a:pPr>
            <a:r>
              <a:rPr lang="de-DE" sz="1600"/>
              <a:t>Lest nun die Beispieltexte und vergleicht sie mit eurem Text. Überlegt, worin sich die Texte unterscheiden.</a:t>
            </a:r>
          </a:p>
          <a:p>
            <a:pPr marL="228600" indent="-228600">
              <a:buFont typeface="+mj-lt"/>
              <a:buAutoNum type="arabicParenR"/>
            </a:pPr>
            <a:r>
              <a:rPr lang="de-DE" sz="1600"/>
              <a:t>Welche sprachlichen Elemente sind besonders geeignet, um naturwissenschaftliche Vorgänge auszudrücken.</a:t>
            </a:r>
          </a:p>
          <a:p>
            <a:pPr marL="228600" indent="-228600">
              <a:buFont typeface="+mj-lt"/>
              <a:buAutoNum type="arabicParenR"/>
            </a:pPr>
            <a:r>
              <a:rPr lang="de-DE" sz="1600"/>
              <a:t>Diskutiert nun eure Überlegungen im Plenum.</a:t>
            </a:r>
          </a:p>
        </p:txBody>
      </p:sp>
      <p:sp>
        <p:nvSpPr>
          <p:cNvPr id="9" name="Textfeld 8">
            <a:extLst>
              <a:ext uri="{FF2B5EF4-FFF2-40B4-BE49-F238E27FC236}">
                <a16:creationId xmlns:a16="http://schemas.microsoft.com/office/drawing/2014/main" id="{4C34203F-7970-9E50-2B61-C8F94E7AE581}"/>
              </a:ext>
            </a:extLst>
          </p:cNvPr>
          <p:cNvSpPr txBox="1"/>
          <p:nvPr/>
        </p:nvSpPr>
        <p:spPr>
          <a:xfrm>
            <a:off x="553065" y="4595318"/>
            <a:ext cx="6096982" cy="2037224"/>
          </a:xfrm>
          <a:prstGeom prst="rect">
            <a:avLst/>
          </a:prstGeom>
          <a:solidFill>
            <a:schemeClr val="accent2">
              <a:lumMod val="40000"/>
              <a:lumOff val="60000"/>
            </a:schemeClr>
          </a:solidFill>
        </p:spPr>
        <p:txBody>
          <a:bodyPr wrap="square">
            <a:spAutoFit/>
          </a:bodyPr>
          <a:lstStyle/>
          <a:p>
            <a:pPr>
              <a:lnSpc>
                <a:spcPct val="107000"/>
              </a:lnSpc>
              <a:spcAft>
                <a:spcPts val="800"/>
              </a:spcAft>
            </a:pPr>
            <a:r>
              <a:rPr lang="de-CH" sz="1200" dirty="0">
                <a:effectLst/>
                <a:latin typeface="Calibri" panose="020F0502020204030204" pitchFamily="34" charset="0"/>
                <a:ea typeface="Calibri" panose="020F0502020204030204" pitchFamily="34" charset="0"/>
                <a:cs typeface="Times New Roman" panose="02020603050405020304" pitchFamily="18" charset="0"/>
              </a:rPr>
              <a:t>Beispieltexte (aktiv / passiv)</a:t>
            </a:r>
            <a:endParaRPr lang="de-CH"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e-CH" sz="1200" dirty="0">
                <a:effectLst/>
                <a:latin typeface="Calibri" panose="020F0502020204030204" pitchFamily="34" charset="0"/>
                <a:ea typeface="Calibri" panose="020F0502020204030204" pitchFamily="34" charset="0"/>
                <a:cs typeface="Times New Roman" panose="02020603050405020304" pitchFamily="18" charset="0"/>
              </a:rPr>
              <a:t>Ein Reiz wird durch die Sinneszellen des Auges aufgenommen. Der Reiz wird dabei in ein elektrisches Signal umgewandelt, welches via Sehnerv ans Gehirn weitergeleitet wird. Im Gehirn wird das Signal verarbeitet. Daraufhin wird ein elektrisches Signal durch den motorischen Nerv auf die Muskelzellen übertragen. Die Muskelzellen werden dadurch zusammengezogen.</a:t>
            </a:r>
          </a:p>
          <a:p>
            <a:r>
              <a:rPr lang="de-CH" sz="1200" dirty="0">
                <a:effectLst/>
                <a:latin typeface="Calibri" panose="020F0502020204030204" pitchFamily="34" charset="0"/>
                <a:ea typeface="Calibri" panose="020F0502020204030204" pitchFamily="34" charset="0"/>
                <a:cs typeface="Times New Roman" panose="02020603050405020304" pitchFamily="18" charset="0"/>
              </a:rPr>
              <a:t>Die Sinneszellen des Auges nehmen einen Reiz auf. Sie wandeln dabei den Reiz in ein elektrisches Signal um. Der Sehnerv leitet dieses elektrische Signal ans Gehirn weiter. Das Gehirn verarbeitet das Signal. Daraufhin überträgt der motorische Nerv </a:t>
            </a:r>
            <a:endParaRPr lang="en-US" sz="1200" dirty="0"/>
          </a:p>
        </p:txBody>
      </p:sp>
      <p:sp>
        <p:nvSpPr>
          <p:cNvPr id="10" name="Textfeld 9">
            <a:extLst>
              <a:ext uri="{FF2B5EF4-FFF2-40B4-BE49-F238E27FC236}">
                <a16:creationId xmlns:a16="http://schemas.microsoft.com/office/drawing/2014/main" id="{3157618D-4814-83B7-765E-01C6503B5B57}"/>
              </a:ext>
            </a:extLst>
          </p:cNvPr>
          <p:cNvSpPr txBox="1"/>
          <p:nvPr/>
        </p:nvSpPr>
        <p:spPr>
          <a:xfrm>
            <a:off x="6547523" y="1734100"/>
            <a:ext cx="5644477" cy="4247317"/>
          </a:xfrm>
          <a:prstGeom prst="rect">
            <a:avLst/>
          </a:prstGeom>
          <a:solidFill>
            <a:schemeClr val="accent4">
              <a:lumMod val="60000"/>
              <a:lumOff val="40000"/>
            </a:schemeClr>
          </a:solidFill>
        </p:spPr>
        <p:txBody>
          <a:bodyPr wrap="square" rtlCol="0">
            <a:spAutoFit/>
          </a:bodyPr>
          <a:lstStyle/>
          <a:p>
            <a:r>
              <a:rPr lang="de-CH" dirty="0"/>
              <a:t>Passiv: </a:t>
            </a:r>
          </a:p>
          <a:p>
            <a:pPr marL="285750" indent="-285750">
              <a:buFontTx/>
              <a:buChar char="-"/>
            </a:pPr>
            <a:r>
              <a:rPr lang="de-CH" dirty="0"/>
              <a:t>Macht klar, dass die Prozesse </a:t>
            </a:r>
            <a:r>
              <a:rPr lang="de-CH" b="1" dirty="0"/>
              <a:t>im</a:t>
            </a:r>
            <a:r>
              <a:rPr lang="de-CH" dirty="0"/>
              <a:t> Körper gemäss den physikalischen und chemischen Prozessen ablaufen und ungerichtet sind, d.h. ohne Absicht bzw. Intention.</a:t>
            </a:r>
          </a:p>
          <a:p>
            <a:pPr marL="285750" indent="-285750">
              <a:buFontTx/>
              <a:buChar char="-"/>
            </a:pPr>
            <a:r>
              <a:rPr lang="de-CH" dirty="0"/>
              <a:t>Betont eher den Prozess bzw. den Vorgang</a:t>
            </a:r>
          </a:p>
          <a:p>
            <a:endParaRPr lang="de-CH" dirty="0"/>
          </a:p>
          <a:p>
            <a:r>
              <a:rPr lang="de-CH" dirty="0"/>
              <a:t>Aktiv:</a:t>
            </a:r>
          </a:p>
          <a:p>
            <a:pPr marL="285750" indent="-285750">
              <a:buFontTx/>
              <a:buChar char="-"/>
            </a:pPr>
            <a:r>
              <a:rPr lang="de-CH" dirty="0"/>
              <a:t>Ist einfacher verständlich </a:t>
            </a:r>
          </a:p>
          <a:p>
            <a:pPr marL="285750" indent="-285750">
              <a:buFontTx/>
              <a:buChar char="-"/>
            </a:pPr>
            <a:r>
              <a:rPr lang="de-CH" dirty="0"/>
              <a:t>Erklärt den Sachverhalt klar, sofern man weiss, dass alle Vorgänge ohne «Absicht» stattfinden.</a:t>
            </a:r>
          </a:p>
          <a:p>
            <a:pPr marL="285750" indent="-285750">
              <a:buFontTx/>
              <a:buChar char="-"/>
            </a:pPr>
            <a:r>
              <a:rPr lang="de-CH" dirty="0"/>
              <a:t>Es kann eine falsche Vorstellung generieren (z.B. dass der Muskel Einfluss nimmt auf seine eigene Kontraktion).</a:t>
            </a:r>
          </a:p>
          <a:p>
            <a:pPr marL="285750" indent="-285750">
              <a:buFontTx/>
              <a:buChar char="-"/>
            </a:pPr>
            <a:r>
              <a:rPr lang="de-CH" dirty="0"/>
              <a:t>Betont eher die Handelnden.</a:t>
            </a:r>
          </a:p>
          <a:p>
            <a:endParaRPr lang="de-CH" dirty="0"/>
          </a:p>
        </p:txBody>
      </p:sp>
    </p:spTree>
    <p:extLst>
      <p:ext uri="{BB962C8B-B14F-4D97-AF65-F5344CB8AC3E}">
        <p14:creationId xmlns:p14="http://schemas.microsoft.com/office/powerpoint/2010/main" val="2353851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1FA9AE-E480-A556-11EE-35656B1B8653}"/>
              </a:ext>
            </a:extLst>
          </p:cNvPr>
          <p:cNvSpPr>
            <a:spLocks noGrp="1"/>
          </p:cNvSpPr>
          <p:nvPr>
            <p:ph type="title"/>
          </p:nvPr>
        </p:nvSpPr>
        <p:spPr>
          <a:xfrm>
            <a:off x="438149" y="260350"/>
            <a:ext cx="10929747" cy="835025"/>
          </a:xfrm>
        </p:spPr>
        <p:txBody>
          <a:bodyPr/>
          <a:lstStyle/>
          <a:p>
            <a:r>
              <a:rPr lang="de-DE" dirty="0"/>
              <a:t>Sprache im naturwissenschaftlichen Unterricht</a:t>
            </a:r>
          </a:p>
        </p:txBody>
      </p:sp>
      <p:sp>
        <p:nvSpPr>
          <p:cNvPr id="7" name="Textfeld 6">
            <a:extLst>
              <a:ext uri="{FF2B5EF4-FFF2-40B4-BE49-F238E27FC236}">
                <a16:creationId xmlns:a16="http://schemas.microsoft.com/office/drawing/2014/main" id="{B79FF9CF-08A5-5F32-94FC-DD3AAFEFE6DF}"/>
              </a:ext>
            </a:extLst>
          </p:cNvPr>
          <p:cNvSpPr txBox="1"/>
          <p:nvPr/>
        </p:nvSpPr>
        <p:spPr>
          <a:xfrm>
            <a:off x="514350" y="1238250"/>
            <a:ext cx="9772650" cy="2031325"/>
          </a:xfrm>
          <a:prstGeom prst="rect">
            <a:avLst/>
          </a:prstGeom>
          <a:noFill/>
        </p:spPr>
        <p:txBody>
          <a:bodyPr wrap="square" rtlCol="0">
            <a:spAutoFit/>
          </a:bodyPr>
          <a:lstStyle/>
          <a:p>
            <a:r>
              <a:rPr lang="de-CH" b="1" dirty="0"/>
              <a:t>Aufgaben</a:t>
            </a:r>
          </a:p>
          <a:p>
            <a:endParaRPr lang="de-CH" dirty="0"/>
          </a:p>
          <a:p>
            <a:pPr marL="342900" indent="-342900">
              <a:buFont typeface="+mj-lt"/>
              <a:buAutoNum type="arabicParenR"/>
            </a:pPr>
            <a:r>
              <a:rPr lang="de-CH" dirty="0"/>
              <a:t>Lest die beiden Beispieltexte durch (aktive und passive Formulierung). </a:t>
            </a:r>
            <a:br>
              <a:rPr lang="de-CH" dirty="0"/>
            </a:br>
            <a:r>
              <a:rPr lang="de-CH" dirty="0"/>
              <a:t>Arbeitet heraus, welche Vorteile einer aktiven bzw. passiven Formulierung im Zusammenhang mit körperlichen Prozessen zu Grunde liegen. Erstellt dazu je eine Liste.</a:t>
            </a:r>
          </a:p>
          <a:p>
            <a:pPr marL="342900" indent="-342900">
              <a:buFont typeface="+mj-lt"/>
              <a:buAutoNum type="arabicParenR"/>
            </a:pPr>
            <a:endParaRPr lang="de-CH" dirty="0"/>
          </a:p>
          <a:p>
            <a:pPr marL="342900" indent="-342900">
              <a:buFont typeface="+mj-lt"/>
              <a:buAutoNum type="arabicParenR"/>
            </a:pPr>
            <a:r>
              <a:rPr lang="de-CH" dirty="0"/>
              <a:t>Diskutiert eure Überlegungen im Plenum.</a:t>
            </a:r>
          </a:p>
        </p:txBody>
      </p:sp>
      <p:sp>
        <p:nvSpPr>
          <p:cNvPr id="12" name="Textfeld 11">
            <a:extLst>
              <a:ext uri="{FF2B5EF4-FFF2-40B4-BE49-F238E27FC236}">
                <a16:creationId xmlns:a16="http://schemas.microsoft.com/office/drawing/2014/main" id="{AA53C47C-450D-186D-4368-341C1F99C369}"/>
              </a:ext>
            </a:extLst>
          </p:cNvPr>
          <p:cNvSpPr txBox="1"/>
          <p:nvPr/>
        </p:nvSpPr>
        <p:spPr>
          <a:xfrm>
            <a:off x="6188772" y="3742140"/>
            <a:ext cx="5400675" cy="2552686"/>
          </a:xfrm>
          <a:prstGeom prst="rect">
            <a:avLst/>
          </a:prstGeom>
          <a:solidFill>
            <a:schemeClr val="accent4">
              <a:lumMod val="20000"/>
              <a:lumOff val="80000"/>
            </a:schemeClr>
          </a:solidFill>
        </p:spPr>
        <p:txBody>
          <a:bodyPr wrap="square">
            <a:spAutoFit/>
          </a:bodyPr>
          <a:lstStyle/>
          <a:p>
            <a:pPr>
              <a:lnSpc>
                <a:spcPct val="107000"/>
              </a:lnSpc>
              <a:spcAft>
                <a:spcPts val="800"/>
              </a:spcAft>
            </a:pPr>
            <a:r>
              <a:rPr lang="de-CH" b="1" dirty="0"/>
              <a:t>Beispieltext: p</a:t>
            </a:r>
            <a:r>
              <a:rPr lang="de-CH" sz="1800" b="1" dirty="0">
                <a:effectLst/>
                <a:latin typeface="Calibri" panose="020F0502020204030204" pitchFamily="34" charset="0"/>
                <a:ea typeface="Calibri" panose="020F0502020204030204" pitchFamily="34" charset="0"/>
                <a:cs typeface="Times New Roman" panose="02020603050405020304" pitchFamily="18" charset="0"/>
              </a:rPr>
              <a:t>assive Formulierung</a:t>
            </a:r>
          </a:p>
          <a:p>
            <a:pPr>
              <a:lnSpc>
                <a:spcPct val="107000"/>
              </a:lnSpc>
              <a:spcAft>
                <a:spcPts val="800"/>
              </a:spcAft>
            </a:pPr>
            <a:r>
              <a:rPr lang="de-CH" sz="1800" dirty="0">
                <a:effectLst/>
                <a:latin typeface="Calibri" panose="020F0502020204030204" pitchFamily="34" charset="0"/>
                <a:ea typeface="Calibri" panose="020F0502020204030204" pitchFamily="34" charset="0"/>
                <a:cs typeface="Times New Roman" panose="02020603050405020304" pitchFamily="18" charset="0"/>
              </a:rPr>
              <a:t>Ein Reiz wird durch die Sinneszellen des Auges aufgenommen. Der Reiz wird dabei in ein elektrisches Signal umgewandelt, welches via Sehnerv ans Gehirn weitergeleitet wird. Im Gehirn wird das Signal verarbeitet. Daraufhin wird ein elektrisches Signal durch den motorischen Nerv auf die Muskelzellen übertragen. Die Muskelzellen werden dadurch zusammengezogen.</a:t>
            </a:r>
          </a:p>
        </p:txBody>
      </p:sp>
      <p:sp>
        <p:nvSpPr>
          <p:cNvPr id="14" name="Textfeld 13">
            <a:extLst>
              <a:ext uri="{FF2B5EF4-FFF2-40B4-BE49-F238E27FC236}">
                <a16:creationId xmlns:a16="http://schemas.microsoft.com/office/drawing/2014/main" id="{5AF20B09-8B32-AE5B-B04F-52D91E8774DD}"/>
              </a:ext>
            </a:extLst>
          </p:cNvPr>
          <p:cNvSpPr txBox="1"/>
          <p:nvPr/>
        </p:nvSpPr>
        <p:spPr>
          <a:xfrm>
            <a:off x="527465" y="3742140"/>
            <a:ext cx="5139910" cy="2585323"/>
          </a:xfrm>
          <a:prstGeom prst="rect">
            <a:avLst/>
          </a:prstGeom>
          <a:solidFill>
            <a:schemeClr val="accent1">
              <a:lumMod val="20000"/>
              <a:lumOff val="80000"/>
            </a:schemeClr>
          </a:solidFill>
        </p:spPr>
        <p:txBody>
          <a:bodyPr wrap="square">
            <a:spAutoFit/>
          </a:bodyPr>
          <a:lstStyle/>
          <a:p>
            <a:r>
              <a:rPr lang="de-CH" b="1" dirty="0"/>
              <a:t>Beispieltext: aktive Formulierung</a:t>
            </a:r>
          </a:p>
          <a:p>
            <a:endParaRPr lang="de-CH" sz="1800" dirty="0">
              <a:effectLst/>
              <a:latin typeface="Calibri" panose="020F0502020204030204" pitchFamily="34" charset="0"/>
              <a:ea typeface="Calibri" panose="020F0502020204030204" pitchFamily="34" charset="0"/>
              <a:cs typeface="Times New Roman" panose="02020603050405020304" pitchFamily="18" charset="0"/>
            </a:endParaRPr>
          </a:p>
          <a:p>
            <a:r>
              <a:rPr lang="de-CH" sz="1800" dirty="0">
                <a:effectLst/>
                <a:latin typeface="Calibri" panose="020F0502020204030204" pitchFamily="34" charset="0"/>
                <a:ea typeface="Calibri" panose="020F0502020204030204" pitchFamily="34" charset="0"/>
                <a:cs typeface="Times New Roman" panose="02020603050405020304" pitchFamily="18" charset="0"/>
              </a:rPr>
              <a:t>Die Sinneszellen des Auges nehmen einen Reiz auf. Sie wandeln dabei den Reiz in ein elektrisches Signal um. Der Sehnerv leitet dieses elektrische Signal ans Gehirn weiter. Das Gehirn verarbeitet das Signal. Daraufhin überträgt der motorische Nerv ein elektrisches Signal auf die Muskelzellen. Dadurch ziehen sich die Muskelzellen zusammen.</a:t>
            </a:r>
            <a:endParaRPr lang="en-US" sz="1800" dirty="0"/>
          </a:p>
        </p:txBody>
      </p:sp>
    </p:spTree>
    <p:extLst>
      <p:ext uri="{BB962C8B-B14F-4D97-AF65-F5344CB8AC3E}">
        <p14:creationId xmlns:p14="http://schemas.microsoft.com/office/powerpoint/2010/main" val="2930959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1FA9AE-E480-A556-11EE-35656B1B8653}"/>
              </a:ext>
            </a:extLst>
          </p:cNvPr>
          <p:cNvSpPr>
            <a:spLocks noGrp="1"/>
          </p:cNvSpPr>
          <p:nvPr>
            <p:ph type="title"/>
          </p:nvPr>
        </p:nvSpPr>
        <p:spPr>
          <a:xfrm>
            <a:off x="438149" y="260350"/>
            <a:ext cx="10929747" cy="835025"/>
          </a:xfrm>
        </p:spPr>
        <p:txBody>
          <a:bodyPr/>
          <a:lstStyle/>
          <a:p>
            <a:r>
              <a:rPr lang="de-DE" dirty="0"/>
              <a:t>Sprache im naturwissenschaftlichen Unterricht</a:t>
            </a:r>
          </a:p>
        </p:txBody>
      </p:sp>
      <p:sp>
        <p:nvSpPr>
          <p:cNvPr id="12" name="Textfeld 11">
            <a:extLst>
              <a:ext uri="{FF2B5EF4-FFF2-40B4-BE49-F238E27FC236}">
                <a16:creationId xmlns:a16="http://schemas.microsoft.com/office/drawing/2014/main" id="{AA53C47C-450D-186D-4368-341C1F99C369}"/>
              </a:ext>
            </a:extLst>
          </p:cNvPr>
          <p:cNvSpPr txBox="1"/>
          <p:nvPr/>
        </p:nvSpPr>
        <p:spPr>
          <a:xfrm>
            <a:off x="6263860" y="1361900"/>
            <a:ext cx="5400675" cy="2552686"/>
          </a:xfrm>
          <a:prstGeom prst="rect">
            <a:avLst/>
          </a:prstGeom>
          <a:solidFill>
            <a:schemeClr val="accent4">
              <a:lumMod val="20000"/>
              <a:lumOff val="80000"/>
            </a:schemeClr>
          </a:solidFill>
        </p:spPr>
        <p:txBody>
          <a:bodyPr wrap="square">
            <a:spAutoFit/>
          </a:bodyPr>
          <a:lstStyle/>
          <a:p>
            <a:pPr>
              <a:lnSpc>
                <a:spcPct val="107000"/>
              </a:lnSpc>
              <a:spcAft>
                <a:spcPts val="800"/>
              </a:spcAft>
            </a:pPr>
            <a:r>
              <a:rPr lang="de-CH" b="1" dirty="0"/>
              <a:t>Beispieltext: p</a:t>
            </a:r>
            <a:r>
              <a:rPr lang="de-CH" sz="1800" b="1" dirty="0">
                <a:effectLst/>
                <a:latin typeface="Calibri" panose="020F0502020204030204" pitchFamily="34" charset="0"/>
                <a:ea typeface="Calibri" panose="020F0502020204030204" pitchFamily="34" charset="0"/>
                <a:cs typeface="Times New Roman" panose="02020603050405020304" pitchFamily="18" charset="0"/>
              </a:rPr>
              <a:t>assive Formulierung</a:t>
            </a:r>
          </a:p>
          <a:p>
            <a:pPr>
              <a:lnSpc>
                <a:spcPct val="107000"/>
              </a:lnSpc>
              <a:spcAft>
                <a:spcPts val="800"/>
              </a:spcAft>
            </a:pPr>
            <a:r>
              <a:rPr lang="de-CH" sz="1800" dirty="0">
                <a:effectLst/>
                <a:latin typeface="Calibri" panose="020F0502020204030204" pitchFamily="34" charset="0"/>
                <a:ea typeface="Calibri" panose="020F0502020204030204" pitchFamily="34" charset="0"/>
                <a:cs typeface="Times New Roman" panose="02020603050405020304" pitchFamily="18" charset="0"/>
              </a:rPr>
              <a:t>Ein Reiz wird durch die Sinneszellen des Auges aufgenommen. Der Reiz wird dabei in ein elektrisches Signal umgewandelt, welches via Sehnerv ans Gehirn weitergeleitet wird. Im Gehirn wird das Signal verarbeitet. Daraufhin wird ein elektrisches Signal durch den motorischen Nerv auf die Muskelzellen übertragen. Die Muskelzellen werden dadurch zusammengezogen.</a:t>
            </a:r>
          </a:p>
        </p:txBody>
      </p:sp>
      <p:sp>
        <p:nvSpPr>
          <p:cNvPr id="14" name="Textfeld 13">
            <a:extLst>
              <a:ext uri="{FF2B5EF4-FFF2-40B4-BE49-F238E27FC236}">
                <a16:creationId xmlns:a16="http://schemas.microsoft.com/office/drawing/2014/main" id="{5AF20B09-8B32-AE5B-B04F-52D91E8774DD}"/>
              </a:ext>
            </a:extLst>
          </p:cNvPr>
          <p:cNvSpPr txBox="1"/>
          <p:nvPr/>
        </p:nvSpPr>
        <p:spPr>
          <a:xfrm>
            <a:off x="527466" y="1361900"/>
            <a:ext cx="5208930" cy="2585323"/>
          </a:xfrm>
          <a:prstGeom prst="rect">
            <a:avLst/>
          </a:prstGeom>
          <a:solidFill>
            <a:schemeClr val="accent1">
              <a:lumMod val="20000"/>
              <a:lumOff val="80000"/>
            </a:schemeClr>
          </a:solidFill>
        </p:spPr>
        <p:txBody>
          <a:bodyPr wrap="square">
            <a:spAutoFit/>
          </a:bodyPr>
          <a:lstStyle/>
          <a:p>
            <a:r>
              <a:rPr lang="de-CH" b="1" dirty="0"/>
              <a:t>Beispieltext: aktive Formulierung</a:t>
            </a:r>
          </a:p>
          <a:p>
            <a:endParaRPr lang="de-CH" sz="1800" dirty="0">
              <a:effectLst/>
              <a:latin typeface="Calibri" panose="020F0502020204030204" pitchFamily="34" charset="0"/>
              <a:ea typeface="Calibri" panose="020F0502020204030204" pitchFamily="34" charset="0"/>
              <a:cs typeface="Times New Roman" panose="02020603050405020304" pitchFamily="18" charset="0"/>
            </a:endParaRPr>
          </a:p>
          <a:p>
            <a:r>
              <a:rPr lang="de-CH" sz="1800" dirty="0">
                <a:effectLst/>
                <a:latin typeface="Calibri" panose="020F0502020204030204" pitchFamily="34" charset="0"/>
                <a:ea typeface="Calibri" panose="020F0502020204030204" pitchFamily="34" charset="0"/>
                <a:cs typeface="Times New Roman" panose="02020603050405020304" pitchFamily="18" charset="0"/>
              </a:rPr>
              <a:t>Die Sinneszellen des Auges nehmen einen Reiz auf. Sie wandeln dabei den Reiz in ein elektrisches Signal um. Der Sehnerv leitet dieses elektrische Signal ans Gehirn weiter. Das Gehirn verarbeitet das Signal. </a:t>
            </a:r>
            <a:r>
              <a:rPr lang="de-CH" dirty="0">
                <a:latin typeface="Calibri" panose="020F0502020204030204" pitchFamily="34" charset="0"/>
                <a:ea typeface="Calibri" panose="020F0502020204030204" pitchFamily="34" charset="0"/>
                <a:cs typeface="Times New Roman" panose="02020603050405020304" pitchFamily="18" charset="0"/>
              </a:rPr>
              <a:t>Daraufhin überträgt der motorische Nerv ein elektrisches Signal auf die Muskelzellen. Dadurch ziehen sich die Muskelzellen zusammen.</a:t>
            </a:r>
            <a:endParaRPr lang="en-US" sz="1800" dirty="0"/>
          </a:p>
        </p:txBody>
      </p:sp>
      <p:sp>
        <p:nvSpPr>
          <p:cNvPr id="5" name="Textfeld 4">
            <a:extLst>
              <a:ext uri="{FF2B5EF4-FFF2-40B4-BE49-F238E27FC236}">
                <a16:creationId xmlns:a16="http://schemas.microsoft.com/office/drawing/2014/main" id="{DF995B62-38AD-3EEB-0F6F-B34FF7700F02}"/>
              </a:ext>
            </a:extLst>
          </p:cNvPr>
          <p:cNvSpPr txBox="1"/>
          <p:nvPr/>
        </p:nvSpPr>
        <p:spPr>
          <a:xfrm>
            <a:off x="6263860" y="4853695"/>
            <a:ext cx="5400675" cy="1754326"/>
          </a:xfrm>
          <a:prstGeom prst="rect">
            <a:avLst/>
          </a:prstGeom>
          <a:noFill/>
          <a:ln w="76200">
            <a:solidFill>
              <a:schemeClr val="accent4">
                <a:lumMod val="60000"/>
                <a:lumOff val="40000"/>
              </a:schemeClr>
            </a:solidFill>
          </a:ln>
        </p:spPr>
        <p:txBody>
          <a:bodyPr wrap="square">
            <a:spAutoFit/>
          </a:bodyPr>
          <a:lstStyle/>
          <a:p>
            <a:r>
              <a:rPr lang="de-CH" dirty="0"/>
              <a:t>Passiv: </a:t>
            </a:r>
          </a:p>
          <a:p>
            <a:pPr marL="285750" indent="-285750">
              <a:buFontTx/>
              <a:buChar char="-"/>
            </a:pPr>
            <a:r>
              <a:rPr lang="de-CH" dirty="0"/>
              <a:t>Macht klar, dass die Prozesse </a:t>
            </a:r>
            <a:r>
              <a:rPr lang="de-CH" b="1" dirty="0"/>
              <a:t>im</a:t>
            </a:r>
            <a:r>
              <a:rPr lang="de-CH" dirty="0"/>
              <a:t> Körper gemäss den physikalischen und chemischen Prozessen ablaufen und ungerichtet sind, d.h. ohne Absicht bzw. Intention.</a:t>
            </a:r>
          </a:p>
          <a:p>
            <a:pPr marL="285750" indent="-285750">
              <a:buFontTx/>
              <a:buChar char="-"/>
            </a:pPr>
            <a:r>
              <a:rPr lang="de-CH" dirty="0"/>
              <a:t>Betont eher den Prozess bzw. den Vorgang</a:t>
            </a:r>
          </a:p>
        </p:txBody>
      </p:sp>
      <p:sp>
        <p:nvSpPr>
          <p:cNvPr id="8" name="Textfeld 7">
            <a:extLst>
              <a:ext uri="{FF2B5EF4-FFF2-40B4-BE49-F238E27FC236}">
                <a16:creationId xmlns:a16="http://schemas.microsoft.com/office/drawing/2014/main" id="{74D75063-23FC-186B-0CBC-03C04B346E7D}"/>
              </a:ext>
            </a:extLst>
          </p:cNvPr>
          <p:cNvSpPr txBox="1"/>
          <p:nvPr/>
        </p:nvSpPr>
        <p:spPr>
          <a:xfrm>
            <a:off x="527465" y="4299698"/>
            <a:ext cx="5208931" cy="2308324"/>
          </a:xfrm>
          <a:prstGeom prst="rect">
            <a:avLst/>
          </a:prstGeom>
          <a:noFill/>
          <a:ln w="76200">
            <a:solidFill>
              <a:schemeClr val="accent1">
                <a:lumMod val="20000"/>
                <a:lumOff val="80000"/>
              </a:schemeClr>
            </a:solidFill>
          </a:ln>
        </p:spPr>
        <p:txBody>
          <a:bodyPr wrap="square">
            <a:spAutoFit/>
          </a:bodyPr>
          <a:lstStyle/>
          <a:p>
            <a:r>
              <a:rPr lang="de-CH" dirty="0"/>
              <a:t>Aktiv:</a:t>
            </a:r>
          </a:p>
          <a:p>
            <a:pPr marL="285750" indent="-285750">
              <a:buFontTx/>
              <a:buChar char="-"/>
            </a:pPr>
            <a:r>
              <a:rPr lang="de-CH" dirty="0"/>
              <a:t>Ist einfacher verständlich </a:t>
            </a:r>
          </a:p>
          <a:p>
            <a:pPr marL="285750" indent="-285750">
              <a:buFontTx/>
              <a:buChar char="-"/>
            </a:pPr>
            <a:r>
              <a:rPr lang="de-CH" dirty="0"/>
              <a:t>Erklärt den Sachverhalt klar, sofern man weiss, dass alle Vorgänge ohne «Absicht» stattfinden.</a:t>
            </a:r>
          </a:p>
          <a:p>
            <a:pPr marL="285750" indent="-285750">
              <a:buFontTx/>
              <a:buChar char="-"/>
            </a:pPr>
            <a:r>
              <a:rPr lang="de-CH" dirty="0"/>
              <a:t>Es kann eine falsche Vorstellung generieren (z.B. dass der Muskel Einfluss nimmt auf seine eigene Kontraktion).</a:t>
            </a:r>
          </a:p>
          <a:p>
            <a:pPr marL="285750" indent="-285750">
              <a:buFontTx/>
              <a:buChar char="-"/>
            </a:pPr>
            <a:r>
              <a:rPr lang="de-CH" dirty="0"/>
              <a:t>Betont eher die Handelnden.</a:t>
            </a:r>
          </a:p>
        </p:txBody>
      </p:sp>
    </p:spTree>
    <p:extLst>
      <p:ext uri="{BB962C8B-B14F-4D97-AF65-F5344CB8AC3E}">
        <p14:creationId xmlns:p14="http://schemas.microsoft.com/office/powerpoint/2010/main" val="2081796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0A5F8DB5-1D0F-36E3-C565-C938AD95C5D5}"/>
              </a:ext>
            </a:extLst>
          </p:cNvPr>
          <p:cNvSpPr>
            <a:spLocks noGrp="1"/>
          </p:cNvSpPr>
          <p:nvPr>
            <p:ph type="title"/>
          </p:nvPr>
        </p:nvSpPr>
        <p:spPr>
          <a:xfrm>
            <a:off x="753140" y="458603"/>
            <a:ext cx="6934200" cy="400419"/>
          </a:xfrm>
        </p:spPr>
        <p:txBody>
          <a:bodyPr>
            <a:noAutofit/>
          </a:bodyPr>
          <a:lstStyle/>
          <a:p>
            <a:r>
              <a:rPr lang="de-CH" sz="3000" dirty="0">
                <a:highlight>
                  <a:srgbClr val="00FFFF"/>
                </a:highlight>
              </a:rPr>
              <a:t>Beispiel 1: aktiv vs. passiv</a:t>
            </a:r>
          </a:p>
        </p:txBody>
      </p:sp>
      <p:pic>
        <p:nvPicPr>
          <p:cNvPr id="4" name="Grafik 3">
            <a:extLst>
              <a:ext uri="{FF2B5EF4-FFF2-40B4-BE49-F238E27FC236}">
                <a16:creationId xmlns:a16="http://schemas.microsoft.com/office/drawing/2014/main" id="{33BA8493-7EE4-1618-D633-9736C02D0C97}"/>
              </a:ext>
            </a:extLst>
          </p:cNvPr>
          <p:cNvPicPr>
            <a:picLocks noChangeAspect="1"/>
          </p:cNvPicPr>
          <p:nvPr/>
        </p:nvPicPr>
        <p:blipFill>
          <a:blip r:embed="rId2"/>
          <a:stretch>
            <a:fillRect/>
          </a:stretch>
        </p:blipFill>
        <p:spPr>
          <a:xfrm>
            <a:off x="10668000" y="82551"/>
            <a:ext cx="1454289" cy="1152524"/>
          </a:xfrm>
          <a:prstGeom prst="rect">
            <a:avLst/>
          </a:prstGeom>
        </p:spPr>
      </p:pic>
      <p:pic>
        <p:nvPicPr>
          <p:cNvPr id="10" name="Grafik 9">
            <a:extLst>
              <a:ext uri="{FF2B5EF4-FFF2-40B4-BE49-F238E27FC236}">
                <a16:creationId xmlns:a16="http://schemas.microsoft.com/office/drawing/2014/main" id="{2DD56047-6309-6A7F-5633-11CA81FE6434}"/>
              </a:ext>
            </a:extLst>
          </p:cNvPr>
          <p:cNvPicPr>
            <a:picLocks noChangeAspect="1"/>
          </p:cNvPicPr>
          <p:nvPr/>
        </p:nvPicPr>
        <p:blipFill>
          <a:blip r:embed="rId3"/>
          <a:stretch>
            <a:fillRect/>
          </a:stretch>
        </p:blipFill>
        <p:spPr>
          <a:xfrm>
            <a:off x="5643582" y="512065"/>
            <a:ext cx="4220945" cy="2756676"/>
          </a:xfrm>
          <a:prstGeom prst="rect">
            <a:avLst/>
          </a:prstGeom>
        </p:spPr>
      </p:pic>
      <p:grpSp>
        <p:nvGrpSpPr>
          <p:cNvPr id="6" name="Gruppieren 5">
            <a:extLst>
              <a:ext uri="{FF2B5EF4-FFF2-40B4-BE49-F238E27FC236}">
                <a16:creationId xmlns:a16="http://schemas.microsoft.com/office/drawing/2014/main" id="{541FF69C-53D5-95BC-7237-5B7A87A69C13}"/>
              </a:ext>
            </a:extLst>
          </p:cNvPr>
          <p:cNvGrpSpPr/>
          <p:nvPr/>
        </p:nvGrpSpPr>
        <p:grpSpPr>
          <a:xfrm>
            <a:off x="430205" y="4011382"/>
            <a:ext cx="9175781" cy="2316963"/>
            <a:chOff x="430205" y="4011382"/>
            <a:chExt cx="9175781" cy="2316963"/>
          </a:xfrm>
        </p:grpSpPr>
        <p:grpSp>
          <p:nvGrpSpPr>
            <p:cNvPr id="22" name="Gruppieren 21">
              <a:extLst>
                <a:ext uri="{FF2B5EF4-FFF2-40B4-BE49-F238E27FC236}">
                  <a16:creationId xmlns:a16="http://schemas.microsoft.com/office/drawing/2014/main" id="{6915DCE1-69AF-C709-4116-B2DE56987463}"/>
                </a:ext>
              </a:extLst>
            </p:cNvPr>
            <p:cNvGrpSpPr/>
            <p:nvPr/>
          </p:nvGrpSpPr>
          <p:grpSpPr>
            <a:xfrm>
              <a:off x="6588601" y="4011382"/>
              <a:ext cx="3017385" cy="2316963"/>
              <a:chOff x="3879277" y="3679288"/>
              <a:chExt cx="3017385" cy="2316963"/>
            </a:xfrm>
          </p:grpSpPr>
          <p:grpSp>
            <p:nvGrpSpPr>
              <p:cNvPr id="18" name="Gruppieren 17">
                <a:extLst>
                  <a:ext uri="{FF2B5EF4-FFF2-40B4-BE49-F238E27FC236}">
                    <a16:creationId xmlns:a16="http://schemas.microsoft.com/office/drawing/2014/main" id="{D5D3B3C4-7BD8-9703-5D96-736B1E22393E}"/>
                  </a:ext>
                </a:extLst>
              </p:cNvPr>
              <p:cNvGrpSpPr/>
              <p:nvPr/>
            </p:nvGrpSpPr>
            <p:grpSpPr>
              <a:xfrm>
                <a:off x="3879277" y="4319581"/>
                <a:ext cx="2894738" cy="1676670"/>
                <a:chOff x="2477197" y="4573581"/>
                <a:chExt cx="2894738" cy="1676670"/>
              </a:xfrm>
            </p:grpSpPr>
            <p:sp>
              <p:nvSpPr>
                <p:cNvPr id="14" name="Textfeld 13">
                  <a:extLst>
                    <a:ext uri="{FF2B5EF4-FFF2-40B4-BE49-F238E27FC236}">
                      <a16:creationId xmlns:a16="http://schemas.microsoft.com/office/drawing/2014/main" id="{CAFF6B18-1006-06DB-6152-F1ADB7ED88A2}"/>
                    </a:ext>
                  </a:extLst>
                </p:cNvPr>
                <p:cNvSpPr txBox="1"/>
                <p:nvPr/>
              </p:nvSpPr>
              <p:spPr>
                <a:xfrm>
                  <a:off x="2638895" y="4619035"/>
                  <a:ext cx="2733040" cy="1631216"/>
                </a:xfrm>
                <a:prstGeom prst="rect">
                  <a:avLst/>
                </a:prstGeom>
                <a:noFill/>
              </p:spPr>
              <p:txBody>
                <a:bodyPr wrap="square">
                  <a:spAutoFit/>
                </a:bodyPr>
                <a:lstStyle/>
                <a:p>
                  <a:r>
                    <a:rPr lang="de-CH" sz="2000" dirty="0">
                      <a:effectLst/>
                      <a:latin typeface="Calibri" panose="020F0502020204030204" pitchFamily="34" charset="0"/>
                      <a:ea typeface="Calibri" panose="020F0502020204030204" pitchFamily="34" charset="0"/>
                      <a:cs typeface="Times New Roman" panose="02020603050405020304" pitchFamily="18" charset="0"/>
                    </a:rPr>
                    <a:t>Die Sinneszellen des Auges nehmen einen Reiz auf. Sie wandeln dabei den Reiz in ein elektrisches Signal um. </a:t>
                  </a:r>
                  <a:endParaRPr lang="de-CH" sz="2000" dirty="0"/>
                </a:p>
              </p:txBody>
            </p:sp>
            <p:sp>
              <p:nvSpPr>
                <p:cNvPr id="15" name="Sprechblase: rechteckig mit abgerundeten Ecken 14">
                  <a:extLst>
                    <a:ext uri="{FF2B5EF4-FFF2-40B4-BE49-F238E27FC236}">
                      <a16:creationId xmlns:a16="http://schemas.microsoft.com/office/drawing/2014/main" id="{3D0962A1-C81A-4FC8-D852-B10CCA06E112}"/>
                    </a:ext>
                  </a:extLst>
                </p:cNvPr>
                <p:cNvSpPr/>
                <p:nvPr/>
              </p:nvSpPr>
              <p:spPr>
                <a:xfrm flipH="1">
                  <a:off x="2477197" y="4573581"/>
                  <a:ext cx="2733040" cy="1644859"/>
                </a:xfrm>
                <a:prstGeom prst="wedgeRoundRectCallout">
                  <a:avLst>
                    <a:gd name="adj1" fmla="val -62457"/>
                    <a:gd name="adj2" fmla="val -31074"/>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grpSp>
          <p:sp>
            <p:nvSpPr>
              <p:cNvPr id="12" name="Textfeld 11">
                <a:extLst>
                  <a:ext uri="{FF2B5EF4-FFF2-40B4-BE49-F238E27FC236}">
                    <a16:creationId xmlns:a16="http://schemas.microsoft.com/office/drawing/2014/main" id="{775C1903-039F-6872-A94E-D99A79831576}"/>
                  </a:ext>
                </a:extLst>
              </p:cNvPr>
              <p:cNvSpPr txBox="1"/>
              <p:nvPr/>
            </p:nvSpPr>
            <p:spPr>
              <a:xfrm>
                <a:off x="5509659" y="3679288"/>
                <a:ext cx="1387003" cy="461665"/>
              </a:xfrm>
              <a:prstGeom prst="rect">
                <a:avLst/>
              </a:prstGeom>
              <a:noFill/>
            </p:spPr>
            <p:txBody>
              <a:bodyPr wrap="square" rtlCol="0">
                <a:spAutoFit/>
              </a:bodyPr>
              <a:lstStyle/>
              <a:p>
                <a:r>
                  <a:rPr lang="de-CH" sz="2400" dirty="0"/>
                  <a:t>Schüler B</a:t>
                </a:r>
              </a:p>
            </p:txBody>
          </p:sp>
        </p:grpSp>
        <p:grpSp>
          <p:nvGrpSpPr>
            <p:cNvPr id="21" name="Gruppieren 20">
              <a:extLst>
                <a:ext uri="{FF2B5EF4-FFF2-40B4-BE49-F238E27FC236}">
                  <a16:creationId xmlns:a16="http://schemas.microsoft.com/office/drawing/2014/main" id="{A014F566-7A26-6F26-F766-1EE781B29D9F}"/>
                </a:ext>
              </a:extLst>
            </p:cNvPr>
            <p:cNvGrpSpPr/>
            <p:nvPr/>
          </p:nvGrpSpPr>
          <p:grpSpPr>
            <a:xfrm>
              <a:off x="430205" y="4029043"/>
              <a:ext cx="4427055" cy="2267491"/>
              <a:chOff x="254000" y="1246042"/>
              <a:chExt cx="4427055" cy="2267491"/>
            </a:xfrm>
          </p:grpSpPr>
          <p:sp>
            <p:nvSpPr>
              <p:cNvPr id="2" name="Textfeld 1">
                <a:extLst>
                  <a:ext uri="{FF2B5EF4-FFF2-40B4-BE49-F238E27FC236}">
                    <a16:creationId xmlns:a16="http://schemas.microsoft.com/office/drawing/2014/main" id="{9FD04D73-5C20-5CCE-D1C5-C21FA0CF4A5D}"/>
                  </a:ext>
                </a:extLst>
              </p:cNvPr>
              <p:cNvSpPr txBox="1"/>
              <p:nvPr/>
            </p:nvSpPr>
            <p:spPr>
              <a:xfrm>
                <a:off x="254000" y="1971040"/>
                <a:ext cx="2570480" cy="369332"/>
              </a:xfrm>
              <a:prstGeom prst="rect">
                <a:avLst/>
              </a:prstGeom>
              <a:noFill/>
            </p:spPr>
            <p:txBody>
              <a:bodyPr wrap="square" rtlCol="0">
                <a:spAutoFit/>
              </a:bodyPr>
              <a:lstStyle/>
              <a:p>
                <a:r>
                  <a:rPr lang="de-CH" dirty="0"/>
                  <a:t>Schüler A</a:t>
                </a:r>
              </a:p>
            </p:txBody>
          </p:sp>
          <p:sp>
            <p:nvSpPr>
              <p:cNvPr id="9" name="Textfeld 8">
                <a:extLst>
                  <a:ext uri="{FF2B5EF4-FFF2-40B4-BE49-F238E27FC236}">
                    <a16:creationId xmlns:a16="http://schemas.microsoft.com/office/drawing/2014/main" id="{0B3BBF36-3460-2A3F-7A1E-3B7F46CA6BF4}"/>
                  </a:ext>
                </a:extLst>
              </p:cNvPr>
              <p:cNvSpPr txBox="1"/>
              <p:nvPr/>
            </p:nvSpPr>
            <p:spPr>
              <a:xfrm>
                <a:off x="1948015" y="1882317"/>
                <a:ext cx="2733040" cy="1631216"/>
              </a:xfrm>
              <a:prstGeom prst="rect">
                <a:avLst/>
              </a:prstGeom>
              <a:noFill/>
            </p:spPr>
            <p:txBody>
              <a:bodyPr wrap="square">
                <a:spAutoFit/>
              </a:bodyPr>
              <a:lstStyle/>
              <a:p>
                <a:r>
                  <a:rPr lang="de-CH" sz="2000" dirty="0">
                    <a:effectLst/>
                    <a:latin typeface="Calibri" panose="020F0502020204030204" pitchFamily="34" charset="0"/>
                    <a:ea typeface="Calibri" panose="020F0502020204030204" pitchFamily="34" charset="0"/>
                    <a:cs typeface="Times New Roman" panose="02020603050405020304" pitchFamily="18" charset="0"/>
                  </a:rPr>
                  <a:t>Die Sinneszellen des Auges nehmen einen Reiz auf. Sie wandeln dabei den Reiz in ein elektrisches Signal um. </a:t>
                </a:r>
                <a:endParaRPr lang="de-CH" sz="2000" dirty="0"/>
              </a:p>
            </p:txBody>
          </p:sp>
          <p:sp>
            <p:nvSpPr>
              <p:cNvPr id="13" name="Sprechblase: rechteckig mit abgerundeten Ecken 12">
                <a:extLst>
                  <a:ext uri="{FF2B5EF4-FFF2-40B4-BE49-F238E27FC236}">
                    <a16:creationId xmlns:a16="http://schemas.microsoft.com/office/drawing/2014/main" id="{96FA0C85-3F77-CFB0-D615-60B3DE0F00FC}"/>
                  </a:ext>
                </a:extLst>
              </p:cNvPr>
              <p:cNvSpPr/>
              <p:nvPr/>
            </p:nvSpPr>
            <p:spPr>
              <a:xfrm>
                <a:off x="1786317" y="1860342"/>
                <a:ext cx="2733040" cy="1644859"/>
              </a:xfrm>
              <a:prstGeom prst="wedgeRoundRectCallout">
                <a:avLst>
                  <a:gd name="adj1" fmla="val -62457"/>
                  <a:gd name="adj2" fmla="val -31074"/>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0" name="Textfeld 19">
                <a:extLst>
                  <a:ext uri="{FF2B5EF4-FFF2-40B4-BE49-F238E27FC236}">
                    <a16:creationId xmlns:a16="http://schemas.microsoft.com/office/drawing/2014/main" id="{0E7FF0C0-15CC-1CAC-61B3-CFE47DE8912E}"/>
                  </a:ext>
                </a:extLst>
              </p:cNvPr>
              <p:cNvSpPr txBox="1"/>
              <p:nvPr/>
            </p:nvSpPr>
            <p:spPr>
              <a:xfrm>
                <a:off x="993786" y="1246042"/>
                <a:ext cx="1387003" cy="461665"/>
              </a:xfrm>
              <a:prstGeom prst="rect">
                <a:avLst/>
              </a:prstGeom>
              <a:noFill/>
            </p:spPr>
            <p:txBody>
              <a:bodyPr wrap="square" rtlCol="0">
                <a:spAutoFit/>
              </a:bodyPr>
              <a:lstStyle/>
              <a:p>
                <a:r>
                  <a:rPr lang="de-CH" sz="2400" dirty="0"/>
                  <a:t>Schüler A</a:t>
                </a:r>
              </a:p>
            </p:txBody>
          </p:sp>
        </p:grpSp>
        <p:sp>
          <p:nvSpPr>
            <p:cNvPr id="23" name="Ungleich 22">
              <a:extLst>
                <a:ext uri="{FF2B5EF4-FFF2-40B4-BE49-F238E27FC236}">
                  <a16:creationId xmlns:a16="http://schemas.microsoft.com/office/drawing/2014/main" id="{4AAD5D66-5A93-08AC-E4A8-D4575B8D4271}"/>
                </a:ext>
              </a:extLst>
            </p:cNvPr>
            <p:cNvSpPr/>
            <p:nvPr/>
          </p:nvSpPr>
          <p:spPr>
            <a:xfrm>
              <a:off x="4867420" y="5299948"/>
              <a:ext cx="1559483" cy="569188"/>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solidFill>
                  <a:schemeClr val="tx1"/>
                </a:solidFill>
              </a:endParaRPr>
            </a:p>
          </p:txBody>
        </p:sp>
      </p:grpSp>
      <p:cxnSp>
        <p:nvCxnSpPr>
          <p:cNvPr id="25" name="Gerader Verbinder 24">
            <a:extLst>
              <a:ext uri="{FF2B5EF4-FFF2-40B4-BE49-F238E27FC236}">
                <a16:creationId xmlns:a16="http://schemas.microsoft.com/office/drawing/2014/main" id="{0C9C0602-0DC3-0009-ADE7-2AC2956CE105}"/>
              </a:ext>
            </a:extLst>
          </p:cNvPr>
          <p:cNvCxnSpPr/>
          <p:nvPr/>
        </p:nvCxnSpPr>
        <p:spPr>
          <a:xfrm>
            <a:off x="518160" y="3429000"/>
            <a:ext cx="10482536"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feld 2">
            <a:extLst>
              <a:ext uri="{FF2B5EF4-FFF2-40B4-BE49-F238E27FC236}">
                <a16:creationId xmlns:a16="http://schemas.microsoft.com/office/drawing/2014/main" id="{E7C2FD19-D956-9F10-3877-B304D202B300}"/>
              </a:ext>
            </a:extLst>
          </p:cNvPr>
          <p:cNvSpPr txBox="1"/>
          <p:nvPr/>
        </p:nvSpPr>
        <p:spPr>
          <a:xfrm>
            <a:off x="753140" y="1435396"/>
            <a:ext cx="4072270" cy="707886"/>
          </a:xfrm>
          <a:prstGeom prst="rect">
            <a:avLst/>
          </a:prstGeom>
          <a:noFill/>
        </p:spPr>
        <p:txBody>
          <a:bodyPr wrap="square" rtlCol="0">
            <a:spAutoFit/>
          </a:bodyPr>
          <a:lstStyle/>
          <a:p>
            <a:r>
              <a:rPr lang="de-CH" sz="2000" dirty="0"/>
              <a:t>Beispiel aus der Neurobiologie</a:t>
            </a:r>
          </a:p>
          <a:p>
            <a:r>
              <a:rPr lang="de-CH" sz="2000" dirty="0"/>
              <a:t>Reiz-Reaktionskette</a:t>
            </a:r>
          </a:p>
        </p:txBody>
      </p:sp>
      <p:pic>
        <p:nvPicPr>
          <p:cNvPr id="7" name="Grafik 6">
            <a:extLst>
              <a:ext uri="{FF2B5EF4-FFF2-40B4-BE49-F238E27FC236}">
                <a16:creationId xmlns:a16="http://schemas.microsoft.com/office/drawing/2014/main" id="{ED9FE849-234D-9332-8F4A-5463A3A16830}"/>
              </a:ext>
            </a:extLst>
          </p:cNvPr>
          <p:cNvPicPr>
            <a:picLocks noChangeAspect="1"/>
          </p:cNvPicPr>
          <p:nvPr/>
        </p:nvPicPr>
        <p:blipFill>
          <a:blip r:embed="rId4"/>
          <a:stretch>
            <a:fillRect/>
          </a:stretch>
        </p:blipFill>
        <p:spPr>
          <a:xfrm>
            <a:off x="360053" y="4429082"/>
            <a:ext cx="1458178" cy="1323336"/>
          </a:xfrm>
          <a:prstGeom prst="rect">
            <a:avLst/>
          </a:prstGeom>
        </p:spPr>
      </p:pic>
      <p:sp>
        <p:nvSpPr>
          <p:cNvPr id="8" name="Textfeld 7">
            <a:extLst>
              <a:ext uri="{FF2B5EF4-FFF2-40B4-BE49-F238E27FC236}">
                <a16:creationId xmlns:a16="http://schemas.microsoft.com/office/drawing/2014/main" id="{3A16EFF7-C279-265A-08C7-25B3ECFDA709}"/>
              </a:ext>
            </a:extLst>
          </p:cNvPr>
          <p:cNvSpPr txBox="1"/>
          <p:nvPr/>
        </p:nvSpPr>
        <p:spPr>
          <a:xfrm>
            <a:off x="217969" y="5818739"/>
            <a:ext cx="1663704" cy="923330"/>
          </a:xfrm>
          <a:prstGeom prst="rect">
            <a:avLst/>
          </a:prstGeom>
          <a:noFill/>
        </p:spPr>
        <p:txBody>
          <a:bodyPr wrap="square" rtlCol="0">
            <a:spAutoFit/>
          </a:bodyPr>
          <a:lstStyle/>
          <a:p>
            <a:r>
              <a:rPr lang="de-DE" sz="900" dirty="0"/>
              <a:t>©</a:t>
            </a:r>
            <a:r>
              <a:rPr lang="de-DE" sz="900" dirty="0" err="1"/>
              <a:t>SunnyBlvckderivative</a:t>
            </a:r>
            <a:r>
              <a:rPr lang="de-DE" sz="900" dirty="0"/>
              <a:t> </a:t>
            </a:r>
            <a:r>
              <a:rPr lang="de-DE" sz="900" dirty="0" err="1"/>
              <a:t>work</a:t>
            </a:r>
            <a:r>
              <a:rPr lang="de-DE" sz="900" dirty="0"/>
              <a:t>: </a:t>
            </a:r>
            <a:r>
              <a:rPr lang="de-DE" sz="900" dirty="0" err="1"/>
              <a:t>Gebu</a:t>
            </a:r>
            <a:r>
              <a:rPr lang="de-DE" sz="900" dirty="0"/>
              <a:t>, CC BY-SA 4.0 &lt;https://</a:t>
            </a:r>
            <a:r>
              <a:rPr lang="de-DE" sz="900" dirty="0" err="1"/>
              <a:t>creativeco</a:t>
            </a:r>
            <a:endParaRPr lang="de-DE" sz="900" dirty="0"/>
          </a:p>
          <a:p>
            <a:r>
              <a:rPr lang="de-DE" sz="900" dirty="0" err="1"/>
              <a:t>mmons.org</a:t>
            </a:r>
            <a:r>
              <a:rPr lang="de-DE" sz="900" dirty="0"/>
              <a:t>/</a:t>
            </a:r>
            <a:r>
              <a:rPr lang="de-DE" sz="900" dirty="0" err="1"/>
              <a:t>licenses</a:t>
            </a:r>
            <a:r>
              <a:rPr lang="de-DE" sz="900" dirty="0"/>
              <a:t>/</a:t>
            </a:r>
            <a:r>
              <a:rPr lang="de-DE" sz="900" dirty="0" err="1"/>
              <a:t>by-sa</a:t>
            </a:r>
            <a:r>
              <a:rPr lang="de-DE" sz="900" dirty="0"/>
              <a:t>/4.0&gt;, via Wikimedia Commons</a:t>
            </a:r>
          </a:p>
        </p:txBody>
      </p:sp>
      <p:pic>
        <p:nvPicPr>
          <p:cNvPr id="11" name="Grafik 10">
            <a:extLst>
              <a:ext uri="{FF2B5EF4-FFF2-40B4-BE49-F238E27FC236}">
                <a16:creationId xmlns:a16="http://schemas.microsoft.com/office/drawing/2014/main" id="{AA230FC0-8A90-0F93-EDC0-A723BA9E520E}"/>
              </a:ext>
            </a:extLst>
          </p:cNvPr>
          <p:cNvPicPr>
            <a:picLocks noChangeAspect="1"/>
          </p:cNvPicPr>
          <p:nvPr/>
        </p:nvPicPr>
        <p:blipFill>
          <a:blip r:embed="rId4"/>
          <a:stretch>
            <a:fillRect/>
          </a:stretch>
        </p:blipFill>
        <p:spPr>
          <a:xfrm>
            <a:off x="9645037" y="4139330"/>
            <a:ext cx="1458178" cy="1323336"/>
          </a:xfrm>
          <a:prstGeom prst="rect">
            <a:avLst/>
          </a:prstGeom>
        </p:spPr>
      </p:pic>
      <p:sp>
        <p:nvSpPr>
          <p:cNvPr id="16" name="Textfeld 15">
            <a:extLst>
              <a:ext uri="{FF2B5EF4-FFF2-40B4-BE49-F238E27FC236}">
                <a16:creationId xmlns:a16="http://schemas.microsoft.com/office/drawing/2014/main" id="{4BAAEB78-9F57-62C8-541D-7244D8F92EE5}"/>
              </a:ext>
            </a:extLst>
          </p:cNvPr>
          <p:cNvSpPr txBox="1"/>
          <p:nvPr/>
        </p:nvSpPr>
        <p:spPr>
          <a:xfrm>
            <a:off x="9502953" y="5528987"/>
            <a:ext cx="1663704" cy="923330"/>
          </a:xfrm>
          <a:prstGeom prst="rect">
            <a:avLst/>
          </a:prstGeom>
          <a:noFill/>
        </p:spPr>
        <p:txBody>
          <a:bodyPr wrap="square" rtlCol="0">
            <a:spAutoFit/>
          </a:bodyPr>
          <a:lstStyle/>
          <a:p>
            <a:r>
              <a:rPr lang="de-DE" sz="900" dirty="0"/>
              <a:t>©</a:t>
            </a:r>
            <a:r>
              <a:rPr lang="de-DE" sz="900" dirty="0" err="1"/>
              <a:t>SunnyBlvckderivative</a:t>
            </a:r>
            <a:r>
              <a:rPr lang="de-DE" sz="900" dirty="0"/>
              <a:t> </a:t>
            </a:r>
            <a:r>
              <a:rPr lang="de-DE" sz="900" dirty="0" err="1"/>
              <a:t>work</a:t>
            </a:r>
            <a:r>
              <a:rPr lang="de-DE" sz="900" dirty="0"/>
              <a:t>: </a:t>
            </a:r>
            <a:r>
              <a:rPr lang="de-DE" sz="900" dirty="0" err="1"/>
              <a:t>Gebu</a:t>
            </a:r>
            <a:r>
              <a:rPr lang="de-DE" sz="900" dirty="0"/>
              <a:t>, CC BY-SA 4.0 &lt;https://</a:t>
            </a:r>
            <a:r>
              <a:rPr lang="de-DE" sz="900" dirty="0" err="1"/>
              <a:t>creativeco</a:t>
            </a:r>
            <a:endParaRPr lang="de-DE" sz="900" dirty="0"/>
          </a:p>
          <a:p>
            <a:r>
              <a:rPr lang="de-DE" sz="900" dirty="0" err="1"/>
              <a:t>mmons.org</a:t>
            </a:r>
            <a:r>
              <a:rPr lang="de-DE" sz="900" dirty="0"/>
              <a:t>/</a:t>
            </a:r>
            <a:r>
              <a:rPr lang="de-DE" sz="900" dirty="0" err="1"/>
              <a:t>licenses</a:t>
            </a:r>
            <a:r>
              <a:rPr lang="de-DE" sz="900" dirty="0"/>
              <a:t>/</a:t>
            </a:r>
            <a:r>
              <a:rPr lang="de-DE" sz="900" dirty="0" err="1"/>
              <a:t>by-sa</a:t>
            </a:r>
            <a:r>
              <a:rPr lang="de-DE" sz="900" dirty="0"/>
              <a:t>/4.0&gt;, via Wikimedia Commons</a:t>
            </a:r>
          </a:p>
        </p:txBody>
      </p:sp>
    </p:spTree>
    <p:extLst>
      <p:ext uri="{BB962C8B-B14F-4D97-AF65-F5344CB8AC3E}">
        <p14:creationId xmlns:p14="http://schemas.microsoft.com/office/powerpoint/2010/main" val="44774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0A5F8DB5-1D0F-36E3-C565-C938AD95C5D5}"/>
              </a:ext>
            </a:extLst>
          </p:cNvPr>
          <p:cNvSpPr>
            <a:spLocks noGrp="1"/>
          </p:cNvSpPr>
          <p:nvPr>
            <p:ph type="title"/>
          </p:nvPr>
        </p:nvSpPr>
        <p:spPr>
          <a:xfrm>
            <a:off x="753140" y="458603"/>
            <a:ext cx="6934200" cy="400419"/>
          </a:xfrm>
        </p:spPr>
        <p:txBody>
          <a:bodyPr>
            <a:noAutofit/>
          </a:bodyPr>
          <a:lstStyle/>
          <a:p>
            <a:r>
              <a:rPr lang="de-CH" sz="3000" dirty="0">
                <a:highlight>
                  <a:srgbClr val="00FFFF"/>
                </a:highlight>
              </a:rPr>
              <a:t>Beispiel 1: aktiv vs. passiv</a:t>
            </a:r>
          </a:p>
        </p:txBody>
      </p:sp>
      <p:pic>
        <p:nvPicPr>
          <p:cNvPr id="4" name="Grafik 3">
            <a:extLst>
              <a:ext uri="{FF2B5EF4-FFF2-40B4-BE49-F238E27FC236}">
                <a16:creationId xmlns:a16="http://schemas.microsoft.com/office/drawing/2014/main" id="{33BA8493-7EE4-1618-D633-9736C02D0C97}"/>
              </a:ext>
            </a:extLst>
          </p:cNvPr>
          <p:cNvPicPr>
            <a:picLocks noChangeAspect="1"/>
          </p:cNvPicPr>
          <p:nvPr/>
        </p:nvPicPr>
        <p:blipFill>
          <a:blip r:embed="rId2"/>
          <a:stretch>
            <a:fillRect/>
          </a:stretch>
        </p:blipFill>
        <p:spPr>
          <a:xfrm>
            <a:off x="10668000" y="82551"/>
            <a:ext cx="1454289" cy="1152524"/>
          </a:xfrm>
          <a:prstGeom prst="rect">
            <a:avLst/>
          </a:prstGeom>
        </p:spPr>
      </p:pic>
      <p:grpSp>
        <p:nvGrpSpPr>
          <p:cNvPr id="22" name="Gruppieren 21">
            <a:extLst>
              <a:ext uri="{FF2B5EF4-FFF2-40B4-BE49-F238E27FC236}">
                <a16:creationId xmlns:a16="http://schemas.microsoft.com/office/drawing/2014/main" id="{6915DCE1-69AF-C709-4116-B2DE56987463}"/>
              </a:ext>
            </a:extLst>
          </p:cNvPr>
          <p:cNvGrpSpPr/>
          <p:nvPr/>
        </p:nvGrpSpPr>
        <p:grpSpPr>
          <a:xfrm>
            <a:off x="6588601" y="4011382"/>
            <a:ext cx="3017385" cy="2316016"/>
            <a:chOff x="3879277" y="3679288"/>
            <a:chExt cx="3017385" cy="2316016"/>
          </a:xfrm>
        </p:grpSpPr>
        <p:grpSp>
          <p:nvGrpSpPr>
            <p:cNvPr id="18" name="Gruppieren 17">
              <a:extLst>
                <a:ext uri="{FF2B5EF4-FFF2-40B4-BE49-F238E27FC236}">
                  <a16:creationId xmlns:a16="http://schemas.microsoft.com/office/drawing/2014/main" id="{D5D3B3C4-7BD8-9703-5D96-736B1E22393E}"/>
                </a:ext>
              </a:extLst>
            </p:cNvPr>
            <p:cNvGrpSpPr/>
            <p:nvPr/>
          </p:nvGrpSpPr>
          <p:grpSpPr>
            <a:xfrm>
              <a:off x="3879277" y="4319581"/>
              <a:ext cx="2852042" cy="1675723"/>
              <a:chOff x="2477197" y="4573581"/>
              <a:chExt cx="2852042" cy="1675723"/>
            </a:xfrm>
          </p:grpSpPr>
          <p:sp>
            <p:nvSpPr>
              <p:cNvPr id="14" name="Textfeld 13">
                <a:extLst>
                  <a:ext uri="{FF2B5EF4-FFF2-40B4-BE49-F238E27FC236}">
                    <a16:creationId xmlns:a16="http://schemas.microsoft.com/office/drawing/2014/main" id="{CAFF6B18-1006-06DB-6152-F1ADB7ED88A2}"/>
                  </a:ext>
                </a:extLst>
              </p:cNvPr>
              <p:cNvSpPr txBox="1"/>
              <p:nvPr/>
            </p:nvSpPr>
            <p:spPr>
              <a:xfrm>
                <a:off x="2596199" y="4618088"/>
                <a:ext cx="2733040" cy="1631216"/>
              </a:xfrm>
              <a:prstGeom prst="rect">
                <a:avLst/>
              </a:prstGeom>
              <a:noFill/>
            </p:spPr>
            <p:txBody>
              <a:bodyPr wrap="square">
                <a:spAutoFit/>
              </a:bodyPr>
              <a:lstStyle/>
              <a:p>
                <a:r>
                  <a:rPr lang="de-CH" sz="2000" dirty="0">
                    <a:effectLst/>
                    <a:latin typeface="Calibri" panose="020F0502020204030204" pitchFamily="34" charset="0"/>
                    <a:ea typeface="Calibri" panose="020F0502020204030204" pitchFamily="34" charset="0"/>
                    <a:cs typeface="Times New Roman" panose="02020603050405020304" pitchFamily="18" charset="0"/>
                  </a:rPr>
                  <a:t>Die Sinneszellen des Auges nehmen einen Reiz auf. Sie wandeln dabei den Reiz in ein elektrisches Signal um. </a:t>
                </a:r>
                <a:endParaRPr lang="de-CH" sz="2000" dirty="0"/>
              </a:p>
            </p:txBody>
          </p:sp>
          <p:sp>
            <p:nvSpPr>
              <p:cNvPr id="15" name="Sprechblase: rechteckig mit abgerundeten Ecken 14">
                <a:extLst>
                  <a:ext uri="{FF2B5EF4-FFF2-40B4-BE49-F238E27FC236}">
                    <a16:creationId xmlns:a16="http://schemas.microsoft.com/office/drawing/2014/main" id="{3D0962A1-C81A-4FC8-D852-B10CCA06E112}"/>
                  </a:ext>
                </a:extLst>
              </p:cNvPr>
              <p:cNvSpPr/>
              <p:nvPr/>
            </p:nvSpPr>
            <p:spPr>
              <a:xfrm flipH="1">
                <a:off x="2477197" y="4573581"/>
                <a:ext cx="2733040" cy="1644859"/>
              </a:xfrm>
              <a:prstGeom prst="wedgeRoundRectCallout">
                <a:avLst>
                  <a:gd name="adj1" fmla="val -62457"/>
                  <a:gd name="adj2" fmla="val -31074"/>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grpSp>
        <p:sp>
          <p:nvSpPr>
            <p:cNvPr id="12" name="Textfeld 11">
              <a:extLst>
                <a:ext uri="{FF2B5EF4-FFF2-40B4-BE49-F238E27FC236}">
                  <a16:creationId xmlns:a16="http://schemas.microsoft.com/office/drawing/2014/main" id="{775C1903-039F-6872-A94E-D99A79831576}"/>
                </a:ext>
              </a:extLst>
            </p:cNvPr>
            <p:cNvSpPr txBox="1"/>
            <p:nvPr/>
          </p:nvSpPr>
          <p:spPr>
            <a:xfrm>
              <a:off x="5509659" y="3679288"/>
              <a:ext cx="1387003" cy="461665"/>
            </a:xfrm>
            <a:prstGeom prst="rect">
              <a:avLst/>
            </a:prstGeom>
            <a:noFill/>
          </p:spPr>
          <p:txBody>
            <a:bodyPr wrap="square" rtlCol="0">
              <a:spAutoFit/>
            </a:bodyPr>
            <a:lstStyle/>
            <a:p>
              <a:r>
                <a:rPr lang="de-CH" sz="2400" dirty="0"/>
                <a:t>Schüler B</a:t>
              </a:r>
            </a:p>
          </p:txBody>
        </p:sp>
      </p:grpSp>
      <p:grpSp>
        <p:nvGrpSpPr>
          <p:cNvPr id="21" name="Gruppieren 20">
            <a:extLst>
              <a:ext uri="{FF2B5EF4-FFF2-40B4-BE49-F238E27FC236}">
                <a16:creationId xmlns:a16="http://schemas.microsoft.com/office/drawing/2014/main" id="{A014F566-7A26-6F26-F766-1EE781B29D9F}"/>
              </a:ext>
            </a:extLst>
          </p:cNvPr>
          <p:cNvGrpSpPr/>
          <p:nvPr/>
        </p:nvGrpSpPr>
        <p:grpSpPr>
          <a:xfrm>
            <a:off x="430205" y="4029043"/>
            <a:ext cx="4265357" cy="2267491"/>
            <a:chOff x="254000" y="1246042"/>
            <a:chExt cx="4265357" cy="2267491"/>
          </a:xfrm>
        </p:grpSpPr>
        <p:sp>
          <p:nvSpPr>
            <p:cNvPr id="2" name="Textfeld 1">
              <a:extLst>
                <a:ext uri="{FF2B5EF4-FFF2-40B4-BE49-F238E27FC236}">
                  <a16:creationId xmlns:a16="http://schemas.microsoft.com/office/drawing/2014/main" id="{9FD04D73-5C20-5CCE-D1C5-C21FA0CF4A5D}"/>
                </a:ext>
              </a:extLst>
            </p:cNvPr>
            <p:cNvSpPr txBox="1"/>
            <p:nvPr/>
          </p:nvSpPr>
          <p:spPr>
            <a:xfrm>
              <a:off x="254000" y="1971040"/>
              <a:ext cx="2570480" cy="369332"/>
            </a:xfrm>
            <a:prstGeom prst="rect">
              <a:avLst/>
            </a:prstGeom>
            <a:noFill/>
          </p:spPr>
          <p:txBody>
            <a:bodyPr wrap="square" rtlCol="0">
              <a:spAutoFit/>
            </a:bodyPr>
            <a:lstStyle/>
            <a:p>
              <a:r>
                <a:rPr lang="de-CH" dirty="0"/>
                <a:t>Schüler A</a:t>
              </a:r>
            </a:p>
          </p:txBody>
        </p:sp>
        <p:sp>
          <p:nvSpPr>
            <p:cNvPr id="9" name="Textfeld 8">
              <a:extLst>
                <a:ext uri="{FF2B5EF4-FFF2-40B4-BE49-F238E27FC236}">
                  <a16:creationId xmlns:a16="http://schemas.microsoft.com/office/drawing/2014/main" id="{0B3BBF36-3460-2A3F-7A1E-3B7F46CA6BF4}"/>
                </a:ext>
              </a:extLst>
            </p:cNvPr>
            <p:cNvSpPr txBox="1"/>
            <p:nvPr/>
          </p:nvSpPr>
          <p:spPr>
            <a:xfrm>
              <a:off x="1843907" y="1882317"/>
              <a:ext cx="2666703" cy="1631216"/>
            </a:xfrm>
            <a:prstGeom prst="rect">
              <a:avLst/>
            </a:prstGeom>
            <a:noFill/>
          </p:spPr>
          <p:txBody>
            <a:bodyPr wrap="square">
              <a:spAutoFit/>
            </a:bodyPr>
            <a:lstStyle/>
            <a:p>
              <a:r>
                <a:rPr lang="de-CH" sz="2000" dirty="0">
                  <a:effectLst/>
                  <a:latin typeface="Calibri" panose="020F0502020204030204" pitchFamily="34" charset="0"/>
                  <a:ea typeface="Calibri" panose="020F0502020204030204" pitchFamily="34" charset="0"/>
                  <a:cs typeface="Times New Roman" panose="02020603050405020304" pitchFamily="18" charset="0"/>
                </a:rPr>
                <a:t>Die Sinneszellen des Auges nehmen einen Reiz auf. Sie wandeln dabei den Reiz in ein elektrisches Signal um.</a:t>
              </a:r>
              <a:r>
                <a:rPr lang="de-CH" sz="1800" dirty="0">
                  <a:effectLst/>
                  <a:latin typeface="Calibri" panose="020F0502020204030204" pitchFamily="34" charset="0"/>
                  <a:ea typeface="Calibri" panose="020F0502020204030204" pitchFamily="34" charset="0"/>
                  <a:cs typeface="Times New Roman" panose="02020603050405020304" pitchFamily="18" charset="0"/>
                </a:rPr>
                <a:t> </a:t>
              </a:r>
              <a:endParaRPr lang="de-CH" dirty="0"/>
            </a:p>
          </p:txBody>
        </p:sp>
        <p:sp>
          <p:nvSpPr>
            <p:cNvPr id="13" name="Sprechblase: rechteckig mit abgerundeten Ecken 12">
              <a:extLst>
                <a:ext uri="{FF2B5EF4-FFF2-40B4-BE49-F238E27FC236}">
                  <a16:creationId xmlns:a16="http://schemas.microsoft.com/office/drawing/2014/main" id="{96FA0C85-3F77-CFB0-D615-60B3DE0F00FC}"/>
                </a:ext>
              </a:extLst>
            </p:cNvPr>
            <p:cNvSpPr/>
            <p:nvPr/>
          </p:nvSpPr>
          <p:spPr>
            <a:xfrm>
              <a:off x="1786317" y="1860342"/>
              <a:ext cx="2733040" cy="1644859"/>
            </a:xfrm>
            <a:prstGeom prst="wedgeRoundRectCallout">
              <a:avLst>
                <a:gd name="adj1" fmla="val -62457"/>
                <a:gd name="adj2" fmla="val -31074"/>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20" name="Textfeld 19">
              <a:extLst>
                <a:ext uri="{FF2B5EF4-FFF2-40B4-BE49-F238E27FC236}">
                  <a16:creationId xmlns:a16="http://schemas.microsoft.com/office/drawing/2014/main" id="{0E7FF0C0-15CC-1CAC-61B3-CFE47DE8912E}"/>
                </a:ext>
              </a:extLst>
            </p:cNvPr>
            <p:cNvSpPr txBox="1"/>
            <p:nvPr/>
          </p:nvSpPr>
          <p:spPr>
            <a:xfrm>
              <a:off x="993786" y="1246042"/>
              <a:ext cx="1387003" cy="461665"/>
            </a:xfrm>
            <a:prstGeom prst="rect">
              <a:avLst/>
            </a:prstGeom>
            <a:noFill/>
          </p:spPr>
          <p:txBody>
            <a:bodyPr wrap="square" rtlCol="0">
              <a:spAutoFit/>
            </a:bodyPr>
            <a:lstStyle/>
            <a:p>
              <a:r>
                <a:rPr lang="de-CH" sz="2400" dirty="0"/>
                <a:t>Schüler A</a:t>
              </a:r>
            </a:p>
          </p:txBody>
        </p:sp>
      </p:grpSp>
      <p:sp>
        <p:nvSpPr>
          <p:cNvPr id="23" name="Ungleich 22">
            <a:extLst>
              <a:ext uri="{FF2B5EF4-FFF2-40B4-BE49-F238E27FC236}">
                <a16:creationId xmlns:a16="http://schemas.microsoft.com/office/drawing/2014/main" id="{4AAD5D66-5A93-08AC-E4A8-D4575B8D4271}"/>
              </a:ext>
            </a:extLst>
          </p:cNvPr>
          <p:cNvSpPr/>
          <p:nvPr/>
        </p:nvSpPr>
        <p:spPr>
          <a:xfrm>
            <a:off x="4867420" y="5299948"/>
            <a:ext cx="1559483" cy="569188"/>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solidFill>
                <a:schemeClr val="tx1"/>
              </a:solidFill>
            </a:endParaRPr>
          </a:p>
        </p:txBody>
      </p:sp>
      <p:sp>
        <p:nvSpPr>
          <p:cNvPr id="3" name="Pfeil: nach rechts gekrümmt 2">
            <a:extLst>
              <a:ext uri="{FF2B5EF4-FFF2-40B4-BE49-F238E27FC236}">
                <a16:creationId xmlns:a16="http://schemas.microsoft.com/office/drawing/2014/main" id="{D0AD8839-E582-1F7A-0908-613A94BB6A4D}"/>
              </a:ext>
            </a:extLst>
          </p:cNvPr>
          <p:cNvSpPr/>
          <p:nvPr/>
        </p:nvSpPr>
        <p:spPr>
          <a:xfrm flipV="1">
            <a:off x="5632306" y="1496002"/>
            <a:ext cx="903696" cy="251271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solidFill>
                <a:schemeClr val="tx1"/>
              </a:solidFill>
            </a:endParaRPr>
          </a:p>
        </p:txBody>
      </p:sp>
      <p:sp>
        <p:nvSpPr>
          <p:cNvPr id="7" name="Textfeld 6">
            <a:extLst>
              <a:ext uri="{FF2B5EF4-FFF2-40B4-BE49-F238E27FC236}">
                <a16:creationId xmlns:a16="http://schemas.microsoft.com/office/drawing/2014/main" id="{B91D8F6F-8669-2AC7-740D-21786188A800}"/>
              </a:ext>
            </a:extLst>
          </p:cNvPr>
          <p:cNvSpPr txBox="1"/>
          <p:nvPr/>
        </p:nvSpPr>
        <p:spPr>
          <a:xfrm>
            <a:off x="6190444" y="1931236"/>
            <a:ext cx="3767357" cy="1631216"/>
          </a:xfrm>
          <a:prstGeom prst="rect">
            <a:avLst/>
          </a:prstGeom>
          <a:noFill/>
        </p:spPr>
        <p:txBody>
          <a:bodyPr wrap="square" rtlCol="0">
            <a:spAutoFit/>
          </a:bodyPr>
          <a:lstStyle/>
          <a:p>
            <a:pPr algn="ctr"/>
            <a:r>
              <a:rPr lang="de-CH" sz="2000" dirty="0"/>
              <a:t>Hier wurde verstanden, dass alle Vorgänge passiv und ungerichtet sind. Wenn jetzt die aktive Form verwendet wird, ist dieses Wissen in der Aussage miteingeschlossen.</a:t>
            </a:r>
          </a:p>
        </p:txBody>
      </p:sp>
      <p:sp>
        <p:nvSpPr>
          <p:cNvPr id="8" name="Pfeil: nach rechts gekrümmt 7">
            <a:extLst>
              <a:ext uri="{FF2B5EF4-FFF2-40B4-BE49-F238E27FC236}">
                <a16:creationId xmlns:a16="http://schemas.microsoft.com/office/drawing/2014/main" id="{3F3E238B-8993-5F93-2AE7-78230B63A055}"/>
              </a:ext>
            </a:extLst>
          </p:cNvPr>
          <p:cNvSpPr/>
          <p:nvPr/>
        </p:nvSpPr>
        <p:spPr>
          <a:xfrm flipH="1">
            <a:off x="9586663" y="1496003"/>
            <a:ext cx="903696" cy="251272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solidFill>
                <a:schemeClr val="tx1"/>
              </a:solidFill>
            </a:endParaRPr>
          </a:p>
        </p:txBody>
      </p:sp>
      <p:pic>
        <p:nvPicPr>
          <p:cNvPr id="6" name="Grafik 5">
            <a:extLst>
              <a:ext uri="{FF2B5EF4-FFF2-40B4-BE49-F238E27FC236}">
                <a16:creationId xmlns:a16="http://schemas.microsoft.com/office/drawing/2014/main" id="{028A64A4-D8FC-2EDB-92D1-6B451B2F9180}"/>
              </a:ext>
            </a:extLst>
          </p:cNvPr>
          <p:cNvPicPr>
            <a:picLocks noChangeAspect="1"/>
          </p:cNvPicPr>
          <p:nvPr/>
        </p:nvPicPr>
        <p:blipFill>
          <a:blip r:embed="rId3"/>
          <a:stretch>
            <a:fillRect/>
          </a:stretch>
        </p:blipFill>
        <p:spPr>
          <a:xfrm>
            <a:off x="285618" y="4355509"/>
            <a:ext cx="1458178" cy="1323336"/>
          </a:xfrm>
          <a:prstGeom prst="rect">
            <a:avLst/>
          </a:prstGeom>
        </p:spPr>
      </p:pic>
      <p:sp>
        <p:nvSpPr>
          <p:cNvPr id="10" name="Textfeld 9">
            <a:extLst>
              <a:ext uri="{FF2B5EF4-FFF2-40B4-BE49-F238E27FC236}">
                <a16:creationId xmlns:a16="http://schemas.microsoft.com/office/drawing/2014/main" id="{D04E1BDE-329F-989B-DCC3-07074D0278CA}"/>
              </a:ext>
            </a:extLst>
          </p:cNvPr>
          <p:cNvSpPr txBox="1"/>
          <p:nvPr/>
        </p:nvSpPr>
        <p:spPr>
          <a:xfrm>
            <a:off x="143534" y="5745166"/>
            <a:ext cx="1663704" cy="923330"/>
          </a:xfrm>
          <a:prstGeom prst="rect">
            <a:avLst/>
          </a:prstGeom>
          <a:noFill/>
        </p:spPr>
        <p:txBody>
          <a:bodyPr wrap="square" rtlCol="0">
            <a:spAutoFit/>
          </a:bodyPr>
          <a:lstStyle/>
          <a:p>
            <a:r>
              <a:rPr lang="de-DE" sz="900" dirty="0"/>
              <a:t>©</a:t>
            </a:r>
            <a:r>
              <a:rPr lang="de-DE" sz="900" dirty="0" err="1"/>
              <a:t>SunnyBlvckderivative</a:t>
            </a:r>
            <a:r>
              <a:rPr lang="de-DE" sz="900" dirty="0"/>
              <a:t> </a:t>
            </a:r>
            <a:r>
              <a:rPr lang="de-DE" sz="900" dirty="0" err="1"/>
              <a:t>work</a:t>
            </a:r>
            <a:r>
              <a:rPr lang="de-DE" sz="900" dirty="0"/>
              <a:t>: </a:t>
            </a:r>
            <a:r>
              <a:rPr lang="de-DE" sz="900" dirty="0" err="1"/>
              <a:t>Gebu</a:t>
            </a:r>
            <a:r>
              <a:rPr lang="de-DE" sz="900" dirty="0"/>
              <a:t>, CC BY-SA 4.0 &lt;https://</a:t>
            </a:r>
            <a:r>
              <a:rPr lang="de-DE" sz="900" dirty="0" err="1"/>
              <a:t>creativeco</a:t>
            </a:r>
            <a:endParaRPr lang="de-DE" sz="900" dirty="0"/>
          </a:p>
          <a:p>
            <a:r>
              <a:rPr lang="de-DE" sz="900" dirty="0" err="1"/>
              <a:t>mmons.org</a:t>
            </a:r>
            <a:r>
              <a:rPr lang="de-DE" sz="900" dirty="0"/>
              <a:t>/</a:t>
            </a:r>
            <a:r>
              <a:rPr lang="de-DE" sz="900" dirty="0" err="1"/>
              <a:t>licenses</a:t>
            </a:r>
            <a:r>
              <a:rPr lang="de-DE" sz="900" dirty="0"/>
              <a:t>/</a:t>
            </a:r>
            <a:r>
              <a:rPr lang="de-DE" sz="900" dirty="0" err="1"/>
              <a:t>by-sa</a:t>
            </a:r>
            <a:r>
              <a:rPr lang="de-DE" sz="900" dirty="0"/>
              <a:t>/4.0&gt;, via Wikimedia Commons</a:t>
            </a:r>
          </a:p>
        </p:txBody>
      </p:sp>
      <p:pic>
        <p:nvPicPr>
          <p:cNvPr id="11" name="Grafik 10">
            <a:extLst>
              <a:ext uri="{FF2B5EF4-FFF2-40B4-BE49-F238E27FC236}">
                <a16:creationId xmlns:a16="http://schemas.microsoft.com/office/drawing/2014/main" id="{E00DA2C5-70F6-6EEE-29AB-5F13A3E18A70}"/>
              </a:ext>
            </a:extLst>
          </p:cNvPr>
          <p:cNvPicPr>
            <a:picLocks noChangeAspect="1"/>
          </p:cNvPicPr>
          <p:nvPr/>
        </p:nvPicPr>
        <p:blipFill>
          <a:blip r:embed="rId3"/>
          <a:stretch>
            <a:fillRect/>
          </a:stretch>
        </p:blipFill>
        <p:spPr>
          <a:xfrm>
            <a:off x="9884251" y="4208364"/>
            <a:ext cx="1458178" cy="1323336"/>
          </a:xfrm>
          <a:prstGeom prst="rect">
            <a:avLst/>
          </a:prstGeom>
        </p:spPr>
      </p:pic>
      <p:sp>
        <p:nvSpPr>
          <p:cNvPr id="16" name="Textfeld 15">
            <a:extLst>
              <a:ext uri="{FF2B5EF4-FFF2-40B4-BE49-F238E27FC236}">
                <a16:creationId xmlns:a16="http://schemas.microsoft.com/office/drawing/2014/main" id="{8C2B732C-AECB-B641-6732-D77D69C4C132}"/>
              </a:ext>
            </a:extLst>
          </p:cNvPr>
          <p:cNvSpPr txBox="1"/>
          <p:nvPr/>
        </p:nvSpPr>
        <p:spPr>
          <a:xfrm>
            <a:off x="9742167" y="5598021"/>
            <a:ext cx="1663704" cy="923330"/>
          </a:xfrm>
          <a:prstGeom prst="rect">
            <a:avLst/>
          </a:prstGeom>
          <a:noFill/>
        </p:spPr>
        <p:txBody>
          <a:bodyPr wrap="square" rtlCol="0">
            <a:spAutoFit/>
          </a:bodyPr>
          <a:lstStyle/>
          <a:p>
            <a:r>
              <a:rPr lang="de-DE" sz="900" dirty="0"/>
              <a:t>©</a:t>
            </a:r>
            <a:r>
              <a:rPr lang="de-DE" sz="900" dirty="0" err="1"/>
              <a:t>SunnyBlvckderivative</a:t>
            </a:r>
            <a:r>
              <a:rPr lang="de-DE" sz="900" dirty="0"/>
              <a:t> </a:t>
            </a:r>
            <a:r>
              <a:rPr lang="de-DE" sz="900" dirty="0" err="1"/>
              <a:t>work</a:t>
            </a:r>
            <a:r>
              <a:rPr lang="de-DE" sz="900" dirty="0"/>
              <a:t>: </a:t>
            </a:r>
            <a:r>
              <a:rPr lang="de-DE" sz="900" dirty="0" err="1"/>
              <a:t>Gebu</a:t>
            </a:r>
            <a:r>
              <a:rPr lang="de-DE" sz="900" dirty="0"/>
              <a:t>, CC BY-SA 4.0 &lt;https://</a:t>
            </a:r>
            <a:r>
              <a:rPr lang="de-DE" sz="900" dirty="0" err="1"/>
              <a:t>creativeco</a:t>
            </a:r>
            <a:endParaRPr lang="de-DE" sz="900" dirty="0"/>
          </a:p>
          <a:p>
            <a:r>
              <a:rPr lang="de-DE" sz="900" dirty="0" err="1"/>
              <a:t>mmons.org</a:t>
            </a:r>
            <a:r>
              <a:rPr lang="de-DE" sz="900" dirty="0"/>
              <a:t>/</a:t>
            </a:r>
            <a:r>
              <a:rPr lang="de-DE" sz="900" dirty="0" err="1"/>
              <a:t>licenses</a:t>
            </a:r>
            <a:r>
              <a:rPr lang="de-DE" sz="900" dirty="0"/>
              <a:t>/</a:t>
            </a:r>
            <a:r>
              <a:rPr lang="de-DE" sz="900" dirty="0" err="1"/>
              <a:t>by-sa</a:t>
            </a:r>
            <a:r>
              <a:rPr lang="de-DE" sz="900" dirty="0"/>
              <a:t>/4.0&gt;, via Wikimedia Commons</a:t>
            </a:r>
          </a:p>
        </p:txBody>
      </p:sp>
    </p:spTree>
    <p:extLst>
      <p:ext uri="{BB962C8B-B14F-4D97-AF65-F5344CB8AC3E}">
        <p14:creationId xmlns:p14="http://schemas.microsoft.com/office/powerpoint/2010/main" val="373510098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kument" ma:contentTypeID="0x010100ADD64186320F034D96DF7923188D52B4" ma:contentTypeVersion="19" ma:contentTypeDescription="Ein neues Dokument erstellen." ma:contentTypeScope="" ma:versionID="a1028d19c186a3217d132f9d198def45">
  <xsd:schema xmlns:xsd="http://www.w3.org/2001/XMLSchema" xmlns:xs="http://www.w3.org/2001/XMLSchema" xmlns:p="http://schemas.microsoft.com/office/2006/metadata/properties" xmlns:ns2="3b7bdf44-c9f6-4e8a-b11e-38f1350b0e6e" xmlns:ns3="c72df712-2aa3-4210-9adc-1892eb12471a" targetNamespace="http://schemas.microsoft.com/office/2006/metadata/properties" ma:root="true" ma:fieldsID="abafeaa9a534ccaca465191de0319517" ns2:_="" ns3:_="">
    <xsd:import namespace="3b7bdf44-c9f6-4e8a-b11e-38f1350b0e6e"/>
    <xsd:import namespace="c72df712-2aa3-4210-9adc-1892eb12471a"/>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lcf76f155ced4ddcb4097134ff3c332f" minOccurs="0"/>
                <xsd:element ref="ns2:TaxCatchAll" minOccurs="0"/>
                <xsd:element ref="ns3:MediaServiceGenerationTime" minOccurs="0"/>
                <xsd:element ref="ns3:MediaServiceEventHashCode" minOccurs="0"/>
                <xsd:element ref="ns3:MediaServiceDateTaken" minOccurs="0"/>
                <xsd:element ref="ns3:MediaLengthInSeconds" minOccurs="0"/>
                <xsd:element ref="ns3:MediaServiceOCR" minOccurs="0"/>
                <xsd:element ref="ns3:MediaServiceLocation" minOccurs="0"/>
                <xsd:element ref="ns2:SharedWithUsers" minOccurs="0"/>
                <xsd:element ref="ns2:SharedWithDetails" minOccurs="0"/>
                <xsd:element ref="ns3:Zielgruppen" minOccurs="0"/>
                <xsd:element ref="ns3:_ModernAudienceTargetUserField" minOccurs="0"/>
                <xsd:element ref="ns3:_ModernAudienceAadObjectIds" minOccurs="0"/>
                <xsd:element ref="ns3:MediaServiceAutoKeyPoints" minOccurs="0"/>
                <xsd:element ref="ns3:MediaServiceKeyPoint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7bdf44-c9f6-4e8a-b11e-38f1350b0e6e" elementFormDefault="qualified">
    <xsd:import namespace="http://schemas.microsoft.com/office/2006/documentManagement/types"/>
    <xsd:import namespace="http://schemas.microsoft.com/office/infopath/2007/PartnerControls"/>
    <xsd:element name="_dlc_DocId" ma:index="8" nillable="true" ma:displayName="Wert der Dokument-ID" ma:description="Der Wert der diesem Element zugewiesenen Dokument-ID." ma:indexed="true" ma:internalName="_dlc_DocId" ma:readOnly="true">
      <xsd:simpleType>
        <xsd:restriction base="dms:Text"/>
      </xsd:simpleType>
    </xsd:element>
    <xsd:element name="_dlc_DocIdUrl" ma:index="9" nillable="true" ma:displayName="Dokument-ID" ma:description="Permanenter Hyperlink zu diesem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5" nillable="true" ma:displayName="Taxonomy Catch All Column" ma:hidden="true" ma:list="{9d09337e-07c5-47c2-a1d3-2e749f4da68e}" ma:internalName="TaxCatchAll" ma:showField="CatchAllData" ma:web="3b7bdf44-c9f6-4e8a-b11e-38f1350b0e6e">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Freigegeben für -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72df712-2aa3-4210-9adc-1892eb12471a"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lcf76f155ced4ddcb4097134ff3c332f" ma:index="14" nillable="true" ma:taxonomy="true" ma:internalName="lcf76f155ced4ddcb4097134ff3c332f" ma:taxonomyFieldName="MediaServiceImageTags" ma:displayName="Bildmarkierungen" ma:readOnly="false" ma:fieldId="{5cf76f15-5ced-4ddc-b409-7134ff3c332f}" ma:taxonomyMulti="true" ma:sspId="261aa062-f5c6-4e15-b0ce-babc8f52b4d1"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element name="Zielgruppen" ma:index="24" nillable="true" ma:displayName="Zielgruppen" ma:internalName="Zielgruppen">
      <xsd:simpleType>
        <xsd:restriction base="dms:Unknown"/>
      </xsd:simpleType>
    </xsd:element>
    <xsd:element name="_ModernAudienceTargetUserField" ma:index="25" nillable="true" ma:displayName="Benutzergruppe" ma:list="UserInfo" ma:SharePointGroup="0" ma:internalName="_ModernAudienceTargetUserField"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ModernAudienceAadObjectIds" ma:index="26" nillable="true" ma:displayName="Benutzergruppen-IDs" ma:list="{ab00c07a-e7e4-4d12-acf7-38b9fd35e15c}" ma:internalName="_ModernAudienceAadObjectIds" ma:readOnly="true" ma:showField="_AadObjectIdForUser" ma:web="3b7bdf44-c9f6-4e8a-b11e-38f1350b0e6e">
      <xsd:complexType>
        <xsd:complexContent>
          <xsd:extension base="dms:MultiChoiceLookup">
            <xsd:sequence>
              <xsd:element name="Value" type="dms:Lookup" maxOccurs="unbounded" minOccurs="0" nillable="true"/>
            </xsd:sequence>
          </xsd:extension>
        </xsd:complexContent>
      </xsd:complexType>
    </xsd:element>
    <xsd:element name="MediaServiceAutoKeyPoints" ma:index="27" nillable="true" ma:displayName="MediaServiceAutoKeyPoints" ma:hidden="true" ma:internalName="MediaServiceAutoKeyPoints" ma:readOnly="true">
      <xsd:simpleType>
        <xsd:restriction base="dms:Note"/>
      </xsd:simpleType>
    </xsd:element>
    <xsd:element name="MediaServiceKeyPoints" ma:index="28" nillable="true" ma:displayName="KeyPoints" ma:internalName="MediaServiceKeyPoints" ma:readOnly="true">
      <xsd:simpleType>
        <xsd:restriction base="dms:Note">
          <xsd:maxLength value="255"/>
        </xsd:restriction>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72df712-2aa3-4210-9adc-1892eb12471a">
      <Terms xmlns="http://schemas.microsoft.com/office/infopath/2007/PartnerControls"/>
    </lcf76f155ced4ddcb4097134ff3c332f>
    <Zielgruppen xmlns="c72df712-2aa3-4210-9adc-1892eb12471a" xsi:nil="true"/>
    <_ModernAudienceTargetUserField xmlns="c72df712-2aa3-4210-9adc-1892eb12471a">
      <UserInfo>
        <DisplayName/>
        <AccountId xsi:nil="true"/>
        <AccountType/>
      </UserInfo>
    </_ModernAudienceTargetUserField>
    <TaxCatchAll xmlns="3b7bdf44-c9f6-4e8a-b11e-38f1350b0e6e" xsi:nil="true"/>
    <_dlc_DocId xmlns="3b7bdf44-c9f6-4e8a-b11e-38f1350b0e6e">ZYSZ63PCDK7H-702998913-9139</_dlc_DocId>
    <_dlc_DocIdUrl xmlns="3b7bdf44-c9f6-4e8a-b11e-38f1350b0e6e">
      <Url>https://eduneteurope.sharepoint.com/sites/sensiMINT-OneDrive/_layouts/15/DocIdRedir.aspx?ID=ZYSZ63PCDK7H-702998913-9139</Url>
      <Description>ZYSZ63PCDK7H-702998913-9139</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14CFA37-E189-4A93-A6F8-1491E77779C7}">
  <ds:schemaRefs>
    <ds:schemaRef ds:uri="http://schemas.microsoft.com/sharepoint/events"/>
  </ds:schemaRefs>
</ds:datastoreItem>
</file>

<file path=customXml/itemProps2.xml><?xml version="1.0" encoding="utf-8"?>
<ds:datastoreItem xmlns:ds="http://schemas.openxmlformats.org/officeDocument/2006/customXml" ds:itemID="{8E9E309E-19F3-4159-BE9F-EAB8BD4167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b7bdf44-c9f6-4e8a-b11e-38f1350b0e6e"/>
    <ds:schemaRef ds:uri="c72df712-2aa3-4210-9adc-1892eb1247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C3C1CCF-CA01-49DC-B221-FA8B645D1B4F}">
  <ds:schemaRefs>
    <ds:schemaRef ds:uri="http://purl.org/dc/terms/"/>
    <ds:schemaRef ds:uri="http://www.w3.org/XML/1998/namespace"/>
    <ds:schemaRef ds:uri="http://schemas.microsoft.com/office/infopath/2007/PartnerControls"/>
    <ds:schemaRef ds:uri="http://purl.org/dc/dcmitype/"/>
    <ds:schemaRef ds:uri="3b7bdf44-c9f6-4e8a-b11e-38f1350b0e6e"/>
    <ds:schemaRef ds:uri="http://schemas.microsoft.com/office/2006/documentManagement/types"/>
    <ds:schemaRef ds:uri="http://schemas.openxmlformats.org/package/2006/metadata/core-properties"/>
    <ds:schemaRef ds:uri="http://purl.org/dc/elements/1.1/"/>
    <ds:schemaRef ds:uri="c72df712-2aa3-4210-9adc-1892eb12471a"/>
    <ds:schemaRef ds:uri="http://schemas.microsoft.com/office/2006/metadata/properties"/>
  </ds:schemaRefs>
</ds:datastoreItem>
</file>

<file path=customXml/itemProps4.xml><?xml version="1.0" encoding="utf-8"?>
<ds:datastoreItem xmlns:ds="http://schemas.openxmlformats.org/officeDocument/2006/customXml" ds:itemID="{A8D2317E-1B80-439F-BE61-488290088BC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1100</Words>
  <Application>Microsoft Macintosh PowerPoint</Application>
  <PresentationFormat>Breitbild</PresentationFormat>
  <Paragraphs>79</Paragraphs>
  <Slides>7</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7</vt:i4>
      </vt:variant>
    </vt:vector>
  </HeadingPairs>
  <TitlesOfParts>
    <vt:vector size="11" baseType="lpstr">
      <vt:lpstr>Arial</vt:lpstr>
      <vt:lpstr>Calibri</vt:lpstr>
      <vt:lpstr>Calibri Light</vt:lpstr>
      <vt:lpstr>Office</vt:lpstr>
      <vt:lpstr>Sprache im naturwissenschaftlichen Unterricht</vt:lpstr>
      <vt:lpstr>Sprache im naturwissenschaftlichen Unterricht</vt:lpstr>
      <vt:lpstr>Sprache im naturwissenschaftlichen Unterricht (Lösung)</vt:lpstr>
      <vt:lpstr>Sprache im naturwissenschaftlichen Unterricht</vt:lpstr>
      <vt:lpstr>Sprache im naturwissenschaftlichen Unterricht</vt:lpstr>
      <vt:lpstr>Beispiel 1: aktiv vs. passiv</vt:lpstr>
      <vt:lpstr>Beispiel 1: aktiv vs. passiv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Sprache im naturwissenschaftlichen Unterricht</dc:title>
  <dc:creator>Roswitha Ritter</dc:creator>
  <cp:lastModifiedBy>Roswitha Ritter</cp:lastModifiedBy>
  <cp:revision>1</cp:revision>
  <dcterms:created xsi:type="dcterms:W3CDTF">2023-11-27T12:33:07Z</dcterms:created>
  <dcterms:modified xsi:type="dcterms:W3CDTF">2023-11-28T10:17:16Z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0x010100ADD64186320F034D96DF7923188D52B4</vt:lpwstr>
  </property>
  <property fmtid="{D5CDD505-2E9C-101B-9397-08002B2CF9AE}" pid="3" name="_dlc_DocIdItemGuid">
    <vt:lpwstr>29856d83-ea65-4b08-9a42-5a706022fb65</vt:lpwstr>
  </property>
  <property fmtid="{D5CDD505-2E9C-101B-9397-08002B2CF9AE}" pid="4" name="MediaServiceImageTags">
    <vt:lpwstr/>
  </property>
</Properties>
</file>