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8"/>
  </p:notesMasterIdLst>
  <p:sldIdLst>
    <p:sldId id="266" r:id="rId6"/>
    <p:sldId id="282"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inna" initials="C" lastIdx="1" clrIdx="0">
    <p:extLst>
      <p:ext uri="{19B8F6BF-5375-455C-9EA6-DF929625EA0E}">
        <p15:presenceInfo xmlns:p15="http://schemas.microsoft.com/office/powerpoint/2012/main" userId="49381a0d914dd2c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2340D9-B888-4CC3-97A2-086E97E705A2}" v="1" dt="2023-11-27T20:20:01.7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405"/>
  </p:normalViewPr>
  <p:slideViewPr>
    <p:cSldViewPr snapToGrid="0">
      <p:cViewPr varScale="1">
        <p:scale>
          <a:sx n="120" d="100"/>
          <a:sy n="120" d="100"/>
        </p:scale>
        <p:origin x="108"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Steger" userId="51a6a4c3-b2e6-443d-a3d5-b3509b4cf6d9" providerId="ADAL" clId="{DD2340D9-B888-4CC3-97A2-086E97E705A2}"/>
    <pc:docChg chg="modSld">
      <pc:chgData name="Maria Steger" userId="51a6a4c3-b2e6-443d-a3d5-b3509b4cf6d9" providerId="ADAL" clId="{DD2340D9-B888-4CC3-97A2-086E97E705A2}" dt="2023-11-27T20:20:01.784" v="0" actId="478"/>
      <pc:docMkLst>
        <pc:docMk/>
      </pc:docMkLst>
      <pc:sldChg chg="delSp modAnim">
        <pc:chgData name="Maria Steger" userId="51a6a4c3-b2e6-443d-a3d5-b3509b4cf6d9" providerId="ADAL" clId="{DD2340D9-B888-4CC3-97A2-086E97E705A2}" dt="2023-11-27T20:20:01.784" v="0" actId="478"/>
        <pc:sldMkLst>
          <pc:docMk/>
          <pc:sldMk cId="2222919326" sldId="266"/>
        </pc:sldMkLst>
        <pc:picChg chg="del">
          <ac:chgData name="Maria Steger" userId="51a6a4c3-b2e6-443d-a3d5-b3509b4cf6d9" providerId="ADAL" clId="{DD2340D9-B888-4CC3-97A2-086E97E705A2}" dt="2023-11-27T20:20:01.784" v="0" actId="478"/>
          <ac:picMkLst>
            <pc:docMk/>
            <pc:sldMk cId="2222919326" sldId="266"/>
            <ac:picMk id="2" creationId="{1ED384B0-9D28-4BEC-B87E-CBAE946CDA33}"/>
          </ac:picMkLst>
        </pc:pic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3-03-31T16:30:07.129" idx="1">
    <p:pos x="7261" y="2374"/>
    <p:text>So was würde ich in eine große Toolbox "Begründen" auzslagern. Setze mich in den nächsten Tagen dran.</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95BF4-4D29-5749-AEF4-281D84B4A52D}" type="datetimeFigureOut">
              <a:rPr lang="de-DE" smtClean="0"/>
              <a:t>27.11.2023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3EFE8A-5D14-CC4F-B98C-D49D7A05C76C}" type="slidenum">
              <a:rPr lang="de-DE" smtClean="0"/>
              <a:t>‹Nr.›</a:t>
            </a:fld>
            <a:endParaRPr lang="de-DE"/>
          </a:p>
        </p:txBody>
      </p:sp>
    </p:spTree>
    <p:extLst>
      <p:ext uri="{BB962C8B-B14F-4D97-AF65-F5344CB8AC3E}">
        <p14:creationId xmlns:p14="http://schemas.microsoft.com/office/powerpoint/2010/main" val="1455907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proauris.com/hoertest/audiogram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https://phet.colorado.edu/sims/html/wave-interference/latest/wave-interference_all.html?locale=de </a:t>
            </a:r>
          </a:p>
          <a:p>
            <a:endParaRPr lang="de-DE"/>
          </a:p>
          <a:p>
            <a:r>
              <a:rPr lang="de-DE"/>
              <a:t>https://www.laerminfo.at/laermrechner.html</a:t>
            </a:r>
          </a:p>
          <a:p>
            <a:r>
              <a:rPr lang="de-DE">
                <a:hlinkClick r:id="rId3"/>
              </a:rPr>
              <a:t>Audiogramm (proauris.com)</a:t>
            </a:r>
            <a:endParaRPr lang="de-DE"/>
          </a:p>
          <a:p>
            <a:r>
              <a:rPr lang="de-DE"/>
              <a:t>https://proauris.com/hoertest/audiogramm als QR-Code</a:t>
            </a:r>
          </a:p>
        </p:txBody>
      </p:sp>
      <p:sp>
        <p:nvSpPr>
          <p:cNvPr id="4" name="Foliennummernplatzhalter 3"/>
          <p:cNvSpPr>
            <a:spLocks noGrp="1"/>
          </p:cNvSpPr>
          <p:nvPr>
            <p:ph type="sldNum" sz="quarter" idx="5"/>
          </p:nvPr>
        </p:nvSpPr>
        <p:spPr/>
        <p:txBody>
          <a:bodyPr/>
          <a:lstStyle/>
          <a:p>
            <a:fld id="{BC9A60B9-8C74-794A-8641-FE213B7F5FC3}" type="slidenum">
              <a:rPr lang="de-DE" smtClean="0"/>
              <a:t>2</a:t>
            </a:fld>
            <a:endParaRPr lang="de-DE"/>
          </a:p>
        </p:txBody>
      </p:sp>
    </p:spTree>
    <p:extLst>
      <p:ext uri="{BB962C8B-B14F-4D97-AF65-F5344CB8AC3E}">
        <p14:creationId xmlns:p14="http://schemas.microsoft.com/office/powerpoint/2010/main" val="4257396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BCF188-A3A1-AD8F-63E4-843A5DCD947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931BC56-01D9-7D24-C14A-49FDCCA8F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B32262B-4972-FB82-F66F-D29726BE7A67}"/>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5" name="Fußzeilenplatzhalter 4">
            <a:extLst>
              <a:ext uri="{FF2B5EF4-FFF2-40B4-BE49-F238E27FC236}">
                <a16:creationId xmlns:a16="http://schemas.microsoft.com/office/drawing/2014/main" id="{877B94F9-A5C9-CFAC-C054-436EFE8F910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9E7769-A4A7-A5DF-113B-57F46E8DF7B5}"/>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2661835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A83ACB-DE0F-03F9-B4CF-04FCD19024F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90CF51E-1252-FB39-2DB4-8D0DB3AED4A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2507BA9-7DA1-E0DD-7599-1455988FA7E5}"/>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5" name="Fußzeilenplatzhalter 4">
            <a:extLst>
              <a:ext uri="{FF2B5EF4-FFF2-40B4-BE49-F238E27FC236}">
                <a16:creationId xmlns:a16="http://schemas.microsoft.com/office/drawing/2014/main" id="{44FE663E-DEE8-D8D6-0147-E130ECB0728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0F58615-6DD9-CF4B-4D6F-3544DE633D50}"/>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342964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513AFF1-0D8E-21BF-BEC6-59B24BBFA54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42F68E4-778B-68C0-AF61-5F68E47C4C3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B039250-8AF5-56BF-E10D-B5E6B0D75F13}"/>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5" name="Fußzeilenplatzhalter 4">
            <a:extLst>
              <a:ext uri="{FF2B5EF4-FFF2-40B4-BE49-F238E27FC236}">
                <a16:creationId xmlns:a16="http://schemas.microsoft.com/office/drawing/2014/main" id="{1104802B-EDEC-9BDF-994B-6F5AA3AB04B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3E39863-2F42-B6EC-DD0A-4E60D5CAAEAE}"/>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2210983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68CC71-5201-B27A-E527-A03D755CA0C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A79AF6D-49D2-7027-EBC2-55A4E3491C3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1B3FAC-2615-CF7E-A73B-DE64A6880D47}"/>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5" name="Fußzeilenplatzhalter 4">
            <a:extLst>
              <a:ext uri="{FF2B5EF4-FFF2-40B4-BE49-F238E27FC236}">
                <a16:creationId xmlns:a16="http://schemas.microsoft.com/office/drawing/2014/main" id="{ABE37284-A613-D53C-C513-CD68360575A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F8044B5-6851-389A-3FA2-6FD65DEEEE32}"/>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350968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5C8E09-1BCB-E96F-CB37-BA585AB7492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B86C922-16F1-9512-4EAB-24BDA55CA3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ECC44C3-551C-4C34-384C-C57B8614038B}"/>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5" name="Fußzeilenplatzhalter 4">
            <a:extLst>
              <a:ext uri="{FF2B5EF4-FFF2-40B4-BE49-F238E27FC236}">
                <a16:creationId xmlns:a16="http://schemas.microsoft.com/office/drawing/2014/main" id="{F00A5039-DF29-DF85-DB5D-FD44E8E2F30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A9D36D2-3005-638A-37D2-B56158B634A6}"/>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33161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FDE5F2-07BD-E8C9-EBF0-BA8B65756AB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67870C-7D75-29CC-4D69-6DD38734C83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0238758-F9F8-CAED-320C-252EE021895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24775DD-BD84-9705-DDCA-2A944719788B}"/>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6" name="Fußzeilenplatzhalter 5">
            <a:extLst>
              <a:ext uri="{FF2B5EF4-FFF2-40B4-BE49-F238E27FC236}">
                <a16:creationId xmlns:a16="http://schemas.microsoft.com/office/drawing/2014/main" id="{E0F63F78-DF7A-8C5C-2275-CFEFB2D1B8E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823C4DA-41A7-8D9D-2F23-FB4AE82D4AFD}"/>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71468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B09CF9-516F-08E0-82E4-7FC74D3E077E}"/>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6A25D33-58C2-2D27-C5C6-113C3F9033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39778DBB-4D97-18CD-ADFA-2917E3FB015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575D1DC-0376-9CD5-540F-9EA62D5341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C7FE827-615B-8E3F-77EB-B4C128B7E3C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60A0F50-902F-7EFD-6EA4-91F3F7A5DA8F}"/>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8" name="Fußzeilenplatzhalter 7">
            <a:extLst>
              <a:ext uri="{FF2B5EF4-FFF2-40B4-BE49-F238E27FC236}">
                <a16:creationId xmlns:a16="http://schemas.microsoft.com/office/drawing/2014/main" id="{729960C3-0A8B-A740-EF0F-8CCC031F6FA5}"/>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128AFAD-14AB-5587-D824-7A50324E4AF7}"/>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38384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F156B9-D0D5-DAF2-D97D-74AA079E947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6D90F9F-BBB8-A16D-8007-2EFE1F93EB94}"/>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4" name="Fußzeilenplatzhalter 3">
            <a:extLst>
              <a:ext uri="{FF2B5EF4-FFF2-40B4-BE49-F238E27FC236}">
                <a16:creationId xmlns:a16="http://schemas.microsoft.com/office/drawing/2014/main" id="{D7358C42-633C-90E4-722D-56C5DA184F87}"/>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B2E2509-656E-34CC-F7A0-4D7119E9ED01}"/>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3539305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512E7BC-8CA8-2BC6-2188-F0298883E186}"/>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3" name="Fußzeilenplatzhalter 2">
            <a:extLst>
              <a:ext uri="{FF2B5EF4-FFF2-40B4-BE49-F238E27FC236}">
                <a16:creationId xmlns:a16="http://schemas.microsoft.com/office/drawing/2014/main" id="{000B2701-F90D-9C23-B3C8-6233C2B1A73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D1EB6EA-3AD1-E15E-61FC-6B11DAC3A460}"/>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1039629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5D2540-57CD-22DB-86F9-83B7A744C78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35F319D-CC25-FD26-1809-018E9815B4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409CF92-C4A2-E366-B488-11873162AA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10A0C1D-815D-F208-2F9D-D508987D6905}"/>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6" name="Fußzeilenplatzhalter 5">
            <a:extLst>
              <a:ext uri="{FF2B5EF4-FFF2-40B4-BE49-F238E27FC236}">
                <a16:creationId xmlns:a16="http://schemas.microsoft.com/office/drawing/2014/main" id="{385486D4-9FE1-3FE3-A1B0-A0DDC5EDFD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9C6F85B-19CE-7CFB-16CD-6CD54EE92734}"/>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1037619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DC4296-CA12-9C3B-3814-EB0AF1EE4E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0E66E11-2906-9BA9-5FA5-2D1E68C1B3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C01EB5B-F1AA-81C1-3450-86B3BD7557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8C887FE-9400-BB66-8992-3DEB0C7538BC}"/>
              </a:ext>
            </a:extLst>
          </p:cNvPr>
          <p:cNvSpPr>
            <a:spLocks noGrp="1"/>
          </p:cNvSpPr>
          <p:nvPr>
            <p:ph type="dt" sz="half" idx="10"/>
          </p:nvPr>
        </p:nvSpPr>
        <p:spPr/>
        <p:txBody>
          <a:bodyPr/>
          <a:lstStyle/>
          <a:p>
            <a:fld id="{2A49C5A2-0FF5-564F-8C87-139CB65A7E06}" type="datetimeFigureOut">
              <a:rPr lang="de-DE" smtClean="0"/>
              <a:t>27.11.2023</a:t>
            </a:fld>
            <a:endParaRPr lang="de-DE"/>
          </a:p>
        </p:txBody>
      </p:sp>
      <p:sp>
        <p:nvSpPr>
          <p:cNvPr id="6" name="Fußzeilenplatzhalter 5">
            <a:extLst>
              <a:ext uri="{FF2B5EF4-FFF2-40B4-BE49-F238E27FC236}">
                <a16:creationId xmlns:a16="http://schemas.microsoft.com/office/drawing/2014/main" id="{CCB64A38-32C2-7FC2-4CC2-639CB761A9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8EDCDA0-197F-7E3F-65CF-B495E0CFB67D}"/>
              </a:ext>
            </a:extLst>
          </p:cNvPr>
          <p:cNvSpPr>
            <a:spLocks noGrp="1"/>
          </p:cNvSpPr>
          <p:nvPr>
            <p:ph type="sldNum" sz="quarter" idx="12"/>
          </p:nvPr>
        </p:nvSpPr>
        <p:spPr/>
        <p:txBody>
          <a:bodyPr/>
          <a:lstStyle/>
          <a:p>
            <a:fld id="{849B71A2-E195-4E45-A877-316AF41D5B04}" type="slidenum">
              <a:rPr lang="de-DE" smtClean="0"/>
              <a:t>‹Nr.›</a:t>
            </a:fld>
            <a:endParaRPr lang="de-DE"/>
          </a:p>
        </p:txBody>
      </p:sp>
    </p:spTree>
    <p:extLst>
      <p:ext uri="{BB962C8B-B14F-4D97-AF65-F5344CB8AC3E}">
        <p14:creationId xmlns:p14="http://schemas.microsoft.com/office/powerpoint/2010/main" val="2052139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43ABA26-83E1-936A-8197-02AD7495B6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8E12120-8870-84FC-631D-E157483B85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2A70CB1-55C9-1A1B-3F55-B1DBCAA6E6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9C5A2-0FF5-564F-8C87-139CB65A7E06}" type="datetimeFigureOut">
              <a:rPr lang="de-DE" smtClean="0"/>
              <a:t>27.11.2023</a:t>
            </a:fld>
            <a:endParaRPr lang="de-DE"/>
          </a:p>
        </p:txBody>
      </p:sp>
      <p:sp>
        <p:nvSpPr>
          <p:cNvPr id="5" name="Fußzeilenplatzhalter 4">
            <a:extLst>
              <a:ext uri="{FF2B5EF4-FFF2-40B4-BE49-F238E27FC236}">
                <a16:creationId xmlns:a16="http://schemas.microsoft.com/office/drawing/2014/main" id="{8123DE15-0DEA-9EC8-8217-1123C523AC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A1BFDFD-F794-BA96-A9D3-9B80BA22B4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B71A2-E195-4E45-A877-316AF41D5B04}" type="slidenum">
              <a:rPr lang="de-DE" smtClean="0"/>
              <a:t>‹Nr.›</a:t>
            </a:fld>
            <a:endParaRPr lang="de-DE"/>
          </a:p>
        </p:txBody>
      </p:sp>
    </p:spTree>
    <p:extLst>
      <p:ext uri="{BB962C8B-B14F-4D97-AF65-F5344CB8AC3E}">
        <p14:creationId xmlns:p14="http://schemas.microsoft.com/office/powerpoint/2010/main" val="1305243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3808EBC0-8E32-4AEB-B23A-E585B43497BB}"/>
              </a:ext>
            </a:extLst>
          </p:cNvPr>
          <p:cNvSpPr txBox="1"/>
          <p:nvPr/>
        </p:nvSpPr>
        <p:spPr>
          <a:xfrm>
            <a:off x="2801055" y="73956"/>
            <a:ext cx="9156568" cy="400110"/>
          </a:xfrm>
          <a:prstGeom prst="rect">
            <a:avLst/>
          </a:prstGeom>
          <a:noFill/>
        </p:spPr>
        <p:txBody>
          <a:bodyPr wrap="square" rtlCol="0">
            <a:spAutoFit/>
          </a:bodyPr>
          <a:lstStyle/>
          <a:p>
            <a:pPr>
              <a:defRPr/>
            </a:pPr>
            <a:r>
              <a:rPr kumimoji="0" lang="de-AT" sz="2000" b="0" i="0" u="none" strike="noStrike" kern="1200" cap="none" spc="0" normalizeH="0" baseline="0" noProof="0">
                <a:ln>
                  <a:noFill/>
                </a:ln>
                <a:solidFill>
                  <a:prstClr val="black"/>
                </a:solidFill>
                <a:effectLst/>
                <a:uLnTx/>
                <a:uFillTx/>
                <a:latin typeface="Calibri" panose="020F0502020204030204"/>
                <a:ea typeface="+mn-ea"/>
                <a:cs typeface="+mn-cs"/>
              </a:rPr>
              <a:t>Fehlschlüsse identifizieren und prüfen</a:t>
            </a:r>
            <a:r>
              <a:rPr kumimoji="0" lang="de-AT" sz="160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de-DE" sz="1400" b="0" i="1" u="none" strike="noStrike" kern="1200" cap="none" spc="0" normalizeH="0" baseline="0" noProof="0">
                <a:ln>
                  <a:noFill/>
                </a:ln>
                <a:effectLst/>
                <a:uLnTx/>
                <a:uFillTx/>
                <a:latin typeface="Calibri" panose="020F0502020204030204"/>
                <a:ea typeface="+mn-ea"/>
                <a:cs typeface="+mn-cs"/>
              </a:rPr>
              <a:t>(nach Chemie Didaktik Münster)</a:t>
            </a:r>
            <a:endParaRPr kumimoji="0" lang="de-DE" sz="1800" b="0" i="1" u="none" strike="noStrike" kern="1200" cap="none" spc="0" normalizeH="0" baseline="0" noProof="0">
              <a:ln>
                <a:noFill/>
              </a:ln>
              <a:effectLst/>
              <a:uLnTx/>
              <a:uFillTx/>
              <a:latin typeface="Calibri" panose="020F0502020204030204"/>
              <a:ea typeface="+mn-ea"/>
              <a:cs typeface="+mn-cs"/>
            </a:endParaRPr>
          </a:p>
        </p:txBody>
      </p:sp>
      <p:sp>
        <p:nvSpPr>
          <p:cNvPr id="5" name="Textfeld 4">
            <a:extLst>
              <a:ext uri="{FF2B5EF4-FFF2-40B4-BE49-F238E27FC236}">
                <a16:creationId xmlns:a16="http://schemas.microsoft.com/office/drawing/2014/main" id="{27FD8FFE-FD20-45A8-B79A-983D526F81D9}"/>
              </a:ext>
            </a:extLst>
          </p:cNvPr>
          <p:cNvSpPr txBox="1"/>
          <p:nvPr/>
        </p:nvSpPr>
        <p:spPr>
          <a:xfrm>
            <a:off x="4203127" y="579765"/>
            <a:ext cx="7651741" cy="1384995"/>
          </a:xfrm>
          <a:prstGeom prst="rect">
            <a:avLst/>
          </a:prstGeom>
          <a:solidFill>
            <a:schemeClr val="accent1">
              <a:lumMod val="20000"/>
              <a:lumOff val="80000"/>
            </a:schemeClr>
          </a:solidFill>
          <a:ln>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a:ln>
                  <a:noFill/>
                </a:ln>
                <a:solidFill>
                  <a:srgbClr val="0070C0"/>
                </a:solidFill>
                <a:effectLst/>
                <a:uLnTx/>
                <a:uFillTx/>
                <a:latin typeface="Calibri" panose="020F0502020204030204"/>
                <a:ea typeface="+mn-ea"/>
                <a:cs typeface="+mn-cs"/>
              </a:rPr>
              <a:t>Aufgaben</a:t>
            </a:r>
          </a:p>
          <a:p>
            <a:pPr marL="266700" marR="0" lvl="0" indent="-266700" algn="l" defTabSz="914400" rtl="0" eaLnBrk="1" fontAlgn="auto" latinLnBrk="0" hangingPunct="1">
              <a:lnSpc>
                <a:spcPct val="100000"/>
              </a:lnSpc>
              <a:spcBef>
                <a:spcPts val="0"/>
              </a:spcBef>
              <a:spcAft>
                <a:spcPts val="0"/>
              </a:spcAft>
              <a:buClrTx/>
              <a:buSzTx/>
              <a:buFontTx/>
              <a:buAutoNum type="arabicParenR"/>
              <a:tabLst/>
              <a:defRPr/>
            </a:pPr>
            <a:r>
              <a:rPr kumimoji="0" lang="de-DE" sz="1200" b="0" i="0" u="none" strike="noStrike" kern="1200" cap="none" spc="0" normalizeH="0" baseline="0" noProof="0">
                <a:ln>
                  <a:noFill/>
                </a:ln>
                <a:solidFill>
                  <a:srgbClr val="0070C0"/>
                </a:solidFill>
                <a:effectLst/>
                <a:uLnTx/>
                <a:uFillTx/>
                <a:latin typeface="Calibri" panose="020F0502020204030204"/>
                <a:ea typeface="+mn-ea"/>
                <a:cs typeface="+mn-cs"/>
              </a:rPr>
              <a:t>Ordne die jeweiligen Aussagen A -F dem jeweiligen Typ eines Fehlschlusses 1-6 zu und identifiziere worin der Fehlschluss besteht.</a:t>
            </a:r>
          </a:p>
          <a:p>
            <a:pPr marL="266700" marR="0" lvl="0" indent="-266700" algn="l" defTabSz="914400" rtl="0" eaLnBrk="1" fontAlgn="auto" latinLnBrk="0" hangingPunct="1">
              <a:lnSpc>
                <a:spcPct val="100000"/>
              </a:lnSpc>
              <a:spcBef>
                <a:spcPts val="0"/>
              </a:spcBef>
              <a:spcAft>
                <a:spcPts val="0"/>
              </a:spcAft>
              <a:buClrTx/>
              <a:buSzTx/>
              <a:buFontTx/>
              <a:buAutoNum type="arabicParenR"/>
              <a:tabLst/>
              <a:defRPr/>
            </a:pPr>
            <a:r>
              <a:rPr kumimoji="0" lang="de-DE" sz="1200" b="0" i="0" u="none" strike="noStrike" kern="1200" cap="none" spc="0" normalizeH="0" baseline="0" noProof="0">
                <a:ln>
                  <a:noFill/>
                </a:ln>
                <a:solidFill>
                  <a:srgbClr val="0070C0"/>
                </a:solidFill>
                <a:effectLst/>
                <a:uLnTx/>
                <a:uFillTx/>
                <a:latin typeface="Calibri" panose="020F0502020204030204"/>
                <a:ea typeface="+mn-ea"/>
                <a:cs typeface="+mn-cs"/>
              </a:rPr>
              <a:t>Formuliere drei weitere Fehlschlussargumente zum Thema Schädigung des Ohres durch Lärm. Wähle dabei drei der vorgegebenen Typen von Fehlschlüssen aus.</a:t>
            </a:r>
          </a:p>
          <a:p>
            <a:pPr marL="266700" indent="-266700">
              <a:buFontTx/>
              <a:buAutoNum type="arabicParenR"/>
              <a:defRPr/>
            </a:pPr>
            <a:r>
              <a:rPr kumimoji="0" lang="de-DE" sz="1200" b="0" i="0" u="none" strike="noStrike" kern="1200" cap="none" spc="0" normalizeH="0" baseline="0" noProof="0">
                <a:ln>
                  <a:noFill/>
                </a:ln>
                <a:solidFill>
                  <a:srgbClr val="0070C0"/>
                </a:solidFill>
                <a:effectLst/>
                <a:uLnTx/>
                <a:uFillTx/>
                <a:latin typeface="Calibri" panose="020F0502020204030204"/>
                <a:ea typeface="+mn-ea"/>
                <a:cs typeface="+mn-cs"/>
              </a:rPr>
              <a:t>Tauscht die selbst formulierten Fehlschluss-Argumente untereinander aus und findet gegenseitig den Fehlschluss. Benennt diese nach dem Typ.</a:t>
            </a:r>
          </a:p>
        </p:txBody>
      </p:sp>
      <p:sp>
        <p:nvSpPr>
          <p:cNvPr id="8" name="Textfeld 7">
            <a:extLst>
              <a:ext uri="{FF2B5EF4-FFF2-40B4-BE49-F238E27FC236}">
                <a16:creationId xmlns:a16="http://schemas.microsoft.com/office/drawing/2014/main" id="{9B9B28F7-5E55-4FB1-A966-2DC06B79455C}"/>
              </a:ext>
            </a:extLst>
          </p:cNvPr>
          <p:cNvSpPr txBox="1"/>
          <p:nvPr/>
        </p:nvSpPr>
        <p:spPr>
          <a:xfrm>
            <a:off x="337131" y="2077484"/>
            <a:ext cx="3696600" cy="4524315"/>
          </a:xfrm>
          <a:prstGeom prst="rect">
            <a:avLst/>
          </a:prstGeom>
          <a:solidFill>
            <a:schemeClr val="bg1"/>
          </a:solidFill>
          <a:ln>
            <a:solidFill>
              <a:schemeClr val="tx1"/>
            </a:solidFill>
          </a:ln>
        </p:spPr>
        <p:txBody>
          <a:bodyPr wrap="square" rtlCol="0">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solidFill>
                <a:effectLst/>
                <a:uLnTx/>
                <a:uFillTx/>
                <a:latin typeface="Calibri" panose="020F0502020204030204"/>
                <a:ea typeface="+mn-ea"/>
                <a:cs typeface="+mn-cs"/>
              </a:rPr>
              <a:t>A	„Zu häufiges Ohrenputzen mit Wattestäbchen schädigen die Hörsinneszellen und bedingen dadurch einen Hörschaden.“</a:t>
            </a: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solidFill>
                <a:effectLst/>
                <a:uLnTx/>
                <a:uFillTx/>
                <a:latin typeface="Calibri" panose="020F0502020204030204"/>
                <a:ea typeface="+mn-ea"/>
                <a:cs typeface="+mn-cs"/>
              </a:rPr>
              <a:t>B	„Dauerhafte Lärmeinwirkung schädigt die Hörsinneszellen,  da </a:t>
            </a:r>
            <a:r>
              <a:rPr kumimoji="0" lang="de-DE" sz="1200" b="0" i="0" u="none" strike="noStrike" kern="1200" cap="none" spc="0" normalizeH="0" baseline="0" noProof="0">
                <a:ln>
                  <a:noFill/>
                </a:ln>
                <a:solidFill>
                  <a:srgbClr val="FF0000"/>
                </a:solidFill>
                <a:effectLst/>
                <a:uLnTx/>
                <a:uFillTx/>
                <a:latin typeface="Calibri" panose="020F0502020204030204"/>
                <a:ea typeface="+mn-ea"/>
                <a:cs typeface="+mn-cs"/>
              </a:rPr>
              <a:t>zu großer/hoher </a:t>
            </a:r>
            <a:r>
              <a:rPr kumimoji="0" lang="de-DE" sz="1200" b="0" i="0" u="none" strike="noStrike" kern="1200" cap="none" spc="0" normalizeH="0" baseline="0" noProof="0">
                <a:ln>
                  <a:noFill/>
                </a:ln>
                <a:solidFill>
                  <a:prstClr val="black"/>
                </a:solidFill>
                <a:effectLst/>
                <a:uLnTx/>
                <a:uFillTx/>
                <a:latin typeface="Calibri" panose="020F0502020204030204"/>
                <a:ea typeface="+mn-ea"/>
                <a:cs typeface="+mn-cs"/>
              </a:rPr>
              <a:t>Schalldruck für das Gehör schädlich ist.“  </a:t>
            </a: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solidFill>
                <a:effectLst/>
                <a:uLnTx/>
                <a:uFillTx/>
                <a:latin typeface="Calibri" panose="020F0502020204030204"/>
                <a:ea typeface="+mn-ea"/>
                <a:cs typeface="+mn-cs"/>
              </a:rPr>
              <a:t>C	„Der Hörschaden von Hans zeigt, dass Musikhören immer zu Hörschäden führt.“</a:t>
            </a: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solidFill>
                <a:effectLst/>
                <a:uLnTx/>
                <a:uFillTx/>
                <a:latin typeface="Calibri" panose="020F0502020204030204"/>
                <a:ea typeface="+mn-ea"/>
                <a:cs typeface="+mn-cs"/>
              </a:rPr>
              <a:t>D	„Alle coolen Jugendlichen hören laute Musik mit dem Handy und Ohrstöpseln, deshalb muss es gut sein laute Musik mit dem Handy zu hören.“</a:t>
            </a: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solidFill>
                <a:effectLst/>
                <a:uLnTx/>
                <a:uFillTx/>
                <a:latin typeface="Calibri" panose="020F0502020204030204"/>
                <a:ea typeface="+mn-ea"/>
                <a:cs typeface="+mn-cs"/>
              </a:rPr>
              <a:t>E	„Jugendliche haben schon immer laute Musik gehört und waren schon immer jedes Wochenende in der Disko. Warum sollten sie jetzt damit aufhören?“</a:t>
            </a: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solidFill>
                <a:effectLst/>
                <a:uLnTx/>
                <a:uFillTx/>
                <a:latin typeface="Calibri" panose="020F0502020204030204"/>
                <a:ea typeface="+mn-ea"/>
                <a:cs typeface="+mn-cs"/>
              </a:rPr>
              <a:t>F	„Natürlicher Lärm aus der Umwelt wie ein lauter Donnerschlag schädigt das Gehör nicht. Baustellenlärm hingegen ist unnatürlich, er wird von Maschinen verursacht und ist deshalb für das Gehör schädlich.“</a:t>
            </a:r>
          </a:p>
        </p:txBody>
      </p:sp>
      <p:sp>
        <p:nvSpPr>
          <p:cNvPr id="9" name="Textfeld 8">
            <a:extLst>
              <a:ext uri="{FF2B5EF4-FFF2-40B4-BE49-F238E27FC236}">
                <a16:creationId xmlns:a16="http://schemas.microsoft.com/office/drawing/2014/main" id="{6454E74E-2D5D-4ED1-A855-A6768BCC35C9}"/>
              </a:ext>
            </a:extLst>
          </p:cNvPr>
          <p:cNvSpPr txBox="1"/>
          <p:nvPr/>
        </p:nvSpPr>
        <p:spPr>
          <a:xfrm>
            <a:off x="4203127" y="2070459"/>
            <a:ext cx="4215582" cy="4524315"/>
          </a:xfrm>
          <a:prstGeom prst="rect">
            <a:avLst/>
          </a:prstGeom>
          <a:solidFill>
            <a:schemeClr val="bg1"/>
          </a:solidFill>
          <a:ln>
            <a:solidFill>
              <a:schemeClr val="tx1"/>
            </a:solidFill>
          </a:ln>
        </p:spPr>
        <p:txBody>
          <a:bodyPr wrap="square" rtlCol="0">
            <a:spAutoFit/>
          </a:bodyPr>
          <a:lstStyle/>
          <a:p>
            <a:pPr marL="180975" indent="-180975">
              <a:defRPr/>
            </a:pPr>
            <a:r>
              <a:rPr lang="de-DE" sz="1200" b="1">
                <a:solidFill>
                  <a:srgbClr val="ED7D31">
                    <a:lumMod val="50000"/>
                  </a:srgbClr>
                </a:solidFill>
              </a:rPr>
              <a:t>1) Naturargument: </a:t>
            </a:r>
            <a:r>
              <a:rPr lang="de-DE" sz="1200">
                <a:solidFill>
                  <a:srgbClr val="ED7D31">
                    <a:lumMod val="50000"/>
                  </a:srgbClr>
                </a:solidFill>
              </a:rPr>
              <a:t>Alles Natürliche wird automatisch als gut und gesund angesehen. Etwas unnatürliches gilt als falsch und schlecht. Das stimmt aber nicht.</a:t>
            </a:r>
            <a:r>
              <a:rPr lang="de-DE" sz="1200" b="1">
                <a:solidFill>
                  <a:srgbClr val="ED7D31">
                    <a:lumMod val="50000"/>
                  </a:srgbClr>
                </a:solidFill>
              </a:rPr>
              <a:t> </a:t>
            </a: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0" lang="de-DE" sz="1200" b="1" i="0" u="none" strike="noStrike" kern="1200" cap="none" spc="0" normalizeH="0" baseline="0" noProof="0">
              <a:ln>
                <a:noFill/>
              </a:ln>
              <a:solidFill>
                <a:srgbClr val="ED7D31">
                  <a:lumMod val="50000"/>
                </a:srgbClr>
              </a:solidFill>
              <a:effectLst/>
              <a:uLnTx/>
              <a:uFillTx/>
              <a:latin typeface="Calibri" panose="020F0502020204030204"/>
              <a:ea typeface="+mn-ea"/>
              <a:cs typeface="+mn-cs"/>
            </a:endParaRPr>
          </a:p>
          <a:p>
            <a:pPr marL="180975" indent="-180975">
              <a:defRPr/>
            </a:pPr>
            <a:r>
              <a:rPr lang="de-DE" sz="1200" b="1">
                <a:solidFill>
                  <a:srgbClr val="ED7D31">
                    <a:lumMod val="50000"/>
                  </a:srgbClr>
                </a:solidFill>
              </a:rPr>
              <a:t>2) Traditionsargument: </a:t>
            </a:r>
            <a:r>
              <a:rPr lang="de-DE" sz="1200">
                <a:solidFill>
                  <a:srgbClr val="ED7D31">
                    <a:lumMod val="50000"/>
                  </a:srgbClr>
                </a:solidFill>
              </a:rPr>
              <a:t>Eine Sache wird als gültig betrachtet, weil sie eine lange Tradition hat. Wenn eine Sache eine lange Tradition hat, scheint sie gut und bewährt zu sein. Das ist aber nicht immer der Fall.</a:t>
            </a:r>
          </a:p>
          <a:p>
            <a:pPr marL="180975" indent="-180975">
              <a:defRPr/>
            </a:pPr>
            <a:endParaRPr kumimoji="0" lang="de-DE" sz="1200" b="0" i="0" u="none" strike="noStrike" kern="1200" cap="none" spc="0" normalizeH="0" baseline="0" noProof="0">
              <a:ln>
                <a:noFill/>
              </a:ln>
              <a:solidFill>
                <a:srgbClr val="ED7D31">
                  <a:lumMod val="50000"/>
                </a:srgbClr>
              </a:solidFill>
              <a:effectLst/>
              <a:uLnTx/>
              <a:uFillTx/>
              <a:latin typeface="Calibri" panose="020F0502020204030204"/>
              <a:ea typeface="+mn-ea"/>
              <a:cs typeface="+mn-cs"/>
            </a:endParaRPr>
          </a:p>
          <a:p>
            <a:pPr marL="180975" indent="-180975">
              <a:defRPr/>
            </a:pPr>
            <a:r>
              <a:rPr lang="de-DE" sz="1200" b="1">
                <a:solidFill>
                  <a:srgbClr val="ED7D31">
                    <a:lumMod val="50000"/>
                  </a:srgbClr>
                </a:solidFill>
              </a:rPr>
              <a:t>3) Scheinkausalität:</a:t>
            </a:r>
            <a:r>
              <a:rPr lang="de-DE" sz="1200">
                <a:solidFill>
                  <a:srgbClr val="ED7D31">
                    <a:lumMod val="50000"/>
                  </a:srgbClr>
                </a:solidFill>
              </a:rPr>
              <a:t> Zwei Aussagen scheinen miteinander in Beziehung zu stehen. Eine Aussage wird als Ursache der anderen Aussage dargestellt. Tatsächlich kann aber eine andere Ursache eine Rolle spielen, die nicht genannt wird. Oder es ist nur ein Zufall.</a:t>
            </a: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0" lang="de-DE" sz="1200" b="1" i="0" u="none" strike="noStrike" kern="1200" cap="none" spc="0" normalizeH="0" baseline="0" noProof="0">
              <a:ln>
                <a:noFill/>
              </a:ln>
              <a:solidFill>
                <a:srgbClr val="ED7D31">
                  <a:lumMod val="50000"/>
                </a:srgbClr>
              </a:solidFill>
              <a:effectLst/>
              <a:uLnTx/>
              <a:uFillTx/>
              <a:latin typeface="Calibri" panose="020F0502020204030204"/>
              <a:ea typeface="+mn-ea"/>
              <a:cs typeface="+mn-cs"/>
            </a:endParaRPr>
          </a:p>
          <a:p>
            <a:pPr marL="180975" indent="-180975">
              <a:defRPr/>
            </a:pPr>
            <a:r>
              <a:rPr lang="de-DE" sz="1200" b="1">
                <a:solidFill>
                  <a:srgbClr val="ED7D31">
                    <a:lumMod val="50000"/>
                  </a:srgbClr>
                </a:solidFill>
              </a:rPr>
              <a:t>4) Zirkelschluss: </a:t>
            </a:r>
            <a:r>
              <a:rPr lang="de-DE" sz="1200">
                <a:solidFill>
                  <a:srgbClr val="ED7D31">
                    <a:lumMod val="50000"/>
                  </a:srgbClr>
                </a:solidFill>
              </a:rPr>
              <a:t>Die Schlussfolgerung ist bereits in der Aussage enthalten und mit dem Argument dreht man sich im Kreis.</a:t>
            </a:r>
          </a:p>
          <a:p>
            <a:pPr marL="180975" indent="-180975">
              <a:defRPr/>
            </a:pPr>
            <a:endParaRPr lang="de-DE" sz="1200" b="1">
              <a:solidFill>
                <a:srgbClr val="ED7D31">
                  <a:lumMod val="50000"/>
                </a:srgbClr>
              </a:solidFill>
            </a:endParaRPr>
          </a:p>
          <a:p>
            <a:pPr marL="180975" indent="-180975">
              <a:defRPr/>
            </a:pPr>
            <a:r>
              <a:rPr lang="de-DE" sz="1200" b="1">
                <a:solidFill>
                  <a:srgbClr val="ED7D31">
                    <a:lumMod val="50000"/>
                  </a:srgbClr>
                </a:solidFill>
              </a:rPr>
              <a:t>5) Mehrheitsargument:</a:t>
            </a:r>
            <a:r>
              <a:rPr lang="de-DE" sz="1200">
                <a:solidFill>
                  <a:srgbClr val="ED7D31">
                    <a:lumMod val="50000"/>
                  </a:srgbClr>
                </a:solidFill>
              </a:rPr>
              <a:t> Ewas wird als gut oder richtig angesehen, weil es beliebt ist und viele Menschen es behaupten oder davon überzeugt sind.</a:t>
            </a:r>
          </a:p>
          <a:p>
            <a:pPr marL="180975" indent="-180975">
              <a:defRPr/>
            </a:pPr>
            <a:endParaRPr lang="de-DE" sz="1200">
              <a:solidFill>
                <a:srgbClr val="ED7D31">
                  <a:lumMod val="50000"/>
                </a:srgbClr>
              </a:solidFill>
            </a:endParaRPr>
          </a:p>
          <a:p>
            <a:pPr marL="180975" indent="-180975">
              <a:defRPr/>
            </a:pPr>
            <a:r>
              <a:rPr lang="de-DE" sz="1200" b="1">
                <a:solidFill>
                  <a:srgbClr val="ED7D31">
                    <a:lumMod val="50000"/>
                  </a:srgbClr>
                </a:solidFill>
              </a:rPr>
              <a:t>6) Generalisierung</a:t>
            </a:r>
            <a:r>
              <a:rPr lang="de-DE" sz="1200">
                <a:solidFill>
                  <a:srgbClr val="ED7D31">
                    <a:lumMod val="50000"/>
                  </a:srgbClr>
                </a:solidFill>
              </a:rPr>
              <a:t>: Eine Erkenntnis wird voreilig verallgemeinert, obwohl dafür keine ausreichenden Informationen vorliegen. </a:t>
            </a:r>
          </a:p>
        </p:txBody>
      </p:sp>
      <p:sp>
        <p:nvSpPr>
          <p:cNvPr id="10" name="Textfeld 9">
            <a:extLst>
              <a:ext uri="{FF2B5EF4-FFF2-40B4-BE49-F238E27FC236}">
                <a16:creationId xmlns:a16="http://schemas.microsoft.com/office/drawing/2014/main" id="{661FCB9D-8784-49C7-A8A5-A3DA03B66719}"/>
              </a:ext>
            </a:extLst>
          </p:cNvPr>
          <p:cNvSpPr txBox="1"/>
          <p:nvPr/>
        </p:nvSpPr>
        <p:spPr>
          <a:xfrm>
            <a:off x="8588105" y="2077484"/>
            <a:ext cx="3266763" cy="4524315"/>
          </a:xfrm>
          <a:prstGeom prst="rect">
            <a:avLst/>
          </a:prstGeom>
          <a:solidFill>
            <a:schemeClr val="bg1"/>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a:ln>
                  <a:noFill/>
                </a:ln>
                <a:effectLst/>
                <a:uLnTx/>
                <a:uFillTx/>
                <a:latin typeface="Calibri" panose="020F0502020204030204"/>
              </a:rPr>
              <a:t>Werkzeugkasten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a:ln>
                <a:noFill/>
              </a:ln>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1" i="1" u="none" strike="noStrike" kern="1200" cap="none" spc="0" normalizeH="0" baseline="0" noProof="0">
                <a:ln>
                  <a:noFill/>
                </a:ln>
                <a:effectLst>
                  <a:outerShdw blurRad="38100" dist="38100" dir="2700000" algn="tl">
                    <a:srgbClr val="000000">
                      <a:alpha val="43137"/>
                    </a:srgbClr>
                  </a:outerShdw>
                </a:effectLst>
                <a:uLnTx/>
                <a:uFillTx/>
                <a:latin typeface="Calibri" panose="020F0502020204030204"/>
              </a:rPr>
              <a:t>Fehlschlüsse analysieren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1" i="1" u="none" strike="noStrike" kern="1200" cap="none" spc="0" normalizeH="0" baseline="0" noProof="0">
              <a:ln>
                <a:noFill/>
              </a:ln>
              <a:effectLst>
                <a:outerShdw blurRad="38100" dist="38100" dir="2700000" algn="tl">
                  <a:srgbClr val="000000">
                    <a:alpha val="43137"/>
                  </a:srgbClr>
                </a:outerShdw>
              </a:effectLst>
              <a:uLnTx/>
              <a:uFillTx/>
              <a:latin typeface="Calibri" panose="020F0502020204030204"/>
            </a:endParaRPr>
          </a:p>
          <a:p>
            <a:pPr marL="180975" marR="0" lvl="0" indent="-180975" algn="l" defTabSz="914400" rtl="0" eaLnBrk="1" fontAlgn="auto" latinLnBrk="0" hangingPunct="1">
              <a:lnSpc>
                <a:spcPct val="100000"/>
              </a:lnSpc>
              <a:spcBef>
                <a:spcPts val="0"/>
              </a:spcBef>
              <a:spcAft>
                <a:spcPts val="0"/>
              </a:spcAft>
              <a:buClrTx/>
              <a:buSzTx/>
              <a:buFontTx/>
              <a:buAutoNum type="arabicParenR"/>
              <a:tabLst/>
              <a:defRPr/>
            </a:pPr>
            <a:r>
              <a:rPr kumimoji="0" lang="de-DE" sz="1200" b="1" i="1" u="none" strike="noStrike" kern="1200" cap="none" spc="0" normalizeH="0" baseline="0" noProof="0">
                <a:ln>
                  <a:noFill/>
                </a:ln>
                <a:effectLst/>
                <a:highlight>
                  <a:srgbClr val="FFFF00"/>
                </a:highlight>
                <a:uLnTx/>
                <a:uFillTx/>
                <a:latin typeface="Calibri" panose="020F0502020204030204"/>
              </a:rPr>
              <a:t>Argumente besitzen eine Aussage und eine Begründung</a:t>
            </a:r>
            <a:r>
              <a:rPr kumimoji="0" lang="de-DE" sz="1200" b="0" i="0" u="none" strike="noStrike" kern="1200" cap="none" spc="0" normalizeH="0" baseline="0" noProof="0">
                <a:ln>
                  <a:noFill/>
                </a:ln>
                <a:effectLst/>
                <a:highlight>
                  <a:srgbClr val="FFFF00"/>
                </a:highlight>
                <a:uLnTx/>
                <a:uFillTx/>
                <a:latin typeface="Calibri" panose="020F0502020204030204"/>
              </a:rPr>
              <a:t>. </a:t>
            </a:r>
            <a:br>
              <a:rPr kumimoji="0" lang="de-DE" sz="1200" b="0" i="0" u="none" strike="noStrike" kern="1200" cap="none" spc="0" normalizeH="0" baseline="0" noProof="0">
                <a:ln>
                  <a:noFill/>
                </a:ln>
                <a:effectLst/>
                <a:highlight>
                  <a:srgbClr val="FFFF00"/>
                </a:highlight>
                <a:uLnTx/>
                <a:uFillTx/>
                <a:latin typeface="Calibri" panose="020F0502020204030204"/>
              </a:rPr>
            </a:br>
            <a:r>
              <a:rPr kumimoji="0" lang="de-DE" sz="1200" b="0" i="0" u="none" strike="noStrike" kern="1200" cap="none" spc="0" normalizeH="0" baseline="0" noProof="0">
                <a:ln>
                  <a:noFill/>
                </a:ln>
                <a:effectLst/>
                <a:uLnTx/>
                <a:uFillTx/>
                <a:latin typeface="Calibri" panose="020F0502020204030204"/>
              </a:rPr>
              <a:t>Markiere zuerst die beiden Anteile der Behauptung, </a:t>
            </a:r>
            <a:r>
              <a:rPr kumimoji="0" lang="de-DE" sz="1200" b="0" i="0" u="none" strike="noStrike" kern="1200" cap="none" spc="0" normalizeH="0" baseline="0" noProof="0">
                <a:ln>
                  <a:noFill/>
                </a:ln>
                <a:effectLst/>
                <a:highlight>
                  <a:srgbClr val="00FFFF"/>
                </a:highlight>
                <a:uLnTx/>
                <a:uFillTx/>
                <a:latin typeface="Calibri" panose="020F0502020204030204"/>
              </a:rPr>
              <a:t>die Aussage in blau </a:t>
            </a:r>
            <a:r>
              <a:rPr kumimoji="0" lang="de-DE" sz="1200" b="0" i="0" u="none" strike="noStrike" kern="1200" cap="none" spc="0" normalizeH="0" baseline="0" noProof="0">
                <a:ln>
                  <a:noFill/>
                </a:ln>
                <a:effectLst/>
                <a:uLnTx/>
                <a:uFillTx/>
                <a:latin typeface="Calibri" panose="020F0502020204030204"/>
              </a:rPr>
              <a:t>und die </a:t>
            </a:r>
            <a:r>
              <a:rPr kumimoji="0" lang="de-DE" sz="1200" b="0" i="0" u="none" strike="noStrike" kern="1200" cap="none" spc="0" normalizeH="0" baseline="0" noProof="0">
                <a:ln>
                  <a:noFill/>
                </a:ln>
                <a:effectLst/>
                <a:highlight>
                  <a:srgbClr val="FF0000"/>
                </a:highlight>
                <a:uLnTx/>
                <a:uFillTx/>
                <a:latin typeface="Calibri" panose="020F0502020204030204"/>
              </a:rPr>
              <a:t>Begründung in rot</a:t>
            </a:r>
            <a:r>
              <a:rPr kumimoji="0" lang="de-DE" sz="1200" b="0" i="0" u="none" strike="noStrike" kern="1200" cap="none" spc="0" normalizeH="0" baseline="0" noProof="0">
                <a:ln>
                  <a:noFill/>
                </a:ln>
                <a:effectLst/>
                <a:uLnTx/>
                <a:uFillTx/>
                <a:latin typeface="Calibri" panose="020F0502020204030204"/>
              </a:rPr>
              <a:t>. </a:t>
            </a:r>
            <a:br>
              <a:rPr kumimoji="0" lang="de-DE" sz="1200" b="0" i="0" u="none" strike="noStrike" kern="1200" cap="none" spc="0" normalizeH="0" baseline="0" noProof="0">
                <a:ln>
                  <a:noFill/>
                </a:ln>
                <a:effectLst/>
                <a:uLnTx/>
                <a:uFillTx/>
                <a:latin typeface="Calibri" panose="020F0502020204030204"/>
              </a:rPr>
            </a:br>
            <a:r>
              <a:rPr kumimoji="0" lang="de-DE" sz="1200" b="1" i="0" u="none" strike="noStrike" kern="1200" cap="none" spc="0" normalizeH="0" baseline="0" noProof="0">
                <a:ln>
                  <a:noFill/>
                </a:ln>
                <a:effectLst/>
                <a:uLnTx/>
                <a:uFillTx/>
                <a:latin typeface="Calibri" panose="020F0502020204030204"/>
              </a:rPr>
              <a:t>Begründungen erkennst Du </a:t>
            </a:r>
            <a:r>
              <a:rPr kumimoji="0" lang="de-DE" sz="1200" b="0" i="0" u="none" strike="noStrike" kern="1200" cap="none" spc="0" normalizeH="0" baseline="0" noProof="0">
                <a:ln>
                  <a:noFill/>
                </a:ln>
                <a:effectLst/>
                <a:uLnTx/>
                <a:uFillTx/>
                <a:latin typeface="Calibri" panose="020F0502020204030204"/>
              </a:rPr>
              <a:t>daran, dass sie entweder als untergeordneter Nebensatz formuliert sind wie:</a:t>
            </a:r>
            <a:br>
              <a:rPr kumimoji="0" lang="de-DE" sz="1200" b="0" i="0" u="none" strike="noStrike" kern="1200" cap="none" spc="0" normalizeH="0" baseline="0" noProof="0">
                <a:ln>
                  <a:noFill/>
                </a:ln>
                <a:effectLst/>
                <a:uLnTx/>
                <a:uFillTx/>
                <a:latin typeface="Calibri" panose="020F0502020204030204"/>
              </a:rPr>
            </a:br>
            <a:r>
              <a:rPr kumimoji="0" lang="de-DE" sz="1200" b="0" i="0" u="none" strike="noStrike" kern="1200" cap="none" spc="0" normalizeH="0" baseline="0" noProof="0">
                <a:ln>
                  <a:noFill/>
                </a:ln>
                <a:effectLst/>
                <a:uLnTx/>
                <a:uFillTx/>
                <a:latin typeface="Calibri" panose="020F0502020204030204"/>
              </a:rPr>
              <a:t>	„…., deshalb....“ oder </a:t>
            </a:r>
            <a:br>
              <a:rPr lang="de-DE" sz="1200">
                <a:latin typeface="Calibri" panose="020F0502020204030204"/>
              </a:rPr>
            </a:br>
            <a:r>
              <a:rPr lang="de-DE" sz="1200">
                <a:latin typeface="Calibri" panose="020F0502020204030204"/>
              </a:rPr>
              <a:t>	</a:t>
            </a:r>
            <a:r>
              <a:rPr kumimoji="0" lang="de-DE" sz="1200" b="0" i="0" u="none" strike="noStrike" kern="1200" cap="none" spc="0" normalizeH="0" baseline="0" noProof="0">
                <a:ln>
                  <a:noFill/>
                </a:ln>
                <a:effectLst/>
                <a:uLnTx/>
                <a:uFillTx/>
                <a:latin typeface="Calibri" panose="020F0502020204030204"/>
              </a:rPr>
              <a:t>„…., da….“ oder</a:t>
            </a:r>
            <a:br>
              <a:rPr kumimoji="0" lang="de-DE" sz="1200" b="0" i="0" u="none" strike="noStrike" kern="1200" cap="none" spc="0" normalizeH="0" baseline="0" noProof="0">
                <a:ln>
                  <a:noFill/>
                </a:ln>
                <a:effectLst/>
                <a:uLnTx/>
                <a:uFillTx/>
                <a:latin typeface="Calibri" panose="020F0502020204030204"/>
              </a:rPr>
            </a:br>
            <a:r>
              <a:rPr kumimoji="0" lang="de-DE" sz="1200" b="0" i="0" u="none" strike="noStrike" kern="1200" cap="none" spc="0" normalizeH="0" baseline="0" noProof="0">
                <a:ln>
                  <a:noFill/>
                </a:ln>
                <a:effectLst/>
                <a:uLnTx/>
                <a:uFillTx/>
                <a:latin typeface="Calibri" panose="020F0502020204030204"/>
              </a:rPr>
              <a:t>	„.…, denn.…“  </a:t>
            </a:r>
            <a:br>
              <a:rPr kumimoji="0" lang="de-DE" sz="1200" b="0" i="0" u="none" strike="noStrike" kern="1200" cap="none" spc="0" normalizeH="0" baseline="0" noProof="0">
                <a:ln>
                  <a:noFill/>
                </a:ln>
                <a:effectLst/>
                <a:uLnTx/>
                <a:uFillTx/>
                <a:latin typeface="Calibri" panose="020F0502020204030204"/>
              </a:rPr>
            </a:br>
            <a:r>
              <a:rPr kumimoji="0" lang="de-DE" sz="1200" b="0" i="0" u="none" strike="noStrike" kern="1200" cap="none" spc="0" normalizeH="0" baseline="0" noProof="0">
                <a:ln>
                  <a:noFill/>
                </a:ln>
                <a:effectLst/>
                <a:uLnTx/>
                <a:uFillTx/>
                <a:latin typeface="Calibri" panose="020F0502020204030204"/>
              </a:rPr>
              <a:t>Erstelle eine Liste der vorkommenden Nebensatzkonstruktionen in den Argumenten A-F oder unterstreiche die jeweiligen Verbindungswörter direkt im Argument.</a:t>
            </a:r>
            <a:br>
              <a:rPr kumimoji="0" lang="de-DE" sz="1200" b="0" i="0" u="none" strike="noStrike" kern="1200" cap="none" spc="0" normalizeH="0" baseline="0" noProof="0">
                <a:ln>
                  <a:noFill/>
                </a:ln>
                <a:effectLst/>
                <a:uLnTx/>
                <a:uFillTx/>
                <a:latin typeface="Calibri" panose="020F0502020204030204"/>
              </a:rPr>
            </a:br>
            <a:endParaRPr kumimoji="0" lang="de-DE" sz="1200" b="0" i="0" u="none" strike="noStrike" kern="1200" cap="none" spc="0" normalizeH="0" baseline="0" noProof="0">
              <a:ln>
                <a:noFill/>
              </a:ln>
              <a:effectLst/>
              <a:uLnTx/>
              <a:uFillTx/>
              <a:latin typeface="Calibri" panose="020F0502020204030204"/>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kumimoji="0" lang="de-DE" sz="1200" b="1" i="1" u="none" strike="noStrike" kern="1200" cap="none" spc="0" normalizeH="0" baseline="0" noProof="0">
                <a:ln>
                  <a:noFill/>
                </a:ln>
                <a:effectLst/>
                <a:highlight>
                  <a:srgbClr val="FFFF00"/>
                </a:highlight>
                <a:uLnTx/>
                <a:uFillTx/>
                <a:latin typeface="Calibri" panose="020F0502020204030204"/>
              </a:rPr>
              <a:t>Oder es werden zwei Hauptsätze gesagt oder eine Frage nachgestellt. </a:t>
            </a:r>
            <a:r>
              <a:rPr kumimoji="0" lang="de-DE" sz="1200" b="0" i="0" u="none" strike="noStrike" kern="1200" cap="none" spc="0" normalizeH="0" baseline="0" noProof="0">
                <a:ln>
                  <a:noFill/>
                </a:ln>
                <a:effectLst/>
                <a:uLnTx/>
                <a:uFillTx/>
                <a:latin typeface="Calibri" panose="020F0502020204030204"/>
              </a:rPr>
              <a:t>Muss auf gleicher hierarchischer Ebene sein wie der Einleitungssatz, </a:t>
            </a:r>
            <a:r>
              <a:rPr kumimoji="0" lang="de-DE" sz="1200" b="0" i="0" u="none" strike="noStrike" kern="1200" cap="none" spc="0" normalizeH="0" baseline="0" noProof="0">
                <a:ln>
                  <a:noFill/>
                </a:ln>
                <a:effectLst/>
                <a:highlight>
                  <a:srgbClr val="00FFFF"/>
                </a:highlight>
                <a:uLnTx/>
                <a:uFillTx/>
                <a:latin typeface="Calibri" panose="020F0502020204030204"/>
              </a:rPr>
              <a:t>der blau markiert ist</a:t>
            </a:r>
            <a:r>
              <a:rPr kumimoji="0" lang="de-DE" sz="1200" b="0" i="0" u="none" strike="noStrike" kern="1200" cap="none" spc="0" normalizeH="0" baseline="0" noProof="0">
                <a:ln>
                  <a:noFill/>
                </a:ln>
                <a:effectLst/>
                <a:uLnTx/>
                <a:uFillTx/>
                <a:latin typeface="Calibri" panose="020F0502020204030204"/>
              </a:rPr>
              <a:t>.</a:t>
            </a:r>
          </a:p>
        </p:txBody>
      </p:sp>
    </p:spTree>
    <p:extLst>
      <p:ext uri="{BB962C8B-B14F-4D97-AF65-F5344CB8AC3E}">
        <p14:creationId xmlns:p14="http://schemas.microsoft.com/office/powerpoint/2010/main" val="2222919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E0614626-EC6D-45EB-941C-C6D1FAA1BE38}"/>
              </a:ext>
            </a:extLst>
          </p:cNvPr>
          <p:cNvSpPr txBox="1"/>
          <p:nvPr/>
        </p:nvSpPr>
        <p:spPr>
          <a:xfrm>
            <a:off x="95642" y="134193"/>
            <a:ext cx="10355479"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1" i="0" u="none" strike="noStrike" kern="1200" cap="none" spc="0" normalizeH="0" baseline="0" noProof="0">
                <a:ln>
                  <a:noFill/>
                </a:ln>
                <a:solidFill>
                  <a:schemeClr val="accent1"/>
                </a:solidFill>
                <a:effectLst>
                  <a:outerShdw blurRad="38100" dist="38100" dir="2700000" algn="tl">
                    <a:srgbClr val="000000">
                      <a:alpha val="43137"/>
                    </a:srgbClr>
                  </a:outerShdw>
                </a:effectLst>
                <a:uLnTx/>
                <a:uFillTx/>
                <a:latin typeface="Calibri" panose="020F0502020204030204"/>
                <a:ea typeface="+mn-ea"/>
                <a:cs typeface="+mn-cs"/>
              </a:rPr>
              <a:t>Sollte es bei öffentlichen Konzerten ein Lautstärkelimit geben? </a:t>
            </a:r>
          </a:p>
        </p:txBody>
      </p:sp>
      <p:sp>
        <p:nvSpPr>
          <p:cNvPr id="11" name="Textfeld 10">
            <a:extLst>
              <a:ext uri="{FF2B5EF4-FFF2-40B4-BE49-F238E27FC236}">
                <a16:creationId xmlns:a16="http://schemas.microsoft.com/office/drawing/2014/main" id="{A103F24A-946B-62BA-BAD7-9B31529DA611}"/>
              </a:ext>
            </a:extLst>
          </p:cNvPr>
          <p:cNvSpPr txBox="1"/>
          <p:nvPr/>
        </p:nvSpPr>
        <p:spPr>
          <a:xfrm>
            <a:off x="257275" y="1366573"/>
            <a:ext cx="8413360" cy="2062103"/>
          </a:xfrm>
          <a:prstGeom prst="rect">
            <a:avLst/>
          </a:prstGeom>
          <a:solidFill>
            <a:schemeClr val="accent1">
              <a:lumMod val="20000"/>
              <a:lumOff val="80000"/>
            </a:schemeClr>
          </a:solidFill>
          <a:ln>
            <a:noFill/>
          </a:ln>
        </p:spPr>
        <p:txBody>
          <a:bodyPr wrap="square" rtlCol="0">
            <a:spAutoFit/>
          </a:bodyPr>
          <a:lstStyle/>
          <a:p>
            <a:r>
              <a:rPr lang="de-DE" sz="1400" dirty="0">
                <a:solidFill>
                  <a:srgbClr val="0070C0"/>
                </a:solidFill>
              </a:rPr>
              <a:t>8) </a:t>
            </a:r>
            <a:r>
              <a:rPr lang="de-DE" sz="1200" dirty="0">
                <a:solidFill>
                  <a:srgbClr val="0070C0"/>
                </a:solidFill>
              </a:rPr>
              <a:t>Argumentiere: (Herausfinden, dass trotz gleicher Bewertungsgrundlage unterschiedliche Gewichtungen vorgenommen werden)</a:t>
            </a:r>
          </a:p>
          <a:p>
            <a:endParaRPr lang="de-DE" b="1" dirty="0">
              <a:solidFill>
                <a:srgbClr val="0070C0"/>
              </a:solidFill>
            </a:endParaRPr>
          </a:p>
          <a:p>
            <a:r>
              <a:rPr lang="de-DE" sz="1200" b="1" dirty="0">
                <a:solidFill>
                  <a:srgbClr val="0070C0"/>
                </a:solidFill>
              </a:rPr>
              <a:t>Variante 1:  </a:t>
            </a:r>
            <a:r>
              <a:rPr lang="de-DE" sz="1200" dirty="0">
                <a:solidFill>
                  <a:srgbClr val="0070C0"/>
                </a:solidFill>
              </a:rPr>
              <a:t>Bildet drei Gruppen: </a:t>
            </a:r>
            <a:br>
              <a:rPr lang="de-DE" sz="1200" dirty="0">
                <a:solidFill>
                  <a:srgbClr val="0070C0"/>
                </a:solidFill>
              </a:rPr>
            </a:br>
            <a:r>
              <a:rPr lang="de-DE" sz="1200" dirty="0">
                <a:solidFill>
                  <a:srgbClr val="0070C0"/>
                </a:solidFill>
              </a:rPr>
              <a:t>	Gruppe A soll aus Sicht des Gesundheitsschutzes argumentieren,</a:t>
            </a:r>
            <a:br>
              <a:rPr lang="de-DE" sz="1200" dirty="0">
                <a:solidFill>
                  <a:srgbClr val="0070C0"/>
                </a:solidFill>
              </a:rPr>
            </a:br>
            <a:r>
              <a:rPr lang="de-DE" sz="1200" dirty="0">
                <a:solidFill>
                  <a:srgbClr val="0070C0"/>
                </a:solidFill>
              </a:rPr>
              <a:t>	Gruppe B aus der Sicht der Konzertbesuchenden</a:t>
            </a:r>
            <a:br>
              <a:rPr lang="de-DE" sz="1200" dirty="0">
                <a:solidFill>
                  <a:srgbClr val="0070C0"/>
                </a:solidFill>
              </a:rPr>
            </a:br>
            <a:r>
              <a:rPr lang="de-DE" sz="1200" dirty="0">
                <a:solidFill>
                  <a:srgbClr val="0070C0"/>
                </a:solidFill>
              </a:rPr>
              <a:t>	Gruppe C aus Sicht des Konzertveranstalters. </a:t>
            </a:r>
          </a:p>
          <a:p>
            <a:br>
              <a:rPr lang="de-DE" sz="1200" dirty="0">
                <a:solidFill>
                  <a:srgbClr val="0070C0"/>
                </a:solidFill>
              </a:rPr>
            </a:br>
            <a:r>
              <a:rPr lang="de-DE" sz="1200" dirty="0">
                <a:solidFill>
                  <a:srgbClr val="0070C0"/>
                </a:solidFill>
              </a:rPr>
              <a:t>Überlegt euch zunächst Argumente in eurer Gruppe für die euch zugeteilte Sichtweise.</a:t>
            </a:r>
          </a:p>
          <a:p>
            <a:r>
              <a:rPr lang="de-DE" sz="1200" dirty="0">
                <a:solidFill>
                  <a:srgbClr val="0070C0"/>
                </a:solidFill>
              </a:rPr>
              <a:t> </a:t>
            </a:r>
            <a:br>
              <a:rPr lang="de-DE" sz="1200" dirty="0">
                <a:solidFill>
                  <a:srgbClr val="0070C0"/>
                </a:solidFill>
              </a:rPr>
            </a:br>
            <a:r>
              <a:rPr lang="de-DE" sz="1200" dirty="0">
                <a:solidFill>
                  <a:srgbClr val="0070C0"/>
                </a:solidFill>
              </a:rPr>
              <a:t>Vertretet euren Standpunkt in der Plenumsdiskussion.</a:t>
            </a:r>
          </a:p>
        </p:txBody>
      </p:sp>
      <p:pic>
        <p:nvPicPr>
          <p:cNvPr id="17" name="Grafik 16" descr="Lupe mit einfarbiger Füllung">
            <a:extLst>
              <a:ext uri="{FF2B5EF4-FFF2-40B4-BE49-F238E27FC236}">
                <a16:creationId xmlns:a16="http://schemas.microsoft.com/office/drawing/2014/main" id="{EF617B06-91B3-09C7-ED1F-278F22CC9A5E}"/>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9653189">
            <a:off x="11044036" y="4261189"/>
            <a:ext cx="491623" cy="491623"/>
          </a:xfrm>
          <a:prstGeom prst="rect">
            <a:avLst/>
          </a:prstGeom>
        </p:spPr>
      </p:pic>
      <p:pic>
        <p:nvPicPr>
          <p:cNvPr id="6" name="Grafik 5">
            <a:extLst>
              <a:ext uri="{FF2B5EF4-FFF2-40B4-BE49-F238E27FC236}">
                <a16:creationId xmlns:a16="http://schemas.microsoft.com/office/drawing/2014/main" id="{C73EBDDC-3510-3226-00B4-4606218D7E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05032" y="235499"/>
            <a:ext cx="1587807" cy="1434015"/>
          </a:xfrm>
          <a:prstGeom prst="rect">
            <a:avLst/>
          </a:prstGeom>
        </p:spPr>
      </p:pic>
      <p:sp>
        <p:nvSpPr>
          <p:cNvPr id="7" name="Sprechblase: oval 6">
            <a:extLst>
              <a:ext uri="{FF2B5EF4-FFF2-40B4-BE49-F238E27FC236}">
                <a16:creationId xmlns:a16="http://schemas.microsoft.com/office/drawing/2014/main" id="{BB881090-0015-D914-263E-DD77346AD705}"/>
              </a:ext>
            </a:extLst>
          </p:cNvPr>
          <p:cNvSpPr/>
          <p:nvPr/>
        </p:nvSpPr>
        <p:spPr>
          <a:xfrm>
            <a:off x="8741066" y="1707283"/>
            <a:ext cx="2407920" cy="1721393"/>
          </a:xfrm>
          <a:prstGeom prst="wedgeEllipseCallout">
            <a:avLst>
              <a:gd name="adj1" fmla="val 41835"/>
              <a:gd name="adj2" fmla="val -69584"/>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Textfeld 7">
            <a:extLst>
              <a:ext uri="{FF2B5EF4-FFF2-40B4-BE49-F238E27FC236}">
                <a16:creationId xmlns:a16="http://schemas.microsoft.com/office/drawing/2014/main" id="{2D07A1D5-8A19-56F8-A36C-189753CC3DF7}"/>
              </a:ext>
            </a:extLst>
          </p:cNvPr>
          <p:cNvSpPr txBox="1"/>
          <p:nvPr/>
        </p:nvSpPr>
        <p:spPr>
          <a:xfrm>
            <a:off x="7423205" y="658705"/>
            <a:ext cx="1757680" cy="369332"/>
          </a:xfrm>
          <a:prstGeom prst="rect">
            <a:avLst/>
          </a:prstGeom>
          <a:noFill/>
        </p:spPr>
        <p:txBody>
          <a:bodyPr wrap="square" rtlCol="0">
            <a:spAutoFit/>
          </a:bodyPr>
          <a:lstStyle/>
          <a:p>
            <a:endParaRPr lang="de-CH"/>
          </a:p>
        </p:txBody>
      </p:sp>
      <p:sp>
        <p:nvSpPr>
          <p:cNvPr id="19" name="Textfeld 18">
            <a:extLst>
              <a:ext uri="{FF2B5EF4-FFF2-40B4-BE49-F238E27FC236}">
                <a16:creationId xmlns:a16="http://schemas.microsoft.com/office/drawing/2014/main" id="{9A65BACC-AB12-E2A7-5ECF-1AEC94F785A3}"/>
              </a:ext>
            </a:extLst>
          </p:cNvPr>
          <p:cNvSpPr txBox="1"/>
          <p:nvPr/>
        </p:nvSpPr>
        <p:spPr>
          <a:xfrm>
            <a:off x="8881928" y="2152480"/>
            <a:ext cx="2407920" cy="830997"/>
          </a:xfrm>
          <a:prstGeom prst="rect">
            <a:avLst/>
          </a:prstGeom>
          <a:noFill/>
        </p:spPr>
        <p:txBody>
          <a:bodyPr wrap="square">
            <a:spAutoFit/>
          </a:bodyPr>
          <a:lstStyle/>
          <a:p>
            <a:r>
              <a:rPr lang="de-DE" sz="1600" b="1">
                <a:solidFill>
                  <a:srgbClr val="0070C0"/>
                </a:solidFill>
              </a:rPr>
              <a:t>Sollte es bei öffentlichen Konzerten ein Lautstärkelimit geben? </a:t>
            </a:r>
            <a:endParaRPr lang="de-CH" sz="1600"/>
          </a:p>
        </p:txBody>
      </p:sp>
      <p:sp>
        <p:nvSpPr>
          <p:cNvPr id="22" name="Textfeld 21">
            <a:extLst>
              <a:ext uri="{FF2B5EF4-FFF2-40B4-BE49-F238E27FC236}">
                <a16:creationId xmlns:a16="http://schemas.microsoft.com/office/drawing/2014/main" id="{595E6426-02F8-F097-A8B9-28353EE8B79F}"/>
              </a:ext>
            </a:extLst>
          </p:cNvPr>
          <p:cNvSpPr txBox="1"/>
          <p:nvPr/>
        </p:nvSpPr>
        <p:spPr>
          <a:xfrm>
            <a:off x="257274" y="3518466"/>
            <a:ext cx="8413360" cy="1015663"/>
          </a:xfrm>
          <a:prstGeom prst="rect">
            <a:avLst/>
          </a:prstGeom>
          <a:solidFill>
            <a:schemeClr val="accent1">
              <a:lumMod val="20000"/>
              <a:lumOff val="80000"/>
            </a:schemeClr>
          </a:solidFill>
          <a:ln>
            <a:noFill/>
          </a:ln>
        </p:spPr>
        <p:txBody>
          <a:bodyPr wrap="square" rtlCol="0">
            <a:spAutoFit/>
          </a:bodyPr>
          <a:lstStyle/>
          <a:p>
            <a:r>
              <a:rPr lang="de-DE" sz="1200" b="1">
                <a:solidFill>
                  <a:srgbClr val="0070C0"/>
                </a:solidFill>
              </a:rPr>
              <a:t>Variante 2</a:t>
            </a:r>
            <a:r>
              <a:rPr lang="de-DE" sz="1200">
                <a:solidFill>
                  <a:srgbClr val="0070C0"/>
                </a:solidFill>
              </a:rPr>
              <a:t>:  Erstellt zu zweit </a:t>
            </a:r>
            <a:r>
              <a:rPr lang="de-DE" sz="1200" b="1">
                <a:solidFill>
                  <a:srgbClr val="0070C0"/>
                </a:solidFill>
              </a:rPr>
              <a:t>einen</a:t>
            </a:r>
            <a:r>
              <a:rPr lang="de-DE" sz="1200">
                <a:solidFill>
                  <a:srgbClr val="0070C0"/>
                </a:solidFill>
              </a:rPr>
              <a:t> kurzen (ca. 1 Minute) Radiobeitrag wählt dazu die  Perspektiven eines </a:t>
            </a:r>
          </a:p>
          <a:p>
            <a:pPr marL="685800" lvl="1" indent="-228600">
              <a:buFont typeface="+mj-lt"/>
              <a:buAutoNum type="alphaLcParenR"/>
            </a:pPr>
            <a:r>
              <a:rPr lang="de-DE" sz="1200">
                <a:solidFill>
                  <a:srgbClr val="0070C0"/>
                </a:solidFill>
              </a:rPr>
              <a:t>Wissenschaftlers</a:t>
            </a:r>
          </a:p>
          <a:p>
            <a:pPr marL="685800" lvl="1" indent="-228600">
              <a:buFont typeface="+mj-lt"/>
              <a:buAutoNum type="alphaLcParenR"/>
            </a:pPr>
            <a:r>
              <a:rPr lang="de-DE" sz="1200">
                <a:solidFill>
                  <a:srgbClr val="0070C0"/>
                </a:solidFill>
              </a:rPr>
              <a:t>eines Headset-Herstellers</a:t>
            </a:r>
          </a:p>
          <a:p>
            <a:pPr marL="685800" lvl="1" indent="-228600">
              <a:buFont typeface="+mj-lt"/>
              <a:buAutoNum type="alphaLcParenR"/>
            </a:pPr>
            <a:r>
              <a:rPr lang="de-DE" sz="1200">
                <a:solidFill>
                  <a:srgbClr val="0070C0"/>
                </a:solidFill>
              </a:rPr>
              <a:t>oder eines Musikfans</a:t>
            </a:r>
          </a:p>
          <a:p>
            <a:pPr>
              <a:tabLst>
                <a:tab pos="2751138" algn="l"/>
                <a:tab pos="3597275" algn="l"/>
              </a:tabLst>
            </a:pPr>
            <a:r>
              <a:rPr lang="de-DE" sz="1200">
                <a:solidFill>
                  <a:srgbClr val="0070C0"/>
                </a:solidFill>
              </a:rPr>
              <a:t> zum Thema</a:t>
            </a:r>
          </a:p>
        </p:txBody>
      </p:sp>
      <p:sp>
        <p:nvSpPr>
          <p:cNvPr id="23" name="Textfeld 22">
            <a:extLst>
              <a:ext uri="{FF2B5EF4-FFF2-40B4-BE49-F238E27FC236}">
                <a16:creationId xmlns:a16="http://schemas.microsoft.com/office/drawing/2014/main" id="{B1F42FB2-B076-D2EE-63CB-C4FBD44B76D5}"/>
              </a:ext>
            </a:extLst>
          </p:cNvPr>
          <p:cNvSpPr txBox="1"/>
          <p:nvPr/>
        </p:nvSpPr>
        <p:spPr>
          <a:xfrm>
            <a:off x="257274" y="4705759"/>
            <a:ext cx="8413360" cy="1938992"/>
          </a:xfrm>
          <a:prstGeom prst="rect">
            <a:avLst/>
          </a:prstGeom>
          <a:solidFill>
            <a:schemeClr val="accent1">
              <a:lumMod val="20000"/>
              <a:lumOff val="80000"/>
            </a:schemeClr>
          </a:solidFill>
          <a:ln>
            <a:noFill/>
          </a:ln>
        </p:spPr>
        <p:txBody>
          <a:bodyPr wrap="square" rtlCol="0">
            <a:spAutoFit/>
          </a:bodyPr>
          <a:lstStyle/>
          <a:p>
            <a:pPr>
              <a:tabLst>
                <a:tab pos="2751138" algn="l"/>
                <a:tab pos="3597275" algn="l"/>
              </a:tabLst>
            </a:pPr>
            <a:r>
              <a:rPr lang="de-DE" sz="1200" dirty="0">
                <a:solidFill>
                  <a:schemeClr val="accent1"/>
                </a:solidFill>
              </a:rPr>
              <a:t>Aufgabe 9 ( evtl. schriftlich  als Hausaufgabe)</a:t>
            </a:r>
          </a:p>
          <a:p>
            <a:pPr>
              <a:tabLst>
                <a:tab pos="2751138" algn="l"/>
                <a:tab pos="3597275" algn="l"/>
              </a:tabLst>
            </a:pPr>
            <a:endParaRPr lang="de-DE" sz="1200" dirty="0">
              <a:solidFill>
                <a:schemeClr val="accent1"/>
              </a:solidFill>
            </a:endParaRPr>
          </a:p>
          <a:p>
            <a:pPr>
              <a:tabLst>
                <a:tab pos="2751138" algn="l"/>
                <a:tab pos="3597275" algn="l"/>
              </a:tabLst>
            </a:pPr>
            <a:r>
              <a:rPr lang="de-DE" sz="1200" dirty="0">
                <a:solidFill>
                  <a:srgbClr val="0070C0"/>
                </a:solidFill>
              </a:rPr>
              <a:t>Überlege nun für dich: </a:t>
            </a:r>
          </a:p>
          <a:p>
            <a:pPr marL="723900" lvl="1" indent="-266700">
              <a:buFont typeface="+mj-lt"/>
              <a:buAutoNum type="alphaLcParenR"/>
            </a:pPr>
            <a:r>
              <a:rPr lang="de-DE" sz="1200" dirty="0">
                <a:solidFill>
                  <a:srgbClr val="0070C0"/>
                </a:solidFill>
              </a:rPr>
              <a:t>Welche Perspektive überzeugt dich?</a:t>
            </a:r>
          </a:p>
          <a:p>
            <a:pPr marL="723900" lvl="1" indent="-266700">
              <a:buFont typeface="+mj-lt"/>
              <a:buAutoNum type="alphaLcParenR"/>
            </a:pPr>
            <a:r>
              <a:rPr lang="de-DE" sz="1200" dirty="0">
                <a:solidFill>
                  <a:srgbClr val="0070C0"/>
                </a:solidFill>
              </a:rPr>
              <a:t>Wie lange am Tag hörst du Musik? In welcher Lautstärke?</a:t>
            </a:r>
          </a:p>
          <a:p>
            <a:pPr marL="723900" lvl="1" indent="-266700">
              <a:buFont typeface="+mj-lt"/>
              <a:buAutoNum type="alphaLcParenR"/>
            </a:pPr>
            <a:r>
              <a:rPr lang="de-DE" sz="1200" dirty="0">
                <a:solidFill>
                  <a:srgbClr val="0070C0"/>
                </a:solidFill>
              </a:rPr>
              <a:t>Wann hörst du besonders laute Musik?</a:t>
            </a:r>
          </a:p>
          <a:p>
            <a:pPr marL="723900" lvl="1" indent="-266700">
              <a:buFont typeface="+mj-lt"/>
              <a:buAutoNum type="alphaLcParenR"/>
            </a:pPr>
            <a:r>
              <a:rPr lang="de-DE" sz="1200" dirty="0">
                <a:solidFill>
                  <a:srgbClr val="0070C0"/>
                </a:solidFill>
              </a:rPr>
              <a:t>Gefährdest du damit dein Gehör?</a:t>
            </a:r>
          </a:p>
          <a:p>
            <a:pPr>
              <a:tabLst>
                <a:tab pos="2751138" algn="l"/>
                <a:tab pos="3597275" algn="l"/>
              </a:tabLst>
            </a:pPr>
            <a:endParaRPr lang="de-DE" sz="1200" dirty="0">
              <a:solidFill>
                <a:schemeClr val="accent1"/>
              </a:solidFill>
            </a:endParaRPr>
          </a:p>
          <a:p>
            <a:pPr>
              <a:tabLst>
                <a:tab pos="2751138" algn="l"/>
                <a:tab pos="3597275" algn="l"/>
              </a:tabLst>
            </a:pPr>
            <a:r>
              <a:rPr lang="de-DE" sz="1200" dirty="0">
                <a:solidFill>
                  <a:schemeClr val="accent1"/>
                </a:solidFill>
              </a:rPr>
              <a:t>Diskutiert in Kleingruppen, ob ihr mit eurem Gehör achtsam umgeht.</a:t>
            </a:r>
          </a:p>
          <a:p>
            <a:pPr>
              <a:tabLst>
                <a:tab pos="2751138" algn="l"/>
                <a:tab pos="3597275" algn="l"/>
              </a:tabLst>
            </a:pPr>
            <a:endParaRPr lang="de-DE" sz="1200" dirty="0">
              <a:solidFill>
                <a:schemeClr val="accent1"/>
              </a:solidFill>
            </a:endParaRPr>
          </a:p>
        </p:txBody>
      </p:sp>
    </p:spTree>
    <p:extLst>
      <p:ext uri="{BB962C8B-B14F-4D97-AF65-F5344CB8AC3E}">
        <p14:creationId xmlns:p14="http://schemas.microsoft.com/office/powerpoint/2010/main" val="231964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2" grpId="0" animBg="1"/>
      <p:bldP spid="2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kument" ma:contentTypeID="0x010100ADD64186320F034D96DF7923188D52B4" ma:contentTypeVersion="19" ma:contentTypeDescription="Ein neues Dokument erstellen." ma:contentTypeScope="" ma:versionID="a1028d19c186a3217d132f9d198def45">
  <xsd:schema xmlns:xsd="http://www.w3.org/2001/XMLSchema" xmlns:xs="http://www.w3.org/2001/XMLSchema" xmlns:p="http://schemas.microsoft.com/office/2006/metadata/properties" xmlns:ns2="3b7bdf44-c9f6-4e8a-b11e-38f1350b0e6e" xmlns:ns3="c72df712-2aa3-4210-9adc-1892eb12471a" targetNamespace="http://schemas.microsoft.com/office/2006/metadata/properties" ma:root="true" ma:fieldsID="abafeaa9a534ccaca465191de0319517" ns2:_="" ns3:_="">
    <xsd:import namespace="3b7bdf44-c9f6-4e8a-b11e-38f1350b0e6e"/>
    <xsd:import namespace="c72df712-2aa3-4210-9adc-1892eb12471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OCR" minOccurs="0"/>
                <xsd:element ref="ns3:MediaServiceLocation" minOccurs="0"/>
                <xsd:element ref="ns2:SharedWithUsers" minOccurs="0"/>
                <xsd:element ref="ns2:SharedWithDetails" minOccurs="0"/>
                <xsd:element ref="ns3:Zielgruppen" minOccurs="0"/>
                <xsd:element ref="ns3:_ModernAudienceTargetUserField" minOccurs="0"/>
                <xsd:element ref="ns3:_ModernAudienceAadObjectIds"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7bdf44-c9f6-4e8a-b11e-38f1350b0e6e"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dexed="true"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hidden="true" ma:list="{9d09337e-07c5-47c2-a1d3-2e749f4da68e}" ma:internalName="TaxCatchAll" ma:showField="CatchAllData"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Freigegeben für -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72df712-2aa3-4210-9adc-1892eb12471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lcf76f155ced4ddcb4097134ff3c332f" ma:index="14" nillable="true" ma:taxonomy="true" ma:internalName="lcf76f155ced4ddcb4097134ff3c332f" ma:taxonomyFieldName="MediaServiceImageTags" ma:displayName="Bildmarkierungen" ma:readOnly="false" ma:fieldId="{5cf76f15-5ced-4ddc-b409-7134ff3c332f}" ma:taxonomyMulti="true" ma:sspId="261aa062-f5c6-4e15-b0ce-babc8f52b4d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Zielgruppen" ma:index="24" nillable="true" ma:displayName="Zielgruppen" ma:internalName="Zielgruppen">
      <xsd:simpleType>
        <xsd:restriction base="dms:Unknown"/>
      </xsd:simpleType>
    </xsd:element>
    <xsd:element name="_ModernAudienceTargetUserField" ma:index="25" nillable="true" ma:displayName="Benutzergruppe"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6" nillable="true" ma:displayName="Benutzergruppen-IDs" ma:list="{ab00c07a-e7e4-4d12-acf7-38b9fd35e15c}" ma:internalName="_ModernAudienceAadObjectIds" ma:readOnly="true" ma:showField="_AadObjectIdForUser"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2df712-2aa3-4210-9adc-1892eb12471a">
      <Terms xmlns="http://schemas.microsoft.com/office/infopath/2007/PartnerControls"/>
    </lcf76f155ced4ddcb4097134ff3c332f>
    <Zielgruppen xmlns="c72df712-2aa3-4210-9adc-1892eb12471a" xsi:nil="true"/>
    <_ModernAudienceTargetUserField xmlns="c72df712-2aa3-4210-9adc-1892eb12471a">
      <UserInfo>
        <DisplayName/>
        <AccountId xsi:nil="true"/>
        <AccountType/>
      </UserInfo>
    </_ModernAudienceTargetUserField>
    <TaxCatchAll xmlns="3b7bdf44-c9f6-4e8a-b11e-38f1350b0e6e" xsi:nil="true"/>
    <_dlc_DocId xmlns="3b7bdf44-c9f6-4e8a-b11e-38f1350b0e6e">ZYSZ63PCDK7H-702998913-9143</_dlc_DocId>
    <_dlc_DocIdUrl xmlns="3b7bdf44-c9f6-4e8a-b11e-38f1350b0e6e">
      <Url>https://eduneteurope.sharepoint.com/sites/sensiMINT-OneDrive/_layouts/15/DocIdRedir.aspx?ID=ZYSZ63PCDK7H-702998913-9143</Url>
      <Description>ZYSZ63PCDK7H-702998913-9143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0B3638-BE75-4463-9EC0-80E73AA03BF0}">
  <ds:schemaRefs>
    <ds:schemaRef ds:uri="http://schemas.microsoft.com/sharepoint/events"/>
  </ds:schemaRefs>
</ds:datastoreItem>
</file>

<file path=customXml/itemProps2.xml><?xml version="1.0" encoding="utf-8"?>
<ds:datastoreItem xmlns:ds="http://schemas.openxmlformats.org/officeDocument/2006/customXml" ds:itemID="{9E41833B-6010-4FE7-B9B6-0596EA8E94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7bdf44-c9f6-4e8a-b11e-38f1350b0e6e"/>
    <ds:schemaRef ds:uri="c72df712-2aa3-4210-9adc-1892eb1247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6B9A37-A608-49E0-9CDF-7FFCD1DC1364}">
  <ds:schemaRefs>
    <ds:schemaRef ds:uri="http://schemas.microsoft.com/office/2006/metadata/properties"/>
    <ds:schemaRef ds:uri="http://schemas.microsoft.com/office/infopath/2007/PartnerControls"/>
    <ds:schemaRef ds:uri="c72df712-2aa3-4210-9adc-1892eb12471a"/>
    <ds:schemaRef ds:uri="3b7bdf44-c9f6-4e8a-b11e-38f1350b0e6e"/>
  </ds:schemaRefs>
</ds:datastoreItem>
</file>

<file path=customXml/itemProps4.xml><?xml version="1.0" encoding="utf-8"?>
<ds:datastoreItem xmlns:ds="http://schemas.openxmlformats.org/officeDocument/2006/customXml" ds:itemID="{110395E1-B29C-40D4-BD47-8F6A5636FC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738</Words>
  <Application>Microsoft Office PowerPoint</Application>
  <PresentationFormat>Breitbild</PresentationFormat>
  <Paragraphs>60</Paragraphs>
  <Slides>2</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Roswitha Ritter</dc:creator>
  <cp:lastModifiedBy>Maria Steger</cp:lastModifiedBy>
  <cp:revision>1</cp:revision>
  <dcterms:created xsi:type="dcterms:W3CDTF">2023-11-27T13:05:32Z</dcterms:created>
  <dcterms:modified xsi:type="dcterms:W3CDTF">2023-11-27T20:20:12Z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0x010100ADD64186320F034D96DF7923188D52B4</vt:lpwstr>
  </property>
  <property fmtid="{D5CDD505-2E9C-101B-9397-08002B2CF9AE}" pid="3" name="_dlc_DocIdItemGuid">
    <vt:lpwstr>708e13a6-4c95-4a93-8b8b-b3995c330e3a</vt:lpwstr>
  </property>
  <property fmtid="{D5CDD505-2E9C-101B-9397-08002B2CF9AE}" pid="4" name="MediaServiceImageTags">
    <vt:lpwstr/>
  </property>
</Properties>
</file>