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sldIdLst>
    <p:sldId id="259" r:id="rId6"/>
    <p:sldId id="284" r:id="rId7"/>
    <p:sldId id="257" r:id="rId8"/>
    <p:sldId id="285" r:id="rId9"/>
    <p:sldId id="275" r:id="rId10"/>
    <p:sldId id="27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eger" initials="MS" lastIdx="1" clrIdx="0">
    <p:extLst>
      <p:ext uri="{19B8F6BF-5375-455C-9EA6-DF929625EA0E}">
        <p15:presenceInfo xmlns:p15="http://schemas.microsoft.com/office/powerpoint/2012/main" userId="Maria Ste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899D6-ACC9-4E8D-AFEA-B90F100BB94B}" v="24" dt="2023-11-27T19:11:10.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120" d="100"/>
          <a:sy n="120" d="100"/>
        </p:scale>
        <p:origin x="10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C43899D6-ACC9-4E8D-AFEA-B90F100BB94B}"/>
    <pc:docChg chg="custSel addSld modSld sldOrd">
      <pc:chgData name="Maria Steger" userId="51a6a4c3-b2e6-443d-a3d5-b3509b4cf6d9" providerId="ADAL" clId="{C43899D6-ACC9-4E8D-AFEA-B90F100BB94B}" dt="2023-11-27T20:19:52.619" v="558" actId="20577"/>
      <pc:docMkLst>
        <pc:docMk/>
      </pc:docMkLst>
      <pc:sldChg chg="addSp modSp mod delCm">
        <pc:chgData name="Maria Steger" userId="51a6a4c3-b2e6-443d-a3d5-b3509b4cf6d9" providerId="ADAL" clId="{C43899D6-ACC9-4E8D-AFEA-B90F100BB94B}" dt="2023-11-27T18:34:04.499" v="120" actId="1076"/>
        <pc:sldMkLst>
          <pc:docMk/>
          <pc:sldMk cId="2986013195" sldId="257"/>
        </pc:sldMkLst>
        <pc:spChg chg="add mod">
          <ac:chgData name="Maria Steger" userId="51a6a4c3-b2e6-443d-a3d5-b3509b4cf6d9" providerId="ADAL" clId="{C43899D6-ACC9-4E8D-AFEA-B90F100BB94B}" dt="2023-11-27T18:34:04.499" v="120" actId="1076"/>
          <ac:spMkLst>
            <pc:docMk/>
            <pc:sldMk cId="2986013195" sldId="257"/>
            <ac:spMk id="2" creationId="{B88BB913-5FAF-6AF1-3372-878157EE1173}"/>
          </ac:spMkLst>
        </pc:spChg>
        <pc:picChg chg="mod">
          <ac:chgData name="Maria Steger" userId="51a6a4c3-b2e6-443d-a3d5-b3509b4cf6d9" providerId="ADAL" clId="{C43899D6-ACC9-4E8D-AFEA-B90F100BB94B}" dt="2023-11-27T18:29:10.906" v="1" actId="14826"/>
          <ac:picMkLst>
            <pc:docMk/>
            <pc:sldMk cId="2986013195" sldId="257"/>
            <ac:picMk id="13" creationId="{CA63E9AD-DB93-90C1-DFA7-DD605BEEFD5E}"/>
          </ac:picMkLst>
        </pc:picChg>
      </pc:sldChg>
      <pc:sldChg chg="modSp add mod ord">
        <pc:chgData name="Maria Steger" userId="51a6a4c3-b2e6-443d-a3d5-b3509b4cf6d9" providerId="ADAL" clId="{C43899D6-ACC9-4E8D-AFEA-B90F100BB94B}" dt="2023-11-27T20:19:52.619" v="558" actId="20577"/>
        <pc:sldMkLst>
          <pc:docMk/>
          <pc:sldMk cId="3003778954" sldId="259"/>
        </pc:sldMkLst>
        <pc:spChg chg="mod">
          <ac:chgData name="Maria Steger" userId="51a6a4c3-b2e6-443d-a3d5-b3509b4cf6d9" providerId="ADAL" clId="{C43899D6-ACC9-4E8D-AFEA-B90F100BB94B}" dt="2023-11-27T18:50:05.910" v="297" actId="20577"/>
          <ac:spMkLst>
            <pc:docMk/>
            <pc:sldMk cId="3003778954" sldId="259"/>
            <ac:spMk id="8" creationId="{196A8836-FE86-7868-5BD4-A224B08D8EBE}"/>
          </ac:spMkLst>
        </pc:spChg>
        <pc:spChg chg="mod">
          <ac:chgData name="Maria Steger" userId="51a6a4c3-b2e6-443d-a3d5-b3509b4cf6d9" providerId="ADAL" clId="{C43899D6-ACC9-4E8D-AFEA-B90F100BB94B}" dt="2023-11-27T18:53:29.170" v="400" actId="20577"/>
          <ac:spMkLst>
            <pc:docMk/>
            <pc:sldMk cId="3003778954" sldId="259"/>
            <ac:spMk id="11" creationId="{FF7896D5-1631-10C4-6D5E-1F341F279BC6}"/>
          </ac:spMkLst>
        </pc:spChg>
        <pc:spChg chg="mod">
          <ac:chgData name="Maria Steger" userId="51a6a4c3-b2e6-443d-a3d5-b3509b4cf6d9" providerId="ADAL" clId="{C43899D6-ACC9-4E8D-AFEA-B90F100BB94B}" dt="2023-11-27T18:54:14.289" v="524" actId="6549"/>
          <ac:spMkLst>
            <pc:docMk/>
            <pc:sldMk cId="3003778954" sldId="259"/>
            <ac:spMk id="12" creationId="{EB8ACEA1-7C5C-5B16-904F-50921DBFAE65}"/>
          </ac:spMkLst>
        </pc:spChg>
        <pc:spChg chg="mod">
          <ac:chgData name="Maria Steger" userId="51a6a4c3-b2e6-443d-a3d5-b3509b4cf6d9" providerId="ADAL" clId="{C43899D6-ACC9-4E8D-AFEA-B90F100BB94B}" dt="2023-11-27T18:48:58.940" v="238" actId="207"/>
          <ac:spMkLst>
            <pc:docMk/>
            <pc:sldMk cId="3003778954" sldId="259"/>
            <ac:spMk id="13" creationId="{A94A7523-4DB7-750A-812D-25BC563C3532}"/>
          </ac:spMkLst>
        </pc:spChg>
        <pc:spChg chg="mod">
          <ac:chgData name="Maria Steger" userId="51a6a4c3-b2e6-443d-a3d5-b3509b4cf6d9" providerId="ADAL" clId="{C43899D6-ACC9-4E8D-AFEA-B90F100BB94B}" dt="2023-11-27T20:19:52.619" v="558" actId="20577"/>
          <ac:spMkLst>
            <pc:docMk/>
            <pc:sldMk cId="3003778954" sldId="259"/>
            <ac:spMk id="21" creationId="{74937DCF-D8E4-8994-C6A1-0B726AA0347A}"/>
          </ac:spMkLst>
        </pc:spChg>
      </pc:sldChg>
      <pc:sldChg chg="addSp delSp modSp mod">
        <pc:chgData name="Maria Steger" userId="51a6a4c3-b2e6-443d-a3d5-b3509b4cf6d9" providerId="ADAL" clId="{C43899D6-ACC9-4E8D-AFEA-B90F100BB94B}" dt="2023-11-27T19:09:57.282" v="555" actId="1076"/>
        <pc:sldMkLst>
          <pc:docMk/>
          <pc:sldMk cId="2362051662" sldId="275"/>
        </pc:sldMkLst>
        <pc:spChg chg="add mod">
          <ac:chgData name="Maria Steger" userId="51a6a4c3-b2e6-443d-a3d5-b3509b4cf6d9" providerId="ADAL" clId="{C43899D6-ACC9-4E8D-AFEA-B90F100BB94B}" dt="2023-11-27T18:43:54.236" v="185" actId="1076"/>
          <ac:spMkLst>
            <pc:docMk/>
            <pc:sldMk cId="2362051662" sldId="275"/>
            <ac:spMk id="3" creationId="{ED2AAA28-8C9F-7862-53D7-1B6BBBDEB9DE}"/>
          </ac:spMkLst>
        </pc:spChg>
        <pc:spChg chg="add mod">
          <ac:chgData name="Maria Steger" userId="51a6a4c3-b2e6-443d-a3d5-b3509b4cf6d9" providerId="ADAL" clId="{C43899D6-ACC9-4E8D-AFEA-B90F100BB94B}" dt="2023-11-27T18:46:22.421" v="230" actId="1076"/>
          <ac:spMkLst>
            <pc:docMk/>
            <pc:sldMk cId="2362051662" sldId="275"/>
            <ac:spMk id="5" creationId="{49338B23-F3D3-6848-038B-F002206FA4B0}"/>
          </ac:spMkLst>
        </pc:spChg>
        <pc:spChg chg="add mod">
          <ac:chgData name="Maria Steger" userId="51a6a4c3-b2e6-443d-a3d5-b3509b4cf6d9" providerId="ADAL" clId="{C43899D6-ACC9-4E8D-AFEA-B90F100BB94B}" dt="2023-11-27T19:09:57.282" v="555" actId="1076"/>
          <ac:spMkLst>
            <pc:docMk/>
            <pc:sldMk cId="2362051662" sldId="275"/>
            <ac:spMk id="7" creationId="{D49E5689-2809-C40B-9E06-62110E66ADB6}"/>
          </ac:spMkLst>
        </pc:spChg>
        <pc:grpChg chg="del">
          <ac:chgData name="Maria Steger" userId="51a6a4c3-b2e6-443d-a3d5-b3509b4cf6d9" providerId="ADAL" clId="{C43899D6-ACC9-4E8D-AFEA-B90F100BB94B}" dt="2023-11-27T18:46:33.910" v="232" actId="478"/>
          <ac:grpSpMkLst>
            <pc:docMk/>
            <pc:sldMk cId="2362051662" sldId="275"/>
            <ac:grpSpMk id="7" creationId="{85D0A5F7-AC1E-4564-8078-B1106C1C1313}"/>
          </ac:grpSpMkLst>
        </pc:grpChg>
        <pc:picChg chg="add mod">
          <ac:chgData name="Maria Steger" userId="51a6a4c3-b2e6-443d-a3d5-b3509b4cf6d9" providerId="ADAL" clId="{C43899D6-ACC9-4E8D-AFEA-B90F100BB94B}" dt="2023-11-27T18:38:27.491" v="130"/>
          <ac:picMkLst>
            <pc:docMk/>
            <pc:sldMk cId="2362051662" sldId="275"/>
            <ac:picMk id="2" creationId="{4DFD7AEC-6E90-C5C6-58A6-B628F1B48BD3}"/>
          </ac:picMkLst>
        </pc:picChg>
        <pc:picChg chg="mod">
          <ac:chgData name="Maria Steger" userId="51a6a4c3-b2e6-443d-a3d5-b3509b4cf6d9" providerId="ADAL" clId="{C43899D6-ACC9-4E8D-AFEA-B90F100BB94B}" dt="2023-11-27T18:37:48.370" v="122" actId="1076"/>
          <ac:picMkLst>
            <pc:docMk/>
            <pc:sldMk cId="2362051662" sldId="275"/>
            <ac:picMk id="6" creationId="{25FD7458-D355-4545-BFB9-2922276B2C70}"/>
          </ac:picMkLst>
        </pc:picChg>
        <pc:picChg chg="del">
          <ac:chgData name="Maria Steger" userId="51a6a4c3-b2e6-443d-a3d5-b3509b4cf6d9" providerId="ADAL" clId="{C43899D6-ACC9-4E8D-AFEA-B90F100BB94B}" dt="2023-11-27T18:37:55.416" v="123" actId="478"/>
          <ac:picMkLst>
            <pc:docMk/>
            <pc:sldMk cId="2362051662" sldId="275"/>
            <ac:picMk id="17" creationId="{EF617B06-91B3-09C7-ED1F-278F22CC9A5E}"/>
          </ac:picMkLst>
        </pc:picChg>
      </pc:sldChg>
      <pc:sldChg chg="addSp delSp modSp mod">
        <pc:chgData name="Maria Steger" userId="51a6a4c3-b2e6-443d-a3d5-b3509b4cf6d9" providerId="ADAL" clId="{C43899D6-ACC9-4E8D-AFEA-B90F100BB94B}" dt="2023-11-27T19:11:12.628" v="557" actId="1076"/>
        <pc:sldMkLst>
          <pc:docMk/>
          <pc:sldMk cId="3606017644" sldId="279"/>
        </pc:sldMkLst>
        <pc:spChg chg="add mod">
          <ac:chgData name="Maria Steger" userId="51a6a4c3-b2e6-443d-a3d5-b3509b4cf6d9" providerId="ADAL" clId="{C43899D6-ACC9-4E8D-AFEA-B90F100BB94B}" dt="2023-11-27T19:11:12.628" v="557" actId="1076"/>
          <ac:spMkLst>
            <pc:docMk/>
            <pc:sldMk cId="3606017644" sldId="279"/>
            <ac:spMk id="3" creationId="{B250DF7E-9701-18B6-A680-FCF45D5A4728}"/>
          </ac:spMkLst>
        </pc:spChg>
        <pc:grpChg chg="del">
          <ac:chgData name="Maria Steger" userId="51a6a4c3-b2e6-443d-a3d5-b3509b4cf6d9" providerId="ADAL" clId="{C43899D6-ACC9-4E8D-AFEA-B90F100BB94B}" dt="2023-11-27T18:46:31.207" v="231" actId="478"/>
          <ac:grpSpMkLst>
            <pc:docMk/>
            <pc:sldMk cId="3606017644" sldId="279"/>
            <ac:grpSpMk id="7" creationId="{85D0A5F7-AC1E-4564-8078-B1106C1C1313}"/>
          </ac:grpSpMkLst>
        </pc:grpChg>
        <pc:picChg chg="add mod">
          <ac:chgData name="Maria Steger" userId="51a6a4c3-b2e6-443d-a3d5-b3509b4cf6d9" providerId="ADAL" clId="{C43899D6-ACC9-4E8D-AFEA-B90F100BB94B}" dt="2023-11-27T18:46:42.418" v="234" actId="1076"/>
          <ac:picMkLst>
            <pc:docMk/>
            <pc:sldMk cId="3606017644" sldId="279"/>
            <ac:picMk id="2" creationId="{954F7AF6-B133-6A55-76FF-3FF645FB9B96}"/>
          </ac:picMkLst>
        </pc:picChg>
        <pc:picChg chg="mod">
          <ac:chgData name="Maria Steger" userId="51a6a4c3-b2e6-443d-a3d5-b3509b4cf6d9" providerId="ADAL" clId="{C43899D6-ACC9-4E8D-AFEA-B90F100BB94B}" dt="2023-11-27T18:38:19.294" v="128" actId="1076"/>
          <ac:picMkLst>
            <pc:docMk/>
            <pc:sldMk cId="3606017644" sldId="279"/>
            <ac:picMk id="6" creationId="{25FD7458-D355-4545-BFB9-2922276B2C70}"/>
          </ac:picMkLst>
        </pc:picChg>
        <pc:picChg chg="mod">
          <ac:chgData name="Maria Steger" userId="51a6a4c3-b2e6-443d-a3d5-b3509b4cf6d9" providerId="ADAL" clId="{C43899D6-ACC9-4E8D-AFEA-B90F100BB94B}" dt="2023-11-27T18:38:22.505" v="129" actId="1076"/>
          <ac:picMkLst>
            <pc:docMk/>
            <pc:sldMk cId="3606017644" sldId="279"/>
            <ac:picMk id="17" creationId="{EF617B06-91B3-09C7-ED1F-278F22CC9A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51C3A-B68C-D44D-86EC-F76850EDF434}" type="datetimeFigureOut">
              <a:rPr lang="de-DE" smtClean="0"/>
              <a:t>27.11.2023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ABC1B-4C5E-DE44-B498-4D3292D697DD}" type="slidenum">
              <a:rPr lang="de-DE" smtClean="0"/>
              <a:t>‹Nr.›</a:t>
            </a:fld>
            <a:endParaRPr lang="de-DE"/>
          </a:p>
        </p:txBody>
      </p:sp>
    </p:spTree>
    <p:extLst>
      <p:ext uri="{BB962C8B-B14F-4D97-AF65-F5344CB8AC3E}">
        <p14:creationId xmlns:p14="http://schemas.microsoft.com/office/powerpoint/2010/main" val="30127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www.lernumgebungen.ch</a:t>
            </a:r>
            <a:r>
              <a:rPr lang="de-DE" dirty="0"/>
              <a:t>/</a:t>
            </a:r>
            <a:r>
              <a:rPr lang="de-DE" dirty="0" err="1"/>
              <a:t>aufgabenstellung</a:t>
            </a:r>
            <a:r>
              <a:rPr lang="de-DE" dirty="0"/>
              <a:t>/wie-klingt-diese-musik-adjektive-zur-auswahl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Abwandlung Adjektive zum Höreindruck</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Gedämpft, stumpf,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Als Liste Word-Dokuments QR-Code</a:t>
            </a:r>
          </a:p>
          <a:p>
            <a:endParaRPr lang="de-DE" dirty="0"/>
          </a:p>
        </p:txBody>
      </p:sp>
      <p:sp>
        <p:nvSpPr>
          <p:cNvPr id="4" name="Foliennummernplatzhalter 3"/>
          <p:cNvSpPr>
            <a:spLocks noGrp="1"/>
          </p:cNvSpPr>
          <p:nvPr>
            <p:ph type="sldNum" sz="quarter" idx="5"/>
          </p:nvPr>
        </p:nvSpPr>
        <p:spPr/>
        <p:txBody>
          <a:bodyPr/>
          <a:lstStyle/>
          <a:p>
            <a:fld id="{BC9A60B9-8C74-794A-8641-FE213B7F5FC3}" type="slidenum">
              <a:rPr lang="de-DE" smtClean="0"/>
              <a:t>3</a:t>
            </a:fld>
            <a:endParaRPr lang="de-DE"/>
          </a:p>
        </p:txBody>
      </p:sp>
    </p:spTree>
    <p:extLst>
      <p:ext uri="{BB962C8B-B14F-4D97-AF65-F5344CB8AC3E}">
        <p14:creationId xmlns:p14="http://schemas.microsoft.com/office/powerpoint/2010/main" val="27773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9A60B9-8C74-794A-8641-FE213B7F5FC3}" type="slidenum">
              <a:rPr lang="de-DE" smtClean="0"/>
              <a:t>5</a:t>
            </a:fld>
            <a:endParaRPr lang="de-DE"/>
          </a:p>
        </p:txBody>
      </p:sp>
    </p:spTree>
    <p:extLst>
      <p:ext uri="{BB962C8B-B14F-4D97-AF65-F5344CB8AC3E}">
        <p14:creationId xmlns:p14="http://schemas.microsoft.com/office/powerpoint/2010/main" val="246889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9A60B9-8C74-794A-8641-FE213B7F5FC3}" type="slidenum">
              <a:rPr lang="de-DE" smtClean="0"/>
              <a:t>6</a:t>
            </a:fld>
            <a:endParaRPr lang="de-DE"/>
          </a:p>
        </p:txBody>
      </p:sp>
    </p:spTree>
    <p:extLst>
      <p:ext uri="{BB962C8B-B14F-4D97-AF65-F5344CB8AC3E}">
        <p14:creationId xmlns:p14="http://schemas.microsoft.com/office/powerpoint/2010/main" val="413733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110D-B57B-1959-7B2F-1084414AB0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258486-D6DE-139C-89AB-27812C534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E320D0-C02E-93E5-59B1-3AEAB5BC724A}"/>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5" name="Fußzeilenplatzhalter 4">
            <a:extLst>
              <a:ext uri="{FF2B5EF4-FFF2-40B4-BE49-F238E27FC236}">
                <a16:creationId xmlns:a16="http://schemas.microsoft.com/office/drawing/2014/main" id="{55B32F3B-7599-95A6-B648-399924E27F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EC5C07-64EB-7AA8-3A41-DFD00DA6C699}"/>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15811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D72C0-59FC-E107-8151-839057CAB9F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811DF95-873E-1B72-3CF1-2AC206A265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F79D8D-A547-4E73-E7FE-C04B54A53B04}"/>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5" name="Fußzeilenplatzhalter 4">
            <a:extLst>
              <a:ext uri="{FF2B5EF4-FFF2-40B4-BE49-F238E27FC236}">
                <a16:creationId xmlns:a16="http://schemas.microsoft.com/office/drawing/2014/main" id="{42D67A9B-B14E-8E9C-A0FD-CE3C15FE9F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5C85D-8BCF-40F3-9FE4-CC00217A140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8910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36C6B2-3E45-5FC4-E89E-9D6981F1422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E210E8-16A9-EA68-5D61-3CF05D35D11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859DB3-9188-847B-9722-3EA1CF5732E2}"/>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5" name="Fußzeilenplatzhalter 4">
            <a:extLst>
              <a:ext uri="{FF2B5EF4-FFF2-40B4-BE49-F238E27FC236}">
                <a16:creationId xmlns:a16="http://schemas.microsoft.com/office/drawing/2014/main" id="{7DA743AF-99CA-28BE-5041-1A22DB4E65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ABB9A8-4F33-27C3-AE4A-69DD6714FC3C}"/>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568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9A9B-5B9E-D308-7307-3D3144288C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8CEBB0-D6FF-9113-AA3E-44D8AF351F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A3B944-CCCB-76BD-2330-6A31182E8488}"/>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5" name="Fußzeilenplatzhalter 4">
            <a:extLst>
              <a:ext uri="{FF2B5EF4-FFF2-40B4-BE49-F238E27FC236}">
                <a16:creationId xmlns:a16="http://schemas.microsoft.com/office/drawing/2014/main" id="{0567C512-C60F-2806-D46E-654BD2027B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8C5AA1-82F8-BD17-48B1-7E4CDC2EC8D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71902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73F05-B0AE-2CC6-40BF-BF02AE9B2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4AC9315-FD9A-BB2B-99D0-B8F032CF7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9618FC-D801-E66D-0D44-FC96834EA883}"/>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5" name="Fußzeilenplatzhalter 4">
            <a:extLst>
              <a:ext uri="{FF2B5EF4-FFF2-40B4-BE49-F238E27FC236}">
                <a16:creationId xmlns:a16="http://schemas.microsoft.com/office/drawing/2014/main" id="{7D5981C6-35A5-D89C-8F35-DA82387241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F57EDE-551E-6099-62B2-E17A873A839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93744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1EA93-1031-01A3-0450-6B21729970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B5EB30-5DA7-F78B-4EC0-E7B7E0D456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26763E-AFF8-1410-45E2-221849035D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0F10D-FDD3-256A-BD25-BE20B9938F91}"/>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6" name="Fußzeilenplatzhalter 5">
            <a:extLst>
              <a:ext uri="{FF2B5EF4-FFF2-40B4-BE49-F238E27FC236}">
                <a16:creationId xmlns:a16="http://schemas.microsoft.com/office/drawing/2014/main" id="{D58820FF-DA5C-631C-03D4-2CD554ABB8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965EA4E-85DA-0CE3-A516-020804D1445B}"/>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10844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08B80-242E-FDDC-7A3A-5FD5C951B19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A823BF-4852-9608-0470-36A05BF0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76FBB9-CF18-3FD8-DE2C-042D954131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94CA7C-7E4F-E9FF-0ED7-F30EA116E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F30300-566C-BA1E-2853-20F5D557B8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57AA18-CF45-560D-A430-5358A6632F9E}"/>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8" name="Fußzeilenplatzhalter 7">
            <a:extLst>
              <a:ext uri="{FF2B5EF4-FFF2-40B4-BE49-F238E27FC236}">
                <a16:creationId xmlns:a16="http://schemas.microsoft.com/office/drawing/2014/main" id="{F93C1CC6-8AA7-9591-F2AF-C1F9C58C78E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9C656F-1BE4-8B4C-1D9F-98A4A284C4C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50147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D6A51-C9D3-366D-8712-AAFD47D6AAD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EEB9E-8536-D4F8-05E8-FA91E54E3C73}"/>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4" name="Fußzeilenplatzhalter 3">
            <a:extLst>
              <a:ext uri="{FF2B5EF4-FFF2-40B4-BE49-F238E27FC236}">
                <a16:creationId xmlns:a16="http://schemas.microsoft.com/office/drawing/2014/main" id="{4FDE99D9-26FA-E162-8CB5-E38793A4DB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0D0ACA7-11BC-5B04-B7B3-D409E75C4BF8}"/>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4062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9AB49-AFFA-12FD-59BD-0120737079A8}"/>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3" name="Fußzeilenplatzhalter 2">
            <a:extLst>
              <a:ext uri="{FF2B5EF4-FFF2-40B4-BE49-F238E27FC236}">
                <a16:creationId xmlns:a16="http://schemas.microsoft.com/office/drawing/2014/main" id="{7EC07756-85A7-28F5-743A-D22704ECC16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B91F90-64C0-5EE4-C717-18F016273896}"/>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24815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071ED-B1D4-B375-32E0-2F2094F1D6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78B611-9DA9-7C36-8BB2-E1CEBD77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55D293-937A-65B4-10C9-250AC1466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EEEEA8-6C63-E843-BD3C-DDFADB806121}"/>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6" name="Fußzeilenplatzhalter 5">
            <a:extLst>
              <a:ext uri="{FF2B5EF4-FFF2-40B4-BE49-F238E27FC236}">
                <a16:creationId xmlns:a16="http://schemas.microsoft.com/office/drawing/2014/main" id="{8F009DBD-D466-5D36-9A18-F39990E075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804998D-122F-D86F-2155-CE2CCA0FB20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71047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26135-450C-02BF-3F6F-C35C303EB5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C2779C7-7E75-4E45-33CA-2EACDE54D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6B4B8A-42FC-E72F-F806-C15921B1E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9FEA4B-DAA8-7B77-BB43-35F5A5FDA32F}"/>
              </a:ext>
            </a:extLst>
          </p:cNvPr>
          <p:cNvSpPr>
            <a:spLocks noGrp="1"/>
          </p:cNvSpPr>
          <p:nvPr>
            <p:ph type="dt" sz="half" idx="10"/>
          </p:nvPr>
        </p:nvSpPr>
        <p:spPr/>
        <p:txBody>
          <a:bodyPr/>
          <a:lstStyle/>
          <a:p>
            <a:fld id="{D3818817-05F6-ED4C-846D-DA33F2ACBFE5}" type="datetimeFigureOut">
              <a:rPr lang="de-DE" smtClean="0"/>
              <a:t>27.11.2023</a:t>
            </a:fld>
            <a:endParaRPr lang="de-DE"/>
          </a:p>
        </p:txBody>
      </p:sp>
      <p:sp>
        <p:nvSpPr>
          <p:cNvPr id="6" name="Fußzeilenplatzhalter 5">
            <a:extLst>
              <a:ext uri="{FF2B5EF4-FFF2-40B4-BE49-F238E27FC236}">
                <a16:creationId xmlns:a16="http://schemas.microsoft.com/office/drawing/2014/main" id="{BF7040C4-E417-650B-482E-5F4DCE300D0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A30BE3-85C4-AE10-9B3C-0EDBCA880CE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25770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3FD2BF-6DAB-4694-EBD2-29F7A4A35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A54422-3EAD-588C-6C9A-E7FCB79A2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6DFE04E-A668-68B7-3297-DD1DE817A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18817-05F6-ED4C-846D-DA33F2ACBFE5}" type="datetimeFigureOut">
              <a:rPr lang="de-DE" smtClean="0"/>
              <a:t>27.11.2023</a:t>
            </a:fld>
            <a:endParaRPr lang="de-DE"/>
          </a:p>
        </p:txBody>
      </p:sp>
      <p:sp>
        <p:nvSpPr>
          <p:cNvPr id="5" name="Fußzeilenplatzhalter 4">
            <a:extLst>
              <a:ext uri="{FF2B5EF4-FFF2-40B4-BE49-F238E27FC236}">
                <a16:creationId xmlns:a16="http://schemas.microsoft.com/office/drawing/2014/main" id="{6BF1F304-58D5-5162-E3AC-0A207638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43A890D-5631-494E-0ED5-AF3926109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D9B5-C1D4-8D46-A16C-791CE3688FAB}" type="slidenum">
              <a:rPr lang="de-DE" smtClean="0"/>
              <a:t>‹Nr.›</a:t>
            </a:fld>
            <a:endParaRPr lang="de-DE"/>
          </a:p>
        </p:txBody>
      </p:sp>
    </p:spTree>
    <p:extLst>
      <p:ext uri="{BB962C8B-B14F-4D97-AF65-F5344CB8AC3E}">
        <p14:creationId xmlns:p14="http://schemas.microsoft.com/office/powerpoint/2010/main" val="225872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5.png"/><Relationship Id="rId7" Type="http://schemas.openxmlformats.org/officeDocument/2006/relationships/hyperlink" Target="https://commons.wikimedia.org/wiki/User:Mstyslav_Chern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hear-it.org/sites/default/files/sound_files/Hylendetinitus.mp3" TargetMode="External"/><Relationship Id="rId5" Type="http://schemas.openxmlformats.org/officeDocument/2006/relationships/hyperlink" Target="https://www.hear-it.org/sites/default/files/sound_files/Perceptivmiddel.mp3" TargetMode="External"/><Relationship Id="rId4" Type="http://schemas.openxmlformats.org/officeDocument/2006/relationships/hyperlink" Target="https://www.hear-it.org/sites/default/files/sound_files/Normal.mp3" TargetMode="External"/><Relationship Id="rId9" Type="http://schemas.openxmlformats.org/officeDocument/2006/relationships/hyperlink" Target="https://upload.wikimedia.org/wikipedia/commons/d/d2/The_Vienna_State_Opera_%28Wiener_Staatsoper%29_interior._Vienna%2C_Austria%2C_Western_Europe.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ear-it.org/sites/default/files/sound_files/Perceptivmiddel.mp3" TargetMode="External"/><Relationship Id="rId2" Type="http://schemas.openxmlformats.org/officeDocument/2006/relationships/hyperlink" Target="https://www.hear-it.org/sites/default/files/sound_files/Normal.mp3" TargetMode="External"/><Relationship Id="rId1" Type="http://schemas.openxmlformats.org/officeDocument/2006/relationships/slideLayout" Target="../slideLayouts/slideLayout2.xml"/><Relationship Id="rId4" Type="http://schemas.openxmlformats.org/officeDocument/2006/relationships/hyperlink" Target="https://www.hear-it.org/sites/default/files/sound_files/Hylendetinitus.mp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image" Target="../media/image6.png"/><Relationship Id="rId7" Type="http://schemas.openxmlformats.org/officeDocument/2006/relationships/hyperlink" Target="https://openclipart.org/artist/eeyrsj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hyperlink" Target="https://www.biorender.com/" TargetMode="External"/><Relationship Id="rId4" Type="http://schemas.openxmlformats.org/officeDocument/2006/relationships/image" Target="../media/image7.png"/><Relationship Id="rId9" Type="http://schemas.openxmlformats.org/officeDocument/2006/relationships/hyperlink" Target="https://openclipart.org/detail/19523/disco-dancer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biorender.com/"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Was, wenn nichts mehr s(</a:t>
            </a:r>
            <a:r>
              <a:rPr kumimoji="0" lang="de-AT" sz="3600" b="0" i="0" u="none" strike="noStrike" kern="1200" cap="none" spc="0" normalizeH="0" baseline="0" noProof="0" dirty="0" err="1">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ch</a:t>
            </a: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a:t>
            </a:r>
            <a:r>
              <a:rPr kumimoji="0" lang="de-AT" sz="3600" b="0" i="0" u="none" strike="noStrike" kern="1200" cap="none" spc="0" normalizeH="0" baseline="0" noProof="0" dirty="0" err="1">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wingt</a:t>
            </a: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Ursachen von Hörschäden: </a:t>
            </a:r>
            <a:b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Informationen aufnehmen und beurteilen</a:t>
            </a: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Claudia Schneider, Marianne Steiner, Suzanne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Kapelari</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Corinna Peschel</a:t>
            </a:r>
            <a:r>
              <a:rPr kumimoji="0" lang="de-DE" sz="16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 Enisa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Pliska</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-Halilovic, Roswitha Ritter</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E52BA16-A254-DD8D-79AD-8397FE8DCEC4}"/>
              </a:ext>
            </a:extLst>
          </p:cNvPr>
          <p:cNvSpPr>
            <a:spLocks noGrp="1"/>
          </p:cNvSpPr>
          <p:nvPr>
            <p:ph type="ctrTitle"/>
          </p:nvPr>
        </p:nvSpPr>
        <p:spPr/>
        <p:txBody>
          <a:bodyPr/>
          <a:lstStyle/>
          <a:p>
            <a:r>
              <a:rPr lang="de-DE" dirty="0"/>
              <a:t>Was, wenn es nicht mehr schwingt?</a:t>
            </a:r>
          </a:p>
        </p:txBody>
      </p:sp>
      <p:sp>
        <p:nvSpPr>
          <p:cNvPr id="5" name="Untertitel 4">
            <a:extLst>
              <a:ext uri="{FF2B5EF4-FFF2-40B4-BE49-F238E27FC236}">
                <a16:creationId xmlns:a16="http://schemas.microsoft.com/office/drawing/2014/main" id="{EFA0F70F-65DC-8423-EFC2-C0D2D439CF32}"/>
              </a:ext>
            </a:extLst>
          </p:cNvPr>
          <p:cNvSpPr>
            <a:spLocks noGrp="1"/>
          </p:cNvSpPr>
          <p:nvPr>
            <p:ph type="subTitle" idx="1"/>
          </p:nvPr>
        </p:nvSpPr>
        <p:spPr/>
        <p:txBody>
          <a:bodyPr/>
          <a:lstStyle/>
          <a:p>
            <a:endParaRPr lang="de-DE" dirty="0"/>
          </a:p>
          <a:p>
            <a:r>
              <a:rPr lang="de-DE" dirty="0"/>
              <a:t>Ursachen von Hörschäden</a:t>
            </a:r>
          </a:p>
        </p:txBody>
      </p:sp>
    </p:spTree>
    <p:extLst>
      <p:ext uri="{BB962C8B-B14F-4D97-AF65-F5344CB8AC3E}">
        <p14:creationId xmlns:p14="http://schemas.microsoft.com/office/powerpoint/2010/main" val="16422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CA63E9AD-DB93-90C1-DFA7-DD605BEEFD5E}"/>
              </a:ext>
            </a:extLst>
          </p:cNvPr>
          <p:cNvPicPr>
            <a:picLocks noChangeAspect="1"/>
          </p:cNvPicPr>
          <p:nvPr/>
        </p:nvPicPr>
        <p:blipFill rotWithShape="1">
          <a:blip r:embed="rId3"/>
          <a:srcRect l="3559" r="3559"/>
          <a:stretch/>
        </p:blipFill>
        <p:spPr>
          <a:xfrm>
            <a:off x="-391886" y="-34275"/>
            <a:ext cx="12251993" cy="6892275"/>
          </a:xfrm>
          <a:prstGeom prst="rect">
            <a:avLst/>
          </a:prstGeom>
        </p:spPr>
      </p:pic>
      <p:sp>
        <p:nvSpPr>
          <p:cNvPr id="17" name="Textfeld 16">
            <a:extLst>
              <a:ext uri="{FF2B5EF4-FFF2-40B4-BE49-F238E27FC236}">
                <a16:creationId xmlns:a16="http://schemas.microsoft.com/office/drawing/2014/main" id="{5949CD6F-9592-2D94-CCB2-4BEAA61B19E8}"/>
              </a:ext>
            </a:extLst>
          </p:cNvPr>
          <p:cNvSpPr txBox="1"/>
          <p:nvPr/>
        </p:nvSpPr>
        <p:spPr>
          <a:xfrm>
            <a:off x="8023860" y="2286000"/>
            <a:ext cx="4026747" cy="3647152"/>
          </a:xfrm>
          <a:prstGeom prst="rect">
            <a:avLst/>
          </a:prstGeom>
          <a:solidFill>
            <a:schemeClr val="accent4">
              <a:lumMod val="20000"/>
              <a:lumOff val="80000"/>
            </a:schemeClr>
          </a:solidFill>
        </p:spPr>
        <p:txBody>
          <a:bodyPr wrap="square" rtlCol="0">
            <a:spAutoFit/>
          </a:bodyPr>
          <a:lstStyle/>
          <a:p>
            <a:r>
              <a:rPr lang="de-DE" sz="1400" dirty="0"/>
              <a:t>Stell dir vor, du bist mit zwei Freunden in der Wiener Staatsoper und ihr hört ein klassisches Konzert.</a:t>
            </a:r>
          </a:p>
          <a:p>
            <a:endParaRPr lang="de-DE" sz="1400" dirty="0"/>
          </a:p>
          <a:p>
            <a:r>
              <a:rPr lang="de-DE" sz="1400" b="1" dirty="0"/>
              <a:t>Aufgaben</a:t>
            </a:r>
            <a:endParaRPr lang="de-DE" sz="1400" dirty="0"/>
          </a:p>
          <a:p>
            <a:pPr marL="342900" indent="-342900">
              <a:buFont typeface="+mj-lt"/>
              <a:buAutoNum type="arabicParenR"/>
            </a:pPr>
            <a:r>
              <a:rPr lang="de-DE" sz="1400" dirty="0"/>
              <a:t>Hört euch zuerst die Hörprobe 1an (</a:t>
            </a:r>
            <a:r>
              <a:rPr lang="de-DE" sz="1400" dirty="0">
                <a:hlinkClick r:id="rId4"/>
              </a:rPr>
              <a:t>https://www.hear-it.org/sites/default/files/sound_files/Normal.mp3</a:t>
            </a:r>
            <a:r>
              <a:rPr lang="de-DE" sz="1400" dirty="0"/>
              <a:t>).</a:t>
            </a:r>
          </a:p>
          <a:p>
            <a:pPr marL="342900" indent="-342900">
              <a:buFont typeface="+mj-lt"/>
              <a:buAutoNum type="arabicParenR"/>
            </a:pPr>
            <a:endParaRPr lang="de-DE" sz="700" dirty="0"/>
          </a:p>
          <a:p>
            <a:pPr marL="342900" indent="-342900">
              <a:buFont typeface="+mj-lt"/>
              <a:buAutoNum type="arabicParenR"/>
            </a:pPr>
            <a:r>
              <a:rPr lang="de-DE" sz="1400" dirty="0"/>
              <a:t>Hört euch nun die Hörprobe 2an (</a:t>
            </a:r>
            <a:r>
              <a:rPr lang="de-DE" sz="1400" dirty="0">
                <a:hlinkClick r:id="rId5"/>
              </a:rPr>
              <a:t>https://www.hear-it.org/sites/default/files/sound_files/Perceptivmiddel.mp3</a:t>
            </a:r>
            <a:r>
              <a:rPr lang="de-DE" sz="1400" dirty="0"/>
              <a:t>)</a:t>
            </a:r>
            <a:br>
              <a:rPr lang="de-DE" sz="1400" dirty="0"/>
            </a:br>
            <a:r>
              <a:rPr lang="de-DE" sz="1400" b="1" dirty="0"/>
              <a:t>Wenn Zeit:</a:t>
            </a:r>
          </a:p>
          <a:p>
            <a:pPr marL="342900" indent="-342900">
              <a:buFont typeface="+mj-lt"/>
              <a:buAutoNum type="arabicParenR"/>
            </a:pPr>
            <a:r>
              <a:rPr lang="de-DE" sz="1400" dirty="0"/>
              <a:t>Hört nun die Hörprobe 3 </a:t>
            </a:r>
            <a:r>
              <a:rPr lang="de-DE" sz="1400" dirty="0">
                <a:hlinkClick r:id="rId6">
                  <a:extLst>
                    <a:ext uri="{A12FA001-AC4F-418D-AE19-62706E023703}">
                      <ahyp:hlinkClr xmlns:ahyp="http://schemas.microsoft.com/office/drawing/2018/hyperlinkcolor" val="tx"/>
                    </a:ext>
                  </a:extLst>
                </a:hlinkClick>
              </a:rPr>
              <a:t>(</a:t>
            </a:r>
            <a:r>
              <a:rPr lang="de-DE" sz="1400" dirty="0">
                <a:solidFill>
                  <a:srgbClr val="954F72"/>
                </a:solidFill>
                <a:hlinkClick r:id="rId6">
                  <a:extLst>
                    <a:ext uri="{A12FA001-AC4F-418D-AE19-62706E023703}">
                      <ahyp:hlinkClr xmlns:ahyp="http://schemas.microsoft.com/office/drawing/2018/hyperlinkcolor" val="tx"/>
                    </a:ext>
                  </a:extLst>
                </a:hlinkClick>
              </a:rPr>
              <a:t>https://www.hear-it.org/sites/default/files/sound_files/Hylendetinitus.mp3</a:t>
            </a:r>
            <a:r>
              <a:rPr lang="de-DE" sz="1400" dirty="0"/>
              <a:t>)</a:t>
            </a:r>
          </a:p>
        </p:txBody>
      </p:sp>
      <p:sp>
        <p:nvSpPr>
          <p:cNvPr id="2" name="Textfeld 1">
            <a:extLst>
              <a:ext uri="{FF2B5EF4-FFF2-40B4-BE49-F238E27FC236}">
                <a16:creationId xmlns:a16="http://schemas.microsoft.com/office/drawing/2014/main" id="{B88BB913-5FAF-6AF1-3372-878157EE1173}"/>
              </a:ext>
            </a:extLst>
          </p:cNvPr>
          <p:cNvSpPr txBox="1"/>
          <p:nvPr/>
        </p:nvSpPr>
        <p:spPr>
          <a:xfrm>
            <a:off x="-272314" y="202529"/>
            <a:ext cx="4921540" cy="369332"/>
          </a:xfrm>
          <a:prstGeom prst="rect">
            <a:avLst/>
          </a:prstGeom>
          <a:noFill/>
        </p:spPr>
        <p:txBody>
          <a:bodyPr wrap="none" rtlCol="0">
            <a:spAutoFit/>
          </a:bodyPr>
          <a:lstStyle/>
          <a:p>
            <a:r>
              <a:rPr lang="de-DE" dirty="0">
                <a:latin typeface="Heebo Light" panose="00000400000000000000" pitchFamily="2" charset="-79"/>
                <a:cs typeface="Heebo Light" panose="00000400000000000000" pitchFamily="2" charset="-79"/>
              </a:rPr>
              <a:t>© </a:t>
            </a:r>
            <a:r>
              <a:rPr lang="de-DE" i="0" dirty="0">
                <a:solidFill>
                  <a:srgbClr val="000000"/>
                </a:solidFill>
                <a:effectLst/>
                <a:cs typeface="Heebo Light" panose="00000400000000000000" pitchFamily="2" charset="-79"/>
                <a:hlinkClick r:id="rId7"/>
              </a:rPr>
              <a:t>Mstyslav Chernov</a:t>
            </a:r>
            <a:r>
              <a:rPr lang="de-DE" i="0" dirty="0">
                <a:solidFill>
                  <a:srgbClr val="000000"/>
                </a:solidFill>
                <a:effectLst/>
                <a:cs typeface="Heebo Light" panose="00000400000000000000" pitchFamily="2" charset="-79"/>
              </a:rPr>
              <a:t> (</a:t>
            </a:r>
            <a:r>
              <a:rPr lang="de-DE" i="0" dirty="0">
                <a:solidFill>
                  <a:srgbClr val="000000"/>
                </a:solidFill>
                <a:effectLst/>
                <a:cs typeface="Heebo Light" panose="00000400000000000000" pitchFamily="2" charset="-79"/>
                <a:hlinkClick r:id="rId8"/>
              </a:rPr>
              <a:t>CC BY-SA 3.0</a:t>
            </a:r>
            <a:r>
              <a:rPr lang="de-DE" dirty="0">
                <a:solidFill>
                  <a:srgbClr val="000000"/>
                </a:solidFill>
                <a:cs typeface="Heebo Light" panose="00000400000000000000" pitchFamily="2" charset="-79"/>
              </a:rPr>
              <a:t>) auf </a:t>
            </a:r>
            <a:r>
              <a:rPr lang="de-DE" i="0" dirty="0">
                <a:solidFill>
                  <a:srgbClr val="000000"/>
                </a:solidFill>
                <a:effectLst/>
                <a:cs typeface="Heebo Light" panose="00000400000000000000" pitchFamily="2" charset="-79"/>
                <a:hlinkClick r:id="rId9"/>
              </a:rPr>
              <a:t>Wikimedia</a:t>
            </a:r>
            <a:r>
              <a:rPr lang="de-DE" i="0" dirty="0">
                <a:solidFill>
                  <a:srgbClr val="000000"/>
                </a:solidFill>
                <a:effectLst/>
                <a:cs typeface="Heebo Light" panose="00000400000000000000" pitchFamily="2" charset="-79"/>
              </a:rPr>
              <a:t> </a:t>
            </a:r>
          </a:p>
        </p:txBody>
      </p:sp>
    </p:spTree>
    <p:extLst>
      <p:ext uri="{BB962C8B-B14F-4D97-AF65-F5344CB8AC3E}">
        <p14:creationId xmlns:p14="http://schemas.microsoft.com/office/powerpoint/2010/main" val="298601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50FEAC-E17A-65A7-A7ED-EEAE2929CAB0}"/>
              </a:ext>
            </a:extLst>
          </p:cNvPr>
          <p:cNvSpPr>
            <a:spLocks noGrp="1"/>
          </p:cNvSpPr>
          <p:nvPr>
            <p:ph idx="1"/>
          </p:nvPr>
        </p:nvSpPr>
        <p:spPr>
          <a:xfrm>
            <a:off x="711200" y="1000124"/>
            <a:ext cx="10515600" cy="5210175"/>
          </a:xfrm>
        </p:spPr>
        <p:txBody>
          <a:bodyPr/>
          <a:lstStyle/>
          <a:p>
            <a:pPr marL="0" indent="0">
              <a:buNone/>
            </a:pPr>
            <a:r>
              <a:rPr lang="de-DE" dirty="0"/>
              <a:t> Unterrichtsstunde 1, </a:t>
            </a:r>
          </a:p>
          <a:p>
            <a:pPr marL="0" indent="0">
              <a:buNone/>
            </a:pPr>
            <a:r>
              <a:rPr lang="de-DE" dirty="0"/>
              <a:t>Aufgaben 1-5</a:t>
            </a:r>
          </a:p>
        </p:txBody>
      </p:sp>
      <p:sp>
        <p:nvSpPr>
          <p:cNvPr id="4" name="Textfeld 3">
            <a:extLst>
              <a:ext uri="{FF2B5EF4-FFF2-40B4-BE49-F238E27FC236}">
                <a16:creationId xmlns:a16="http://schemas.microsoft.com/office/drawing/2014/main" id="{9F6389CD-B0C9-F4AC-0B03-5624DB55C6A7}"/>
              </a:ext>
            </a:extLst>
          </p:cNvPr>
          <p:cNvSpPr txBox="1"/>
          <p:nvPr/>
        </p:nvSpPr>
        <p:spPr>
          <a:xfrm>
            <a:off x="825500" y="2212767"/>
            <a:ext cx="9612207" cy="3862596"/>
          </a:xfrm>
          <a:prstGeom prst="rect">
            <a:avLst/>
          </a:prstGeom>
          <a:solidFill>
            <a:schemeClr val="accent4">
              <a:lumMod val="20000"/>
              <a:lumOff val="80000"/>
            </a:schemeClr>
          </a:solidFill>
        </p:spPr>
        <p:txBody>
          <a:bodyPr wrap="square" rtlCol="0">
            <a:spAutoFit/>
          </a:bodyPr>
          <a:lstStyle/>
          <a:p>
            <a:r>
              <a:rPr lang="de-DE" sz="1400" dirty="0"/>
              <a:t>Stell dir vor, du bist mit zwei Freunden in der Wiener Staatsoper und ihr hört ein klassisches Konzert.</a:t>
            </a:r>
          </a:p>
          <a:p>
            <a:endParaRPr lang="de-DE" sz="1400" dirty="0"/>
          </a:p>
          <a:p>
            <a:r>
              <a:rPr lang="de-DE" sz="1400" b="1" dirty="0"/>
              <a:t>Aufgaben</a:t>
            </a:r>
            <a:endParaRPr lang="de-DE" sz="1400" dirty="0"/>
          </a:p>
          <a:p>
            <a:pPr marL="342900" indent="-342900">
              <a:buFont typeface="+mj-lt"/>
              <a:buAutoNum type="arabicParenR"/>
            </a:pPr>
            <a:r>
              <a:rPr lang="de-DE" sz="1400" dirty="0"/>
              <a:t>Hört euch zuerst die Hörprobe 1 (</a:t>
            </a:r>
            <a:r>
              <a:rPr lang="de-DE" sz="1400" dirty="0">
                <a:hlinkClick r:id="rId2"/>
              </a:rPr>
              <a:t>https://www.hear-it.org/sites/default/files/sound_files/Normal.mp3</a:t>
            </a:r>
            <a:r>
              <a:rPr lang="de-DE" sz="1400" dirty="0"/>
              <a:t>) an. Beschreibt eure Höreindrücke in der Kleingruppe. Sucht dafür passende Adjektive.</a:t>
            </a:r>
          </a:p>
          <a:p>
            <a:pPr marL="342900" indent="-342900">
              <a:buFont typeface="+mj-lt"/>
              <a:buAutoNum type="arabicParenR"/>
            </a:pPr>
            <a:endParaRPr lang="de-DE" sz="700" dirty="0"/>
          </a:p>
          <a:p>
            <a:pPr marL="342900" indent="-342900">
              <a:buFont typeface="+mj-lt"/>
              <a:buAutoNum type="arabicParenR"/>
            </a:pPr>
            <a:r>
              <a:rPr lang="de-DE" sz="1400" dirty="0"/>
              <a:t>Hört euch nun die Hörprobe 2 (</a:t>
            </a:r>
            <a:r>
              <a:rPr lang="de-DE" sz="1400" dirty="0">
                <a:hlinkClick r:id="rId3"/>
              </a:rPr>
              <a:t>https://www.hear-it.org/sites/default/files/sound_files/Perceptivmiddel.mp3</a:t>
            </a:r>
            <a:r>
              <a:rPr lang="de-DE" sz="1400" dirty="0"/>
              <a:t>) an und vergleicht diese mit der Hörprobe 1. </a:t>
            </a:r>
            <a:br>
              <a:rPr lang="de-DE" sz="1400" dirty="0"/>
            </a:br>
            <a:r>
              <a:rPr lang="de-DE" sz="1400" dirty="0"/>
              <a:t>Beschreibt Unterschiede in eurem Höreindruck. Suche dafür passende Adjektive.</a:t>
            </a:r>
          </a:p>
          <a:p>
            <a:pPr marL="342900" indent="-342900">
              <a:buFont typeface="+mj-lt"/>
              <a:buAutoNum type="arabicParenR"/>
            </a:pPr>
            <a:endParaRPr lang="de-DE" sz="700" dirty="0"/>
          </a:p>
          <a:p>
            <a:pPr marL="342900" indent="-342900">
              <a:buFont typeface="+mj-lt"/>
              <a:buAutoNum type="arabicParenR"/>
            </a:pPr>
            <a:r>
              <a:rPr lang="de-DE" sz="1400" dirty="0"/>
              <a:t>Formuliert das Problem beim Hören in Hörprobe 2 und diskutiert, welche Ursachen einem verminderten Hörvermögen zugrunde liegen könnte.</a:t>
            </a:r>
          </a:p>
          <a:p>
            <a:pPr marL="342900" indent="-342900">
              <a:buFont typeface="+mj-lt"/>
              <a:buAutoNum type="arabicParenR"/>
            </a:pPr>
            <a:endParaRPr lang="de-DE" sz="700" dirty="0"/>
          </a:p>
          <a:p>
            <a:pPr marL="342900" indent="-342900">
              <a:buFont typeface="+mj-lt"/>
              <a:buAutoNum type="arabicParenR"/>
            </a:pPr>
            <a:r>
              <a:rPr lang="de-DE" sz="1400" dirty="0"/>
              <a:t>Diskutiert im Plenum wie ihr eure Höreindrücke beschrieben habt und überlegt welche Faktoren das Hörvermögen längerfristig verändern können?</a:t>
            </a:r>
            <a:br>
              <a:rPr lang="de-DE" sz="1400" dirty="0"/>
            </a:br>
            <a:br>
              <a:rPr lang="de-DE" sz="1400" dirty="0"/>
            </a:br>
            <a:r>
              <a:rPr lang="de-DE" sz="1400" b="1" dirty="0"/>
              <a:t>Wenn Zeit:</a:t>
            </a:r>
          </a:p>
          <a:p>
            <a:pPr marL="342900" indent="-342900">
              <a:buFont typeface="+mj-lt"/>
              <a:buAutoNum type="arabicParenR"/>
            </a:pPr>
            <a:r>
              <a:rPr lang="de-DE" sz="1400" dirty="0"/>
              <a:t>Hört nun die Hörprobe 3 </a:t>
            </a:r>
            <a:r>
              <a:rPr lang="de-DE" sz="1400" dirty="0">
                <a:hlinkClick r:id="rId4">
                  <a:extLst>
                    <a:ext uri="{A12FA001-AC4F-418D-AE19-62706E023703}">
                      <ahyp:hlinkClr xmlns:ahyp="http://schemas.microsoft.com/office/drawing/2018/hyperlinkcolor" val="tx"/>
                    </a:ext>
                  </a:extLst>
                </a:hlinkClick>
              </a:rPr>
              <a:t>(</a:t>
            </a:r>
            <a:r>
              <a:rPr lang="de-DE" sz="1400" dirty="0">
                <a:solidFill>
                  <a:srgbClr val="954F72"/>
                </a:solidFill>
                <a:hlinkClick r:id="rId4">
                  <a:extLst>
                    <a:ext uri="{A12FA001-AC4F-418D-AE19-62706E023703}">
                      <ahyp:hlinkClr xmlns:ahyp="http://schemas.microsoft.com/office/drawing/2018/hyperlinkcolor" val="tx"/>
                    </a:ext>
                  </a:extLst>
                </a:hlinkClick>
              </a:rPr>
              <a:t>https://www.hear-it.org/sites/default/files/sound_files/Hylendetinitus.mp3</a:t>
            </a:r>
            <a:r>
              <a:rPr lang="de-DE" sz="1400" dirty="0"/>
              <a:t>) an und beschreibt, was hier problematisch ist.</a:t>
            </a:r>
          </a:p>
        </p:txBody>
      </p:sp>
    </p:spTree>
    <p:extLst>
      <p:ext uri="{BB962C8B-B14F-4D97-AF65-F5344CB8AC3E}">
        <p14:creationId xmlns:p14="http://schemas.microsoft.com/office/powerpoint/2010/main" val="257391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614626-EC6D-45EB-941C-C6D1FAA1BE38}"/>
              </a:ext>
            </a:extLst>
          </p:cNvPr>
          <p:cNvSpPr txBox="1"/>
          <p:nvPr/>
        </p:nvSpPr>
        <p:spPr>
          <a:xfrm>
            <a:off x="0" y="-26813"/>
            <a:ext cx="10529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Arbeitsblatt 1: Lärm kann das Hörvermögen beeinträchtigen</a:t>
            </a:r>
          </a:p>
        </p:txBody>
      </p:sp>
      <p:pic>
        <p:nvPicPr>
          <p:cNvPr id="6" name="Picture 2">
            <a:extLst>
              <a:ext uri="{FF2B5EF4-FFF2-40B4-BE49-F238E27FC236}">
                <a16:creationId xmlns:a16="http://schemas.microsoft.com/office/drawing/2014/main" id="{25FD7458-D355-4545-BFB9-2922276B2C70}"/>
              </a:ext>
            </a:extLst>
          </p:cNvPr>
          <p:cNvPicPr>
            <a:picLocks noChangeAspect="1" noChangeArrowheads="1"/>
          </p:cNvPicPr>
          <p:nvPr/>
        </p:nvPicPr>
        <p:blipFill>
          <a:blip r:embed="rId3"/>
          <a:srcRect/>
          <a:stretch/>
        </p:blipFill>
        <p:spPr bwMode="auto">
          <a:xfrm>
            <a:off x="173756" y="511408"/>
            <a:ext cx="1756789" cy="157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A103F24A-946B-62BA-BAD7-9B31529DA611}"/>
              </a:ext>
            </a:extLst>
          </p:cNvPr>
          <p:cNvSpPr txBox="1"/>
          <p:nvPr/>
        </p:nvSpPr>
        <p:spPr>
          <a:xfrm>
            <a:off x="173756" y="4770878"/>
            <a:ext cx="8050492" cy="1877437"/>
          </a:xfrm>
          <a:prstGeom prst="rect">
            <a:avLst/>
          </a:prstGeom>
          <a:solidFill>
            <a:schemeClr val="accent1">
              <a:lumMod val="20000"/>
              <a:lumOff val="80000"/>
            </a:schemeClr>
          </a:solidFill>
          <a:ln>
            <a:noFill/>
          </a:ln>
        </p:spPr>
        <p:txBody>
          <a:bodyPr wrap="square" rtlCol="0">
            <a:spAutoFit/>
          </a:bodyPr>
          <a:lstStyle/>
          <a:p>
            <a:r>
              <a:rPr lang="de-DE" sz="1200" b="1" dirty="0">
                <a:solidFill>
                  <a:srgbClr val="0070C0"/>
                </a:solidFill>
              </a:rPr>
              <a:t>Aufgaben:  </a:t>
            </a:r>
            <a:r>
              <a:rPr lang="de-DE" sz="1200" b="1" i="1" dirty="0">
                <a:solidFill>
                  <a:srgbClr val="0070C0"/>
                </a:solidFill>
              </a:rPr>
              <a:t>Lärm kann das Hörvermögen beeinträchtigen</a:t>
            </a:r>
          </a:p>
          <a:p>
            <a:endParaRPr lang="de-DE" sz="800" b="1" i="1" dirty="0">
              <a:solidFill>
                <a:srgbClr val="0070C0"/>
              </a:solidFill>
            </a:endParaRPr>
          </a:p>
          <a:p>
            <a:r>
              <a:rPr lang="de-AT" sz="1200" dirty="0">
                <a:solidFill>
                  <a:srgbClr val="0070C0"/>
                </a:solidFill>
              </a:rPr>
              <a:t>6) Lest den Text. </a:t>
            </a:r>
          </a:p>
          <a:p>
            <a:r>
              <a:rPr lang="de-AT" sz="1200" dirty="0">
                <a:solidFill>
                  <a:srgbClr val="0070C0"/>
                </a:solidFill>
              </a:rPr>
              <a:t>7) Ergänze die fehlenden Begriffe in den Abbildungen (Abb1.Hörorgan und Abb2 Zellen) mit den passenden Wörtern aus dem Text.</a:t>
            </a:r>
          </a:p>
          <a:p>
            <a:r>
              <a:rPr lang="de-AT" sz="1200" dirty="0">
                <a:solidFill>
                  <a:srgbClr val="0070C0"/>
                </a:solidFill>
              </a:rPr>
              <a:t>8) Suche im Infotext zusammengesetzte Nomen/Substantive und markiere die einzelnen Wortteile in unterschiedlichen Farben.</a:t>
            </a:r>
          </a:p>
          <a:p>
            <a:r>
              <a:rPr lang="de-AT" sz="1200" dirty="0">
                <a:solidFill>
                  <a:srgbClr val="0070C0"/>
                </a:solidFill>
              </a:rPr>
              <a:t>9) Suche im Infotext konditionale Zusammenhänge, die Ursache-Wirkungs-Beziehungen ausdrücken. </a:t>
            </a:r>
            <a:r>
              <a:rPr lang="de-AT" sz="1200">
                <a:solidFill>
                  <a:srgbClr val="0070C0"/>
                </a:solidFill>
              </a:rPr>
              <a:t>Markiere die </a:t>
            </a:r>
            <a:r>
              <a:rPr lang="de-AT" sz="1200" dirty="0">
                <a:solidFill>
                  <a:srgbClr val="0070C0"/>
                </a:solidFill>
              </a:rPr>
              <a:t>Ursachen in gelb und die Wirkungen in grün.</a:t>
            </a:r>
          </a:p>
          <a:p>
            <a:r>
              <a:rPr lang="de-AT" sz="1200" dirty="0">
                <a:solidFill>
                  <a:srgbClr val="0070C0"/>
                </a:solidFill>
              </a:rPr>
              <a:t>10) [Plenumsdiskussion] Diskutiert nun unter Zuhilfenahme des Infotextes mögliche Ursachen für das Hörempfinden in Hörprobe 2.</a:t>
            </a:r>
          </a:p>
        </p:txBody>
      </p:sp>
      <p:sp>
        <p:nvSpPr>
          <p:cNvPr id="19" name="Textfeld 18">
            <a:extLst>
              <a:ext uri="{FF2B5EF4-FFF2-40B4-BE49-F238E27FC236}">
                <a16:creationId xmlns:a16="http://schemas.microsoft.com/office/drawing/2014/main" id="{6B2FB37F-EA08-6D3B-227C-5F5403831D15}"/>
              </a:ext>
            </a:extLst>
          </p:cNvPr>
          <p:cNvSpPr txBox="1"/>
          <p:nvPr/>
        </p:nvSpPr>
        <p:spPr>
          <a:xfrm>
            <a:off x="173758" y="2231725"/>
            <a:ext cx="8050490" cy="2462597"/>
          </a:xfrm>
          <a:prstGeom prst="rect">
            <a:avLst/>
          </a:prstGeom>
          <a:solidFill>
            <a:schemeClr val="accent6">
              <a:lumMod val="60000"/>
              <a:lumOff val="40000"/>
            </a:schemeClr>
          </a:solidFill>
        </p:spPr>
        <p:txBody>
          <a:bodyPr wrap="square">
            <a:spAutoFit/>
          </a:bodyPr>
          <a:lstStyle/>
          <a:p>
            <a:pPr>
              <a:lnSpc>
                <a:spcPct val="107000"/>
              </a:lnSpc>
              <a:spcAft>
                <a:spcPts val="800"/>
              </a:spcAft>
            </a:pPr>
            <a:r>
              <a:rPr lang="de-CH" sz="1200" b="1" dirty="0">
                <a:effectLst/>
                <a:latin typeface="Calibri" panose="020F0502020204030204" pitchFamily="34" charset="0"/>
                <a:ea typeface="Calibri" panose="020F0502020204030204" pitchFamily="34" charset="0"/>
                <a:cs typeface="Times New Roman" panose="02020603050405020304" pitchFamily="18" charset="0"/>
              </a:rPr>
              <a:t>Infotext: Ursache von Hörschäden</a:t>
            </a:r>
          </a:p>
          <a:p>
            <a:pPr>
              <a:lnSpc>
                <a:spcPct val="107000"/>
              </a:lnSpc>
              <a:spcAft>
                <a:spcPts val="800"/>
              </a:spcAft>
            </a:pPr>
            <a:r>
              <a:rPr lang="de-CH" sz="1200" dirty="0">
                <a:effectLst/>
                <a:latin typeface="Calibri" panose="020F0502020204030204" pitchFamily="34" charset="0"/>
                <a:ea typeface="Calibri" panose="020F0502020204030204" pitchFamily="34" charset="0"/>
                <a:cs typeface="Times New Roman" panose="02020603050405020304" pitchFamily="18" charset="0"/>
              </a:rPr>
              <a:t>Die Hörsinneszellen befinden sich in der Gehörschnecke des Innenohrs. Hörsinneszellen werden durch Schwingungen erregt und erzeugen elektrische Signale. Dabei werden die feinen Härchen der Hörsinneszellen gebogen. Bei einem plötzlichen lauten Geräusch, wie z.B. einem lauten Knall, kann es zu einem Riss im Trommelfell, aber auch zum Abbrechen dieser Härchen kommen. Das Trommelfell heilt in der Regel wieder aus, die Sinneshärchen jedoch können nicht regeneriert werden. </a:t>
            </a:r>
          </a:p>
          <a:p>
            <a:pPr>
              <a:lnSpc>
                <a:spcPct val="107000"/>
              </a:lnSpc>
              <a:spcAft>
                <a:spcPts val="800"/>
              </a:spcAft>
            </a:pPr>
            <a:r>
              <a:rPr lang="de-CH" sz="1200" dirty="0">
                <a:effectLst/>
                <a:latin typeface="Calibri" panose="020F0502020204030204" pitchFamily="34" charset="0"/>
                <a:ea typeface="Calibri" panose="020F0502020204030204" pitchFamily="34" charset="0"/>
                <a:cs typeface="Times New Roman" panose="02020603050405020304" pitchFamily="18" charset="0"/>
              </a:rPr>
              <a:t>Für die Bildung des elektrischen Signals wird Energie benötigt. Diese Energie erhalten die Hörsinneszellen über die Zellatmung. Werden sie stark oder dauerhaft erregt, z.B. durch eine hohe Schalleinwirkung wie Strassenlärm, kann es zu einer Unterversorgung der Hörsinneszellen mit Sauerstoff und Traubenzucker (Glucose) kommen. Erfolgt daraufhin eine Ruhepause für die Hörsinneszellen, so können sie sich von diesem Nährstoffmangel wieder erholen. Findet jedoch keine Pause statt, sterben die geschädigten Hörsinneszellen ab. Im Gegensatz zu anderen Körperzellen können sie nicht wieder ersetzt werden, Das Gehör ist dauerhaft geschädigt. </a:t>
            </a:r>
          </a:p>
        </p:txBody>
      </p:sp>
      <p:sp>
        <p:nvSpPr>
          <p:cNvPr id="14" name="Textfeld 13">
            <a:extLst>
              <a:ext uri="{FF2B5EF4-FFF2-40B4-BE49-F238E27FC236}">
                <a16:creationId xmlns:a16="http://schemas.microsoft.com/office/drawing/2014/main" id="{2124A1BC-48AD-4E4B-95EB-378AB9E63462}"/>
              </a:ext>
            </a:extLst>
          </p:cNvPr>
          <p:cNvSpPr txBox="1"/>
          <p:nvPr/>
        </p:nvSpPr>
        <p:spPr>
          <a:xfrm>
            <a:off x="8432092" y="4315400"/>
            <a:ext cx="3681350" cy="2554545"/>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70AD47"/>
                </a:solidFill>
                <a:effectLst/>
                <a:uLnTx/>
                <a:uFillTx/>
                <a:latin typeface="Calibri" panose="020F0502020204030204"/>
                <a:ea typeface="+mn-ea"/>
                <a:cs typeface="+mn-cs"/>
              </a:rPr>
              <a:t>Werkzeugkasten:</a:t>
            </a:r>
            <a:r>
              <a:rPr kumimoji="0" lang="de-DE" sz="1200" b="1" i="0" u="none" strike="noStrike" kern="1200" cap="none" spc="0" normalizeH="0" noProof="0">
                <a:ln>
                  <a:noFill/>
                </a:ln>
                <a:solidFill>
                  <a:srgbClr val="70AD47"/>
                </a:solidFill>
                <a:effectLst/>
                <a:uLnTx/>
                <a:uFillTx/>
                <a:latin typeface="Calibri" panose="020F0502020204030204"/>
                <a:ea typeface="+mn-ea"/>
                <a:cs typeface="+mn-cs"/>
              </a:rPr>
              <a:t> </a:t>
            </a:r>
            <a:r>
              <a:rPr kumimoji="0" lang="de-DE" sz="1200" b="1" i="1" u="none" strike="noStrike" kern="1200" cap="none" spc="0" normalizeH="0" baseline="0" noProof="0">
                <a:ln>
                  <a:noFill/>
                </a:ln>
                <a:solidFill>
                  <a:srgbClr val="70AD47"/>
                </a:solidFill>
                <a:effectLst/>
                <a:uLnTx/>
                <a:uFillTx/>
                <a:latin typeface="Calibri" panose="020F0502020204030204"/>
                <a:ea typeface="+mn-ea"/>
                <a:cs typeface="+mn-cs"/>
              </a:rPr>
              <a:t>Konditionale Zusammenhänge (Ursache-Wirkung-Beziehung)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1200" cap="none" spc="0" normalizeH="0" baseline="0" noProof="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Es gibt im Deutschen mehrere Möglichkeiten, konditionale Zusammenhänge auszudrücken.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Nebensätze mit wenn: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Wenn</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keine Pause stattfindet, sterben die Zellen 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Uneingeleitete Nebensätze: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Findet</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keine Pause statt, sterben die Zellen 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Mithilfe der Präpositionen bei oder ohne: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Ohne</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Pause sterben die Zellen ab. /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Bei</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einem plötzlichen lauten Geräusch kann es zu einem Riss im Trommelfell kommen.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800" b="0" i="1" u="none" strike="noStrike" kern="1200" cap="none" spc="0" normalizeH="0" baseline="0" noProof="0">
              <a:ln>
                <a:noFill/>
              </a:ln>
              <a:solidFill>
                <a:srgbClr val="70AD47"/>
              </a:solidFill>
              <a:effectLst/>
              <a:uLnTx/>
              <a:uFillTx/>
              <a:latin typeface="Calibri" panose="020F0502020204030204"/>
              <a:ea typeface="+mn-ea"/>
              <a:cs typeface="+mn-cs"/>
            </a:endParaRPr>
          </a:p>
        </p:txBody>
      </p:sp>
      <p:pic>
        <p:nvPicPr>
          <p:cNvPr id="18" name="Grafik 17">
            <a:extLst>
              <a:ext uri="{FF2B5EF4-FFF2-40B4-BE49-F238E27FC236}">
                <a16:creationId xmlns:a16="http://schemas.microsoft.com/office/drawing/2014/main" id="{D7C9B289-5EE8-948E-9820-8D9BBB71EDBB}"/>
              </a:ext>
            </a:extLst>
          </p:cNvPr>
          <p:cNvPicPr>
            <a:picLocks noChangeAspect="1"/>
          </p:cNvPicPr>
          <p:nvPr/>
        </p:nvPicPr>
        <p:blipFill>
          <a:blip r:embed="rId4"/>
          <a:stretch>
            <a:fillRect/>
          </a:stretch>
        </p:blipFill>
        <p:spPr>
          <a:xfrm>
            <a:off x="8879905" y="781471"/>
            <a:ext cx="2975660" cy="2122061"/>
          </a:xfrm>
          <a:prstGeom prst="rect">
            <a:avLst/>
          </a:prstGeom>
        </p:spPr>
      </p:pic>
      <p:pic>
        <p:nvPicPr>
          <p:cNvPr id="2" name="Grafik 1" descr="Lupe mit einfarbiger Füllung">
            <a:extLst>
              <a:ext uri="{FF2B5EF4-FFF2-40B4-BE49-F238E27FC236}">
                <a16:creationId xmlns:a16="http://schemas.microsoft.com/office/drawing/2014/main" id="{4DFD7AEC-6E90-C5C6-58A6-B628F1B48BD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653189">
            <a:off x="1473799" y="1160941"/>
            <a:ext cx="282062" cy="282062"/>
          </a:xfrm>
          <a:prstGeom prst="rect">
            <a:avLst/>
          </a:prstGeom>
        </p:spPr>
      </p:pic>
      <p:sp>
        <p:nvSpPr>
          <p:cNvPr id="3" name="Textfeld 2">
            <a:extLst>
              <a:ext uri="{FF2B5EF4-FFF2-40B4-BE49-F238E27FC236}">
                <a16:creationId xmlns:a16="http://schemas.microsoft.com/office/drawing/2014/main" id="{ED2AAA28-8C9F-7862-53D7-1B6BBBDEB9DE}"/>
              </a:ext>
            </a:extLst>
          </p:cNvPr>
          <p:cNvSpPr txBox="1"/>
          <p:nvPr/>
        </p:nvSpPr>
        <p:spPr>
          <a:xfrm>
            <a:off x="2135602" y="511408"/>
            <a:ext cx="2210463" cy="923330"/>
          </a:xfrm>
          <a:prstGeom prst="rect">
            <a:avLst/>
          </a:prstGeom>
          <a:noFill/>
        </p:spPr>
        <p:txBody>
          <a:bodyPr wrap="square" rtlCol="0">
            <a:spAutoFit/>
          </a:bodyPr>
          <a:lstStyle/>
          <a:p>
            <a:r>
              <a:rPr lang="de-DE" dirty="0"/>
              <a:t>Schwerhörigkeit kann </a:t>
            </a:r>
            <a:br>
              <a:rPr lang="de-DE" dirty="0"/>
            </a:br>
            <a:r>
              <a:rPr lang="de-DE" dirty="0"/>
              <a:t>schon mit 20 Jahren beginnen!</a:t>
            </a:r>
          </a:p>
        </p:txBody>
      </p:sp>
      <p:sp>
        <p:nvSpPr>
          <p:cNvPr id="5" name="Textfeld 4">
            <a:extLst>
              <a:ext uri="{FF2B5EF4-FFF2-40B4-BE49-F238E27FC236}">
                <a16:creationId xmlns:a16="http://schemas.microsoft.com/office/drawing/2014/main" id="{49338B23-F3D3-6848-038B-F002206FA4B0}"/>
              </a:ext>
            </a:extLst>
          </p:cNvPr>
          <p:cNvSpPr txBox="1"/>
          <p:nvPr/>
        </p:nvSpPr>
        <p:spPr>
          <a:xfrm>
            <a:off x="1930545" y="1805031"/>
            <a:ext cx="3403158" cy="276999"/>
          </a:xfrm>
          <a:prstGeom prst="rect">
            <a:avLst/>
          </a:prstGeom>
          <a:noFill/>
        </p:spPr>
        <p:txBody>
          <a:bodyPr wrap="square" rtlCol="0">
            <a:spAutoFit/>
          </a:bodyPr>
          <a:lstStyle/>
          <a:p>
            <a:r>
              <a:rPr lang="de-DE" sz="1200" dirty="0"/>
              <a:t>© </a:t>
            </a:r>
            <a:r>
              <a:rPr lang="de-DE" sz="1200" dirty="0">
                <a:hlinkClick r:id="rId7"/>
              </a:rPr>
              <a:t>eeyrsja</a:t>
            </a:r>
            <a:r>
              <a:rPr lang="de-DE" sz="1200" dirty="0"/>
              <a:t> (</a:t>
            </a:r>
            <a:r>
              <a:rPr lang="de-DE" sz="1200" dirty="0">
                <a:hlinkClick r:id="rId8"/>
              </a:rPr>
              <a:t>CC0 1.0</a:t>
            </a:r>
            <a:r>
              <a:rPr lang="de-DE" sz="1200" dirty="0"/>
              <a:t>) auf </a:t>
            </a:r>
            <a:r>
              <a:rPr lang="de-DE" sz="1200" dirty="0">
                <a:hlinkClick r:id="rId9"/>
              </a:rPr>
              <a:t>openclipart</a:t>
            </a:r>
            <a:r>
              <a:rPr lang="de-DE" sz="1200" dirty="0"/>
              <a:t> </a:t>
            </a:r>
          </a:p>
        </p:txBody>
      </p:sp>
      <p:sp>
        <p:nvSpPr>
          <p:cNvPr id="7" name="Textfeld 6">
            <a:extLst>
              <a:ext uri="{FF2B5EF4-FFF2-40B4-BE49-F238E27FC236}">
                <a16:creationId xmlns:a16="http://schemas.microsoft.com/office/drawing/2014/main" id="{D49E5689-2809-C40B-9E06-62110E66ADB6}"/>
              </a:ext>
            </a:extLst>
          </p:cNvPr>
          <p:cNvSpPr txBox="1"/>
          <p:nvPr/>
        </p:nvSpPr>
        <p:spPr>
          <a:xfrm>
            <a:off x="8879905" y="2973152"/>
            <a:ext cx="2608028" cy="276999"/>
          </a:xfrm>
          <a:prstGeom prst="rect">
            <a:avLst/>
          </a:prstGeom>
          <a:noFill/>
        </p:spPr>
        <p:txBody>
          <a:bodyPr wrap="square" rtlCol="0">
            <a:spAutoFit/>
          </a:bodyPr>
          <a:lstStyle/>
          <a:p>
            <a:r>
              <a:rPr lang="de-DE" sz="1200" dirty="0"/>
              <a:t>mit </a:t>
            </a:r>
            <a:r>
              <a:rPr lang="de-DE" sz="1200" dirty="0">
                <a:hlinkClick r:id="rId10"/>
              </a:rPr>
              <a:t>Biorender.com </a:t>
            </a:r>
            <a:r>
              <a:rPr lang="de-DE" sz="1200" dirty="0"/>
              <a:t>erstellt</a:t>
            </a:r>
          </a:p>
        </p:txBody>
      </p:sp>
    </p:spTree>
    <p:extLst>
      <p:ext uri="{BB962C8B-B14F-4D97-AF65-F5344CB8AC3E}">
        <p14:creationId xmlns:p14="http://schemas.microsoft.com/office/powerpoint/2010/main" val="23620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614626-EC6D-45EB-941C-C6D1FAA1BE38}"/>
              </a:ext>
            </a:extLst>
          </p:cNvPr>
          <p:cNvSpPr txBox="1"/>
          <p:nvPr/>
        </p:nvSpPr>
        <p:spPr>
          <a:xfrm>
            <a:off x="0" y="-26813"/>
            <a:ext cx="10529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Lärm kann das Hörvermögen </a:t>
            </a:r>
            <a:r>
              <a:rPr kumimoji="0" lang="de-AT" sz="2400" b="1" i="0" u="none" strike="noStrike" kern="1200" cap="none" spc="0" normalizeH="0" baseline="0" noProof="0" dirty="0" err="1">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beeinträchtigen:Lösungen</a:t>
            </a:r>
            <a:endParaRPr kumimoji="0" lang="de-AT"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25FD7458-D355-4545-BFB9-2922276B2C70}"/>
              </a:ext>
            </a:extLst>
          </p:cNvPr>
          <p:cNvPicPr>
            <a:picLocks noChangeAspect="1" noChangeArrowheads="1"/>
          </p:cNvPicPr>
          <p:nvPr/>
        </p:nvPicPr>
        <p:blipFill>
          <a:blip r:embed="rId3"/>
          <a:srcRect/>
          <a:stretch/>
        </p:blipFill>
        <p:spPr bwMode="auto">
          <a:xfrm>
            <a:off x="170063" y="516661"/>
            <a:ext cx="1756789" cy="157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A103F24A-946B-62BA-BAD7-9B31529DA611}"/>
              </a:ext>
            </a:extLst>
          </p:cNvPr>
          <p:cNvSpPr txBox="1"/>
          <p:nvPr/>
        </p:nvSpPr>
        <p:spPr>
          <a:xfrm>
            <a:off x="173756" y="4795897"/>
            <a:ext cx="8050492" cy="1877437"/>
          </a:xfrm>
          <a:prstGeom prst="rect">
            <a:avLst/>
          </a:prstGeom>
          <a:solidFill>
            <a:schemeClr val="accent1">
              <a:lumMod val="20000"/>
              <a:lumOff val="80000"/>
            </a:schemeClr>
          </a:solidFill>
          <a:ln>
            <a:noFill/>
          </a:ln>
        </p:spPr>
        <p:txBody>
          <a:bodyPr wrap="square" rtlCol="0">
            <a:spAutoFit/>
          </a:bodyPr>
          <a:lstStyle/>
          <a:p>
            <a:r>
              <a:rPr lang="de-DE" sz="1200" b="1" dirty="0">
                <a:solidFill>
                  <a:srgbClr val="0070C0"/>
                </a:solidFill>
              </a:rPr>
              <a:t>Aufgaben:  </a:t>
            </a:r>
            <a:r>
              <a:rPr lang="de-DE" sz="1200" b="1" i="1" dirty="0">
                <a:solidFill>
                  <a:srgbClr val="0070C0"/>
                </a:solidFill>
              </a:rPr>
              <a:t>Lärm kann das Hörvermögen beeinträchtigen</a:t>
            </a:r>
          </a:p>
          <a:p>
            <a:endParaRPr lang="de-DE" sz="800" b="1" i="1" dirty="0">
              <a:solidFill>
                <a:srgbClr val="0070C0"/>
              </a:solidFill>
            </a:endParaRPr>
          </a:p>
          <a:p>
            <a:pPr marL="266700" indent="-266700">
              <a:buFontTx/>
              <a:buAutoNum type="arabicParenR"/>
            </a:pPr>
            <a:r>
              <a:rPr lang="de-AT" sz="1200" dirty="0" err="1">
                <a:solidFill>
                  <a:srgbClr val="0070C0"/>
                </a:solidFill>
              </a:rPr>
              <a:t>Lies</a:t>
            </a:r>
            <a:r>
              <a:rPr lang="de-AT" sz="1200" dirty="0">
                <a:solidFill>
                  <a:srgbClr val="0070C0"/>
                </a:solidFill>
              </a:rPr>
              <a:t> den Text. </a:t>
            </a:r>
          </a:p>
          <a:p>
            <a:pPr marL="266700" indent="-266700">
              <a:buFontTx/>
              <a:buAutoNum type="arabicParenR"/>
            </a:pPr>
            <a:r>
              <a:rPr lang="de-AT" sz="1200" dirty="0">
                <a:solidFill>
                  <a:srgbClr val="0070C0"/>
                </a:solidFill>
              </a:rPr>
              <a:t>Ergänze die fehlenden Begriffe in der Abbildung (Abb1.Hörorgan) mit den passenden Wörtern aus dem Text.</a:t>
            </a:r>
          </a:p>
          <a:p>
            <a:pPr marL="266700" indent="-266700">
              <a:buFontTx/>
              <a:buAutoNum type="arabicParenR"/>
            </a:pPr>
            <a:r>
              <a:rPr lang="de-AT" sz="1200" dirty="0">
                <a:solidFill>
                  <a:srgbClr val="0070C0"/>
                </a:solidFill>
              </a:rPr>
              <a:t>Suche im Text zusammengesetzte Nomen/Substantive und markiere die einzelnen Wortteile in unterschiedlichen Farben.</a:t>
            </a:r>
          </a:p>
          <a:p>
            <a:pPr marL="266700" indent="-266700">
              <a:buFontTx/>
              <a:buAutoNum type="arabicParenR"/>
            </a:pPr>
            <a:r>
              <a:rPr lang="de-AT" sz="1200" dirty="0">
                <a:solidFill>
                  <a:srgbClr val="0070C0"/>
                </a:solidFill>
              </a:rPr>
              <a:t>Findet im Infotext die konditionalen Zusammenhänge, die Ursache-Wirkungs-Beziehungen ausdrücken. Markiere die Ursachen in gelb und die Wirkungen in grün.</a:t>
            </a:r>
          </a:p>
          <a:p>
            <a:pPr marL="266700" indent="-266700">
              <a:buFontTx/>
              <a:buAutoNum type="arabicParenR"/>
            </a:pPr>
            <a:r>
              <a:rPr lang="de-AT" sz="1200" dirty="0">
                <a:solidFill>
                  <a:srgbClr val="0070C0"/>
                </a:solidFill>
              </a:rPr>
              <a:t>[Plenumsdiskussion] Diskutiert nun unter Zuhilfenahme des Infotextes mögliche Ursachen für das Hörempfinden in Hörprobe 2.</a:t>
            </a:r>
          </a:p>
          <a:p>
            <a:pPr marL="266700" indent="-266700">
              <a:buFontTx/>
              <a:buAutoNum type="arabicParenR"/>
            </a:pPr>
            <a:endParaRPr lang="de-DE" sz="1200" dirty="0">
              <a:solidFill>
                <a:srgbClr val="0070C0"/>
              </a:solidFill>
            </a:endParaRPr>
          </a:p>
        </p:txBody>
      </p:sp>
      <p:pic>
        <p:nvPicPr>
          <p:cNvPr id="17" name="Grafik 16" descr="Lupe mit einfarbiger Füllung">
            <a:extLst>
              <a:ext uri="{FF2B5EF4-FFF2-40B4-BE49-F238E27FC236}">
                <a16:creationId xmlns:a16="http://schemas.microsoft.com/office/drawing/2014/main" id="{EF617B06-91B3-09C7-ED1F-278F22CC9A5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653189">
            <a:off x="1473799" y="1160941"/>
            <a:ext cx="282062" cy="282062"/>
          </a:xfrm>
          <a:prstGeom prst="rect">
            <a:avLst/>
          </a:prstGeom>
        </p:spPr>
      </p:pic>
      <p:sp>
        <p:nvSpPr>
          <p:cNvPr id="19" name="Textfeld 18">
            <a:extLst>
              <a:ext uri="{FF2B5EF4-FFF2-40B4-BE49-F238E27FC236}">
                <a16:creationId xmlns:a16="http://schemas.microsoft.com/office/drawing/2014/main" id="{6B2FB37F-EA08-6D3B-227C-5F5403831D15}"/>
              </a:ext>
            </a:extLst>
          </p:cNvPr>
          <p:cNvSpPr txBox="1"/>
          <p:nvPr/>
        </p:nvSpPr>
        <p:spPr>
          <a:xfrm>
            <a:off x="173756" y="2231725"/>
            <a:ext cx="8050490" cy="2462597"/>
          </a:xfrm>
          <a:prstGeom prst="rect">
            <a:avLst/>
          </a:prstGeom>
          <a:solidFill>
            <a:schemeClr val="accent6">
              <a:lumMod val="60000"/>
              <a:lumOff val="40000"/>
            </a:schemeClr>
          </a:solidFill>
        </p:spPr>
        <p:txBody>
          <a:bodyPr wrap="square">
            <a:spAutoFit/>
          </a:bodyPr>
          <a:lstStyle/>
          <a:p>
            <a:pPr>
              <a:lnSpc>
                <a:spcPct val="107000"/>
              </a:lnSpc>
              <a:spcAft>
                <a:spcPts val="800"/>
              </a:spcAft>
            </a:pPr>
            <a:r>
              <a:rPr lang="de-CH" sz="1200" b="1">
                <a:effectLst/>
                <a:latin typeface="Calibri" panose="020F0502020204030204" pitchFamily="34" charset="0"/>
                <a:ea typeface="Calibri" panose="020F0502020204030204" pitchFamily="34" charset="0"/>
                <a:cs typeface="Times New Roman" panose="02020603050405020304" pitchFamily="18" charset="0"/>
              </a:rPr>
              <a:t>Infotext: Ursache von Hörschäden</a:t>
            </a:r>
          </a:p>
          <a:p>
            <a:pPr>
              <a:lnSpc>
                <a:spcPct val="107000"/>
              </a:lnSpc>
              <a:spcAft>
                <a:spcPts val="800"/>
              </a:spcAft>
            </a:pPr>
            <a:r>
              <a:rPr lang="de-CH" sz="1200">
                <a:effectLst/>
                <a:latin typeface="Calibri" panose="020F0502020204030204" pitchFamily="34" charset="0"/>
                <a:ea typeface="Calibri" panose="020F0502020204030204" pitchFamily="34" charset="0"/>
                <a:cs typeface="Times New Roman" panose="02020603050405020304" pitchFamily="18" charset="0"/>
              </a:rPr>
              <a:t>Die</a:t>
            </a:r>
            <a:r>
              <a:rPr lang="de-CH"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de-CH" sz="12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Hör</a:t>
            </a:r>
            <a:r>
              <a:rPr lang="de-CH" sz="12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sinnes</a:t>
            </a:r>
            <a:r>
              <a:rPr lang="de-CH"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zellen</a:t>
            </a:r>
            <a:r>
              <a:rPr lang="de-CH"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de-CH" sz="1200">
                <a:effectLst/>
                <a:latin typeface="Calibri" panose="020F0502020204030204" pitchFamily="34" charset="0"/>
                <a:ea typeface="Calibri" panose="020F0502020204030204" pitchFamily="34" charset="0"/>
                <a:cs typeface="Times New Roman" panose="02020603050405020304" pitchFamily="18" charset="0"/>
              </a:rPr>
              <a:t>befinden sich in der </a:t>
            </a:r>
            <a:r>
              <a:rPr lang="de-CH" sz="12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Gehörschnecke</a:t>
            </a:r>
            <a:r>
              <a:rPr lang="de-CH"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de-CH" sz="1200">
                <a:effectLst/>
                <a:latin typeface="Calibri" panose="020F0502020204030204" pitchFamily="34" charset="0"/>
                <a:ea typeface="Calibri" panose="020F0502020204030204" pitchFamily="34" charset="0"/>
                <a:cs typeface="Times New Roman" panose="02020603050405020304" pitchFamily="18" charset="0"/>
              </a:rPr>
              <a:t>des</a:t>
            </a:r>
            <a:r>
              <a:rPr lang="de-CH"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de-CH" sz="12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Innenohrs</a:t>
            </a:r>
            <a:r>
              <a:rPr lang="de-CH"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de-CH" sz="1200" u="sng">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Hör</a:t>
            </a:r>
            <a:r>
              <a:rPr lang="de-CH" sz="1200" u="sng">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sinnes</a:t>
            </a:r>
            <a:r>
              <a:rPr lang="de-CH" sz="1200" u="sng">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zellen</a:t>
            </a:r>
            <a:r>
              <a:rPr lang="de-CH" sz="1200">
                <a:effectLst/>
                <a:latin typeface="Calibri" panose="020F0502020204030204" pitchFamily="34" charset="0"/>
                <a:ea typeface="Calibri" panose="020F0502020204030204" pitchFamily="34" charset="0"/>
                <a:cs typeface="Times New Roman" panose="02020603050405020304" pitchFamily="18" charset="0"/>
              </a:rPr>
              <a:t> werden </a:t>
            </a:r>
            <a:r>
              <a:rPr lang="de-CH"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durch Schwingungen erregt </a:t>
            </a:r>
            <a:r>
              <a:rPr lang="de-CH" sz="1200">
                <a:effectLst/>
                <a:latin typeface="Calibri" panose="020F0502020204030204" pitchFamily="34" charset="0"/>
                <a:ea typeface="Calibri" panose="020F0502020204030204" pitchFamily="34" charset="0"/>
                <a:cs typeface="Times New Roman" panose="02020603050405020304" pitchFamily="18" charset="0"/>
              </a:rPr>
              <a:t>und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erzeugen elektrische Signale</a:t>
            </a:r>
            <a:r>
              <a:rPr lang="de-CH" sz="1200">
                <a:effectLst/>
                <a:latin typeface="Calibri" panose="020F0502020204030204" pitchFamily="34" charset="0"/>
                <a:ea typeface="Calibri" panose="020F0502020204030204" pitchFamily="34" charset="0"/>
                <a:cs typeface="Times New Roman" panose="02020603050405020304" pitchFamily="18" charset="0"/>
              </a:rPr>
              <a:t>. Dabei werden die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feinen Härchen der </a:t>
            </a:r>
            <a:r>
              <a:rPr lang="de-CH" sz="1200">
                <a:solidFill>
                  <a:schemeClr val="accent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Hör</a:t>
            </a:r>
            <a:r>
              <a:rPr lang="de-CH" sz="1200">
                <a:solidFill>
                  <a:srgbClr val="00B0F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sinnes</a:t>
            </a:r>
            <a:r>
              <a:rPr lang="de-CH" sz="1200">
                <a:solidFill>
                  <a:srgbClr val="7030A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zellen</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gebogen</a:t>
            </a:r>
            <a:r>
              <a:rPr lang="de-CH" sz="1200">
                <a:effectLst/>
                <a:latin typeface="Calibri" panose="020F0502020204030204" pitchFamily="34" charset="0"/>
                <a:ea typeface="Calibri" panose="020F0502020204030204" pitchFamily="34" charset="0"/>
                <a:cs typeface="Times New Roman" panose="02020603050405020304" pitchFamily="18" charset="0"/>
              </a:rPr>
              <a:t>. Bei einem plötzlichen </a:t>
            </a:r>
            <a:r>
              <a:rPr lang="de-CH"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lauten Geräusch</a:t>
            </a:r>
            <a:r>
              <a:rPr lang="de-CH" sz="1200">
                <a:effectLst/>
                <a:latin typeface="Calibri" panose="020F0502020204030204" pitchFamily="34" charset="0"/>
                <a:ea typeface="Calibri" panose="020F0502020204030204" pitchFamily="34" charset="0"/>
                <a:cs typeface="Times New Roman" panose="02020603050405020304" pitchFamily="18" charset="0"/>
              </a:rPr>
              <a:t>, wie z.B. einem lauten Knall, kann es zu einem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Riss im Trommelfell</a:t>
            </a:r>
            <a:r>
              <a:rPr lang="de-CH" sz="1200">
                <a:effectLst/>
                <a:latin typeface="Calibri" panose="020F0502020204030204" pitchFamily="34" charset="0"/>
                <a:ea typeface="Calibri" panose="020F0502020204030204" pitchFamily="34" charset="0"/>
                <a:cs typeface="Times New Roman" panose="02020603050405020304" pitchFamily="18" charset="0"/>
              </a:rPr>
              <a:t>, aber auch zum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Abbrechen dieser Härchen </a:t>
            </a:r>
            <a:r>
              <a:rPr lang="de-CH" sz="1200">
                <a:effectLst/>
                <a:latin typeface="Calibri" panose="020F0502020204030204" pitchFamily="34" charset="0"/>
                <a:ea typeface="Calibri" panose="020F0502020204030204" pitchFamily="34" charset="0"/>
                <a:cs typeface="Times New Roman" panose="02020603050405020304" pitchFamily="18" charset="0"/>
              </a:rPr>
              <a:t>kommen. Das </a:t>
            </a:r>
            <a:r>
              <a:rPr lang="de-CH" sz="1200" u="sng">
                <a:effectLst/>
                <a:latin typeface="Calibri" panose="020F0502020204030204" pitchFamily="34" charset="0"/>
                <a:ea typeface="Calibri" panose="020F0502020204030204" pitchFamily="34" charset="0"/>
                <a:cs typeface="Times New Roman" panose="02020603050405020304" pitchFamily="18" charset="0"/>
              </a:rPr>
              <a:t>Trommelfell</a:t>
            </a:r>
            <a:r>
              <a:rPr lang="de-CH" sz="1200">
                <a:effectLst/>
                <a:latin typeface="Calibri" panose="020F0502020204030204" pitchFamily="34" charset="0"/>
                <a:ea typeface="Calibri" panose="020F0502020204030204" pitchFamily="34" charset="0"/>
                <a:cs typeface="Times New Roman" panose="02020603050405020304" pitchFamily="18" charset="0"/>
              </a:rPr>
              <a:t> heilt in der Regel wieder aus, die </a:t>
            </a:r>
            <a:r>
              <a:rPr lang="de-CH" sz="1200" u="sng">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Sinnes</a:t>
            </a:r>
            <a:r>
              <a:rPr lang="de-CH" sz="1200" u="sng">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härchen</a:t>
            </a:r>
            <a:r>
              <a:rPr lang="de-CH" sz="1200">
                <a:effectLst/>
                <a:latin typeface="Calibri" panose="020F0502020204030204" pitchFamily="34" charset="0"/>
                <a:ea typeface="Calibri" panose="020F0502020204030204" pitchFamily="34" charset="0"/>
                <a:cs typeface="Times New Roman" panose="02020603050405020304" pitchFamily="18" charset="0"/>
              </a:rPr>
              <a:t> jedoch können nicht regeneriert werden. </a:t>
            </a:r>
          </a:p>
          <a:p>
            <a:pPr>
              <a:lnSpc>
                <a:spcPct val="107000"/>
              </a:lnSpc>
              <a:spcAft>
                <a:spcPts val="800"/>
              </a:spcAft>
            </a:pPr>
            <a:r>
              <a:rPr lang="de-CH" sz="1200">
                <a:effectLst/>
                <a:latin typeface="Calibri" panose="020F0502020204030204" pitchFamily="34" charset="0"/>
                <a:ea typeface="Calibri" panose="020F0502020204030204" pitchFamily="34" charset="0"/>
                <a:cs typeface="Times New Roman" panose="02020603050405020304" pitchFamily="18" charset="0"/>
              </a:rPr>
              <a:t>Für die Bildung des elektrischen Signals wird Energie benötigt. Diese Energie erhalten die Hörsinneszellen über die </a:t>
            </a:r>
            <a:r>
              <a:rPr lang="de-CH"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Zell</a:t>
            </a:r>
            <a:r>
              <a:rPr lang="de-CH" sz="12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atmung</a:t>
            </a:r>
            <a:r>
              <a:rPr lang="de-CH" sz="1200">
                <a:effectLst/>
                <a:latin typeface="Calibri" panose="020F0502020204030204" pitchFamily="34" charset="0"/>
                <a:ea typeface="Calibri" panose="020F0502020204030204" pitchFamily="34" charset="0"/>
                <a:cs typeface="Times New Roman" panose="02020603050405020304" pitchFamily="18" charset="0"/>
              </a:rPr>
              <a:t>. Werden sie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stark oder dauerhaft erregt</a:t>
            </a:r>
            <a:r>
              <a:rPr lang="de-CH" sz="1200">
                <a:effectLst/>
                <a:latin typeface="Calibri" panose="020F0502020204030204" pitchFamily="34" charset="0"/>
                <a:ea typeface="Calibri" panose="020F0502020204030204" pitchFamily="34" charset="0"/>
                <a:cs typeface="Times New Roman" panose="02020603050405020304" pitchFamily="18" charset="0"/>
              </a:rPr>
              <a:t>, z.B. durch eine </a:t>
            </a:r>
            <a:r>
              <a:rPr lang="de-CH"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hohe Schalleinwirkung </a:t>
            </a:r>
            <a:r>
              <a:rPr lang="de-CH" sz="1200">
                <a:effectLst/>
                <a:latin typeface="Calibri" panose="020F0502020204030204" pitchFamily="34" charset="0"/>
                <a:ea typeface="Calibri" panose="020F0502020204030204" pitchFamily="34" charset="0"/>
                <a:cs typeface="Times New Roman" panose="02020603050405020304" pitchFamily="18" charset="0"/>
              </a:rPr>
              <a:t>wie Strassenlärm, kann es zu einer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Unterversorgung der </a:t>
            </a:r>
            <a:r>
              <a:rPr lang="de-CH" sz="1200">
                <a:solidFill>
                  <a:schemeClr val="accent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Hör</a:t>
            </a:r>
            <a:r>
              <a:rPr lang="de-CH" sz="1200">
                <a:solidFill>
                  <a:srgbClr val="00B0F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sinnes</a:t>
            </a:r>
            <a:r>
              <a:rPr lang="de-CH" sz="1200">
                <a:solidFill>
                  <a:srgbClr val="7030A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zellen</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mit Sauerstoff und Traubenzucker (Glucose) </a:t>
            </a:r>
            <a:r>
              <a:rPr lang="de-CH" sz="1200">
                <a:effectLst/>
                <a:latin typeface="Calibri" panose="020F0502020204030204" pitchFamily="34" charset="0"/>
                <a:ea typeface="Calibri" panose="020F0502020204030204" pitchFamily="34" charset="0"/>
                <a:cs typeface="Times New Roman" panose="02020603050405020304" pitchFamily="18" charset="0"/>
              </a:rPr>
              <a:t>kommen. Erfolgt daraufhin eine </a:t>
            </a:r>
            <a:r>
              <a:rPr lang="de-CH"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Ruhepause</a:t>
            </a:r>
            <a:r>
              <a:rPr lang="de-CH" sz="1200">
                <a:effectLst/>
                <a:latin typeface="Calibri" panose="020F0502020204030204" pitchFamily="34" charset="0"/>
                <a:ea typeface="Calibri" panose="020F0502020204030204" pitchFamily="34" charset="0"/>
                <a:cs typeface="Times New Roman" panose="02020603050405020304" pitchFamily="18" charset="0"/>
              </a:rPr>
              <a:t> für die </a:t>
            </a:r>
            <a:r>
              <a:rPr lang="de-CH" sz="12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Hör</a:t>
            </a:r>
            <a:r>
              <a:rPr lang="de-CH" sz="12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sinnes</a:t>
            </a:r>
            <a:r>
              <a:rPr lang="de-CH"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zellen</a:t>
            </a:r>
            <a:r>
              <a:rPr lang="de-CH" sz="1200">
                <a:effectLst/>
                <a:latin typeface="Calibri" panose="020F0502020204030204" pitchFamily="34" charset="0"/>
                <a:ea typeface="Calibri" panose="020F0502020204030204" pitchFamily="34" charset="0"/>
                <a:cs typeface="Times New Roman" panose="02020603050405020304" pitchFamily="18" charset="0"/>
              </a:rPr>
              <a:t>, so können sie sich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von diesem </a:t>
            </a:r>
            <a:r>
              <a:rPr lang="de-CH" sz="1200">
                <a:solidFill>
                  <a:srgbClr val="7030A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Nähr</a:t>
            </a:r>
            <a:r>
              <a:rPr lang="de-CH" sz="1200">
                <a:solidFill>
                  <a:schemeClr val="accent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stoff</a:t>
            </a:r>
            <a:r>
              <a:rPr lang="de-CH" sz="1200">
                <a:solidFill>
                  <a:srgbClr val="00B0F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mangel</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wieder erholen</a:t>
            </a:r>
            <a:r>
              <a:rPr lang="de-CH" sz="1200">
                <a:effectLst/>
                <a:latin typeface="Calibri" panose="020F0502020204030204" pitchFamily="34" charset="0"/>
                <a:ea typeface="Calibri" panose="020F0502020204030204" pitchFamily="34" charset="0"/>
                <a:cs typeface="Times New Roman" panose="02020603050405020304" pitchFamily="18" charset="0"/>
              </a:rPr>
              <a:t>. Findet jedoch </a:t>
            </a:r>
            <a:r>
              <a:rPr lang="de-CH"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keine Pause </a:t>
            </a:r>
            <a:r>
              <a:rPr lang="de-CH" sz="1200">
                <a:effectLst/>
                <a:latin typeface="Calibri" panose="020F0502020204030204" pitchFamily="34" charset="0"/>
                <a:ea typeface="Calibri" panose="020F0502020204030204" pitchFamily="34" charset="0"/>
                <a:cs typeface="Times New Roman" panose="02020603050405020304" pitchFamily="18" charset="0"/>
              </a:rPr>
              <a:t>statt, </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sterben die geschädigten </a:t>
            </a:r>
            <a:r>
              <a:rPr lang="de-CH" sz="1200">
                <a:solidFill>
                  <a:schemeClr val="accent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Hör</a:t>
            </a:r>
            <a:r>
              <a:rPr lang="de-CH" sz="1200">
                <a:solidFill>
                  <a:srgbClr val="00B0F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sinnes</a:t>
            </a:r>
            <a:r>
              <a:rPr lang="de-CH" sz="1200">
                <a:solidFill>
                  <a:srgbClr val="7030A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zellen</a:t>
            </a:r>
            <a:r>
              <a:rPr lang="de-CH"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ab</a:t>
            </a:r>
            <a:r>
              <a:rPr lang="de-CH" sz="1200">
                <a:effectLst/>
                <a:latin typeface="Calibri" panose="020F0502020204030204" pitchFamily="34" charset="0"/>
                <a:ea typeface="Calibri" panose="020F0502020204030204" pitchFamily="34" charset="0"/>
                <a:cs typeface="Times New Roman" panose="02020603050405020304" pitchFamily="18" charset="0"/>
              </a:rPr>
              <a:t>. Im Gegensatz zu anderen </a:t>
            </a:r>
            <a:r>
              <a:rPr lang="de-CH" sz="12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Körper</a:t>
            </a:r>
            <a:r>
              <a:rPr lang="de-CH" sz="12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zellen</a:t>
            </a:r>
            <a:r>
              <a:rPr lang="de-CH" sz="1200">
                <a:effectLst/>
                <a:latin typeface="Calibri" panose="020F0502020204030204" pitchFamily="34" charset="0"/>
                <a:ea typeface="Calibri" panose="020F0502020204030204" pitchFamily="34" charset="0"/>
                <a:cs typeface="Times New Roman" panose="02020603050405020304" pitchFamily="18" charset="0"/>
              </a:rPr>
              <a:t> können sie nicht wieder ersetzt werden, Das Gehör ist dauerhaft geschädigt. </a:t>
            </a:r>
          </a:p>
        </p:txBody>
      </p:sp>
      <p:sp>
        <p:nvSpPr>
          <p:cNvPr id="14" name="Textfeld 13">
            <a:extLst>
              <a:ext uri="{FF2B5EF4-FFF2-40B4-BE49-F238E27FC236}">
                <a16:creationId xmlns:a16="http://schemas.microsoft.com/office/drawing/2014/main" id="{2124A1BC-48AD-4E4B-95EB-378AB9E63462}"/>
              </a:ext>
            </a:extLst>
          </p:cNvPr>
          <p:cNvSpPr txBox="1"/>
          <p:nvPr/>
        </p:nvSpPr>
        <p:spPr>
          <a:xfrm>
            <a:off x="8432092" y="4315400"/>
            <a:ext cx="3681350" cy="2554545"/>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70AD47"/>
                </a:solidFill>
                <a:effectLst/>
                <a:uLnTx/>
                <a:uFillTx/>
                <a:latin typeface="Calibri" panose="020F0502020204030204"/>
                <a:ea typeface="+mn-ea"/>
                <a:cs typeface="+mn-cs"/>
              </a:rPr>
              <a:t>Werkzeugkasten:</a:t>
            </a:r>
            <a:r>
              <a:rPr kumimoji="0" lang="de-DE" sz="1200" b="1" i="0" u="none" strike="noStrike" kern="1200" cap="none" spc="0" normalizeH="0" noProof="0">
                <a:ln>
                  <a:noFill/>
                </a:ln>
                <a:solidFill>
                  <a:srgbClr val="70AD47"/>
                </a:solidFill>
                <a:effectLst/>
                <a:uLnTx/>
                <a:uFillTx/>
                <a:latin typeface="Calibri" panose="020F0502020204030204"/>
                <a:ea typeface="+mn-ea"/>
                <a:cs typeface="+mn-cs"/>
              </a:rPr>
              <a:t> </a:t>
            </a:r>
            <a:r>
              <a:rPr kumimoji="0" lang="de-DE" sz="1200" b="1" i="1" u="none" strike="noStrike" kern="1200" cap="none" spc="0" normalizeH="0" baseline="0" noProof="0">
                <a:ln>
                  <a:noFill/>
                </a:ln>
                <a:solidFill>
                  <a:srgbClr val="70AD47"/>
                </a:solidFill>
                <a:effectLst/>
                <a:uLnTx/>
                <a:uFillTx/>
                <a:latin typeface="Calibri" panose="020F0502020204030204"/>
                <a:ea typeface="+mn-ea"/>
                <a:cs typeface="+mn-cs"/>
              </a:rPr>
              <a:t>Konditionale Zusammenhänge (Ursache-Wirkung-Beziehung)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1200" cap="none" spc="0" normalizeH="0" baseline="0" noProof="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Es gibt im Deutschen mehrere Möglichkeiten, konditionale Zusammenhänge auszudrücken.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Nebensätze mit wenn: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Wenn</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keine Pause stattfindet, sterben die Zellen 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Uneingeleitete Nebensätze: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Findet</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keine Pause statt, sterben die Zellen 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1" u="none" strike="noStrike" kern="1200" cap="none" spc="0" normalizeH="0" baseline="0" noProof="0">
                <a:ln>
                  <a:noFill/>
                </a:ln>
                <a:solidFill>
                  <a:srgbClr val="70AD47"/>
                </a:solidFill>
                <a:effectLst/>
                <a:uLnTx/>
                <a:uFillTx/>
                <a:latin typeface="Calibri" panose="020F0502020204030204"/>
                <a:ea typeface="+mn-ea"/>
                <a:cs typeface="+mn-cs"/>
              </a:rPr>
              <a:t>Mithilfe der Präpositionen bei oder ohne: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Ohne</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Pause sterben die Zellen ab. / </a:t>
            </a:r>
            <a:r>
              <a:rPr kumimoji="0" lang="de-AT" sz="1200" b="1" i="0" u="sng" strike="noStrike" kern="1200" cap="none" spc="0" normalizeH="0" baseline="0" noProof="0">
                <a:ln>
                  <a:noFill/>
                </a:ln>
                <a:solidFill>
                  <a:srgbClr val="70AD47"/>
                </a:solidFill>
                <a:effectLst/>
                <a:uLnTx/>
                <a:uFillTx/>
                <a:latin typeface="Calibri" panose="020F0502020204030204"/>
                <a:ea typeface="+mn-ea"/>
                <a:cs typeface="+mn-cs"/>
              </a:rPr>
              <a:t>Bei</a:t>
            </a:r>
            <a:r>
              <a:rPr kumimoji="0" lang="de-AT" sz="1200" b="0" i="0" u="none" strike="noStrike" kern="1200" cap="none" spc="0" normalizeH="0" baseline="0" noProof="0">
                <a:ln>
                  <a:noFill/>
                </a:ln>
                <a:solidFill>
                  <a:srgbClr val="70AD47"/>
                </a:solidFill>
                <a:effectLst/>
                <a:uLnTx/>
                <a:uFillTx/>
                <a:latin typeface="Calibri" panose="020F0502020204030204"/>
                <a:ea typeface="+mn-ea"/>
                <a:cs typeface="+mn-cs"/>
              </a:rPr>
              <a:t> einem plötzlichen lauten Geräusch kann es zu einem Riss im Trommelfell kommen.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800" b="0" i="1" u="none" strike="noStrike" kern="1200" cap="none" spc="0" normalizeH="0" baseline="0" noProof="0">
              <a:ln>
                <a:noFill/>
              </a:ln>
              <a:solidFill>
                <a:srgbClr val="70AD47"/>
              </a:solidFill>
              <a:effectLst/>
              <a:uLnTx/>
              <a:uFillTx/>
              <a:latin typeface="Calibri" panose="020F0502020204030204"/>
              <a:ea typeface="+mn-ea"/>
              <a:cs typeface="+mn-cs"/>
            </a:endParaRPr>
          </a:p>
        </p:txBody>
      </p:sp>
      <p:pic>
        <p:nvPicPr>
          <p:cNvPr id="18" name="Grafik 17">
            <a:extLst>
              <a:ext uri="{FF2B5EF4-FFF2-40B4-BE49-F238E27FC236}">
                <a16:creationId xmlns:a16="http://schemas.microsoft.com/office/drawing/2014/main" id="{D7C9B289-5EE8-948E-9820-8D9BBB71EDBB}"/>
              </a:ext>
            </a:extLst>
          </p:cNvPr>
          <p:cNvPicPr>
            <a:picLocks noChangeAspect="1"/>
          </p:cNvPicPr>
          <p:nvPr/>
        </p:nvPicPr>
        <p:blipFill>
          <a:blip r:embed="rId6"/>
          <a:stretch>
            <a:fillRect/>
          </a:stretch>
        </p:blipFill>
        <p:spPr>
          <a:xfrm>
            <a:off x="7949906" y="0"/>
            <a:ext cx="4242094" cy="3025205"/>
          </a:xfrm>
          <a:prstGeom prst="rect">
            <a:avLst/>
          </a:prstGeom>
        </p:spPr>
      </p:pic>
      <p:pic>
        <p:nvPicPr>
          <p:cNvPr id="2" name="Grafik 1">
            <a:extLst>
              <a:ext uri="{FF2B5EF4-FFF2-40B4-BE49-F238E27FC236}">
                <a16:creationId xmlns:a16="http://schemas.microsoft.com/office/drawing/2014/main" id="{954F7AF6-B133-6A55-76FF-3FF645FB9B96}"/>
              </a:ext>
            </a:extLst>
          </p:cNvPr>
          <p:cNvPicPr>
            <a:picLocks noChangeAspect="1"/>
          </p:cNvPicPr>
          <p:nvPr/>
        </p:nvPicPr>
        <p:blipFill>
          <a:blip r:embed="rId7"/>
          <a:stretch>
            <a:fillRect/>
          </a:stretch>
        </p:blipFill>
        <p:spPr>
          <a:xfrm>
            <a:off x="1926852" y="1836388"/>
            <a:ext cx="3407959" cy="323116"/>
          </a:xfrm>
          <a:prstGeom prst="rect">
            <a:avLst/>
          </a:prstGeom>
        </p:spPr>
      </p:pic>
      <p:sp>
        <p:nvSpPr>
          <p:cNvPr id="3" name="Textfeld 2">
            <a:extLst>
              <a:ext uri="{FF2B5EF4-FFF2-40B4-BE49-F238E27FC236}">
                <a16:creationId xmlns:a16="http://schemas.microsoft.com/office/drawing/2014/main" id="{B250DF7E-9701-18B6-A680-FCF45D5A4728}"/>
              </a:ext>
            </a:extLst>
          </p:cNvPr>
          <p:cNvSpPr txBox="1"/>
          <p:nvPr/>
        </p:nvSpPr>
        <p:spPr>
          <a:xfrm>
            <a:off x="8904109" y="3052018"/>
            <a:ext cx="2608028" cy="276999"/>
          </a:xfrm>
          <a:prstGeom prst="rect">
            <a:avLst/>
          </a:prstGeom>
          <a:noFill/>
        </p:spPr>
        <p:txBody>
          <a:bodyPr wrap="square" rtlCol="0">
            <a:spAutoFit/>
          </a:bodyPr>
          <a:lstStyle/>
          <a:p>
            <a:r>
              <a:rPr lang="de-DE" sz="1200" dirty="0"/>
              <a:t>mit </a:t>
            </a:r>
            <a:r>
              <a:rPr lang="de-DE" sz="1200" dirty="0">
                <a:hlinkClick r:id="rId8"/>
              </a:rPr>
              <a:t>Biorender.com </a:t>
            </a:r>
            <a:r>
              <a:rPr lang="de-DE" sz="1200" dirty="0"/>
              <a:t>erstellt</a:t>
            </a:r>
          </a:p>
        </p:txBody>
      </p:sp>
    </p:spTree>
    <p:extLst>
      <p:ext uri="{BB962C8B-B14F-4D97-AF65-F5344CB8AC3E}">
        <p14:creationId xmlns:p14="http://schemas.microsoft.com/office/powerpoint/2010/main" val="36060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ZYSZ63PCDK7H-702998913-9141</_dlc_DocId>
    <_dlc_DocIdUrl xmlns="3b7bdf44-c9f6-4e8a-b11e-38f1350b0e6e">
      <Url>https://eduneteurope.sharepoint.com/sites/sensiMINT-OneDrive/_layouts/15/DocIdRedir.aspx?ID=ZYSZ63PCDK7H-702998913-9141</Url>
      <Description>ZYSZ63PCDK7H-702998913-9141</Description>
    </_dlc_DocIdUrl>
    <lcf76f155ced4ddcb4097134ff3c332f xmlns="c72df712-2aa3-4210-9adc-1892eb12471a">
      <Terms xmlns="http://schemas.microsoft.com/office/infopath/2007/PartnerControls"/>
    </lcf76f155ced4ddcb4097134ff3c332f>
    <Zielgruppen xmlns="c72df712-2aa3-4210-9adc-1892eb12471a" xsi:nil="true"/>
    <_ModernAudienceTargetUserField xmlns="c72df712-2aa3-4210-9adc-1892eb12471a">
      <UserInfo>
        <DisplayName/>
        <AccountId xsi:nil="true"/>
        <AccountType/>
      </UserInfo>
    </_ModernAudienceTargetUserField>
    <TaxCatchAll xmlns="3b7bdf44-c9f6-4e8a-b11e-38f1350b0e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E7C392-B916-4881-8B49-CA524DDC2B93}">
  <ds:schemaRefs>
    <ds:schemaRef ds:uri="http://schemas.microsoft.com/office/2006/metadata/properties"/>
    <ds:schemaRef ds:uri="http://schemas.microsoft.com/office/infopath/2007/PartnerControls"/>
    <ds:schemaRef ds:uri="3b7bdf44-c9f6-4e8a-b11e-38f1350b0e6e"/>
    <ds:schemaRef ds:uri="c72df712-2aa3-4210-9adc-1892eb12471a"/>
  </ds:schemaRefs>
</ds:datastoreItem>
</file>

<file path=customXml/itemProps2.xml><?xml version="1.0" encoding="utf-8"?>
<ds:datastoreItem xmlns:ds="http://schemas.openxmlformats.org/officeDocument/2006/customXml" ds:itemID="{3D544A17-6CEF-42B0-BB5A-5A893F1B5C90}">
  <ds:schemaRefs>
    <ds:schemaRef ds:uri="http://schemas.microsoft.com/sharepoint/v3/contenttype/forms"/>
  </ds:schemaRefs>
</ds:datastoreItem>
</file>

<file path=customXml/itemProps3.xml><?xml version="1.0" encoding="utf-8"?>
<ds:datastoreItem xmlns:ds="http://schemas.openxmlformats.org/officeDocument/2006/customXml" ds:itemID="{11C3E484-A8A4-4CEA-A902-3422E578B51B}">
  <ds:schemaRefs>
    <ds:schemaRef ds:uri="http://schemas.microsoft.com/sharepoint/events"/>
  </ds:schemaRefs>
</ds:datastoreItem>
</file>

<file path=customXml/itemProps4.xml><?xml version="1.0" encoding="utf-8"?>
<ds:datastoreItem xmlns:ds="http://schemas.openxmlformats.org/officeDocument/2006/customXml" ds:itemID="{7CB11821-FD09-49C5-80C5-97A84CD35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Breitbild</PresentationFormat>
  <Paragraphs>80</Paragraphs>
  <Slides>6</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Calibri Light</vt:lpstr>
      <vt:lpstr>Heebo Light</vt:lpstr>
      <vt:lpstr>Office</vt:lpstr>
      <vt:lpstr>PowerPoint-Präsentation</vt:lpstr>
      <vt:lpstr>Was, wenn es nicht mehr schwingt?</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wenn es nicht mehr schwingt?</dc:title>
  <dc:creator>Roswitha Ritter</dc:creator>
  <cp:lastModifiedBy>Maria Steger</cp:lastModifiedBy>
  <cp:revision>1</cp:revision>
  <dcterms:created xsi:type="dcterms:W3CDTF">2023-11-27T12:54:26Z</dcterms:created>
  <dcterms:modified xsi:type="dcterms:W3CDTF">2023-11-27T20:19:54Z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_dlc_DocIdItemGuid">
    <vt:lpwstr>d6846ca3-9301-40b6-ab4a-f6af12407e43</vt:lpwstr>
  </property>
  <property fmtid="{D5CDD505-2E9C-101B-9397-08002B2CF9AE}" pid="4" name="MediaServiceImageTags">
    <vt:lpwstr/>
  </property>
</Properties>
</file>