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9"/>
  </p:notesMasterIdLst>
  <p:sldIdLst>
    <p:sldId id="266" r:id="rId6"/>
    <p:sldId id="278" r:id="rId7"/>
    <p:sldId id="284"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CC3B6B-9C12-A360-A8A8-6065FF96F908}" name="Maria Steger" initials="MS" userId="Maria Steg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switha Ritter" initials="RR" lastIdx="4" clrIdx="0">
    <p:extLst>
      <p:ext uri="{19B8F6BF-5375-455C-9EA6-DF929625EA0E}">
        <p15:presenceInfo xmlns:p15="http://schemas.microsoft.com/office/powerpoint/2012/main" userId="S::roswitha.ritter@sensimint.eu::463a3ed9-2842-4ac3-a364-a0fa97238d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2027C2-2534-4253-9D9F-3561963AA85F}" v="1" dt="2023-11-28T09:28:26.353"/>
    <p1510:client id="{FECAE056-16AD-4B88-8B93-09AB71DFC0E6}" v="1" dt="2023-11-27T19:21:31.0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78961"/>
  </p:normalViewPr>
  <p:slideViewPr>
    <p:cSldViewPr snapToGrid="0">
      <p:cViewPr varScale="1">
        <p:scale>
          <a:sx n="105" d="100"/>
          <a:sy n="105" d="100"/>
        </p:scale>
        <p:origin x="16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witha Ritter" userId="463a3ed9-2842-4ac3-a364-a0fa97238dfc" providerId="ADAL" clId="{25B4E65E-8CD6-5A4D-8212-2063275C5EA5}"/>
    <pc:docChg chg="custSel modSld">
      <pc:chgData name="Roswitha Ritter" userId="463a3ed9-2842-4ac3-a364-a0fa97238dfc" providerId="ADAL" clId="{25B4E65E-8CD6-5A4D-8212-2063275C5EA5}" dt="2023-11-27T16:49:31.594" v="49"/>
      <pc:docMkLst>
        <pc:docMk/>
      </pc:docMkLst>
      <pc:sldChg chg="addSp delSp modSp mod">
        <pc:chgData name="Roswitha Ritter" userId="463a3ed9-2842-4ac3-a364-a0fa97238dfc" providerId="ADAL" clId="{25B4E65E-8CD6-5A4D-8212-2063275C5EA5}" dt="2023-11-27T16:49:27.112" v="48" actId="1076"/>
        <pc:sldMkLst>
          <pc:docMk/>
          <pc:sldMk cId="290525484" sldId="278"/>
        </pc:sldMkLst>
        <pc:spChg chg="add del">
          <ac:chgData name="Roswitha Ritter" userId="463a3ed9-2842-4ac3-a364-a0fa97238dfc" providerId="ADAL" clId="{25B4E65E-8CD6-5A4D-8212-2063275C5EA5}" dt="2023-11-27T16:48:00.633" v="2"/>
          <ac:spMkLst>
            <pc:docMk/>
            <pc:sldMk cId="290525484" sldId="278"/>
            <ac:spMk id="2" creationId="{CF61445C-6684-B714-5840-679717CD3F7C}"/>
          </ac:spMkLst>
        </pc:spChg>
        <pc:spChg chg="add mod">
          <ac:chgData name="Roswitha Ritter" userId="463a3ed9-2842-4ac3-a364-a0fa97238dfc" providerId="ADAL" clId="{25B4E65E-8CD6-5A4D-8212-2063275C5EA5}" dt="2023-11-27T16:49:14.838" v="45" actId="1076"/>
          <ac:spMkLst>
            <pc:docMk/>
            <pc:sldMk cId="290525484" sldId="278"/>
            <ac:spMk id="4" creationId="{6A632D4D-0671-443F-705A-07E53901A947}"/>
          </ac:spMkLst>
        </pc:spChg>
        <pc:picChg chg="add mod">
          <ac:chgData name="Roswitha Ritter" userId="463a3ed9-2842-4ac3-a364-a0fa97238dfc" providerId="ADAL" clId="{25B4E65E-8CD6-5A4D-8212-2063275C5EA5}" dt="2023-11-27T16:49:27.112" v="48" actId="1076"/>
          <ac:picMkLst>
            <pc:docMk/>
            <pc:sldMk cId="290525484" sldId="278"/>
            <ac:picMk id="3" creationId="{1FB76215-84C9-8CBC-75B4-53A93EB95FF1}"/>
          </ac:picMkLst>
        </pc:picChg>
        <pc:picChg chg="del">
          <ac:chgData name="Roswitha Ritter" userId="463a3ed9-2842-4ac3-a364-a0fa97238dfc" providerId="ADAL" clId="{25B4E65E-8CD6-5A4D-8212-2063275C5EA5}" dt="2023-11-27T16:47:54.242" v="0" actId="478"/>
          <ac:picMkLst>
            <pc:docMk/>
            <pc:sldMk cId="290525484" sldId="278"/>
            <ac:picMk id="7" creationId="{4119BC08-869B-1E9E-93C5-6742CC9B0B84}"/>
          </ac:picMkLst>
        </pc:picChg>
      </pc:sldChg>
      <pc:sldChg chg="addSp delSp modSp mod">
        <pc:chgData name="Roswitha Ritter" userId="463a3ed9-2842-4ac3-a364-a0fa97238dfc" providerId="ADAL" clId="{25B4E65E-8CD6-5A4D-8212-2063275C5EA5}" dt="2023-11-27T16:49:31.594" v="49"/>
        <pc:sldMkLst>
          <pc:docMk/>
          <pc:sldMk cId="4029097398" sldId="284"/>
        </pc:sldMkLst>
        <pc:spChg chg="add mod">
          <ac:chgData name="Roswitha Ritter" userId="463a3ed9-2842-4ac3-a364-a0fa97238dfc" providerId="ADAL" clId="{25B4E65E-8CD6-5A4D-8212-2063275C5EA5}" dt="2023-11-27T16:49:22.993" v="47"/>
          <ac:spMkLst>
            <pc:docMk/>
            <pc:sldMk cId="4029097398" sldId="284"/>
            <ac:spMk id="4" creationId="{7FE815A2-1D78-4593-122D-B5103F4118EE}"/>
          </ac:spMkLst>
        </pc:spChg>
        <pc:picChg chg="del">
          <ac:chgData name="Roswitha Ritter" userId="463a3ed9-2842-4ac3-a364-a0fa97238dfc" providerId="ADAL" clId="{25B4E65E-8CD6-5A4D-8212-2063275C5EA5}" dt="2023-11-27T16:49:20.559" v="46" actId="478"/>
          <ac:picMkLst>
            <pc:docMk/>
            <pc:sldMk cId="4029097398" sldId="284"/>
            <ac:picMk id="7" creationId="{4119BC08-869B-1E9E-93C5-6742CC9B0B84}"/>
          </ac:picMkLst>
        </pc:picChg>
        <pc:picChg chg="add mod">
          <ac:chgData name="Roswitha Ritter" userId="463a3ed9-2842-4ac3-a364-a0fa97238dfc" providerId="ADAL" clId="{25B4E65E-8CD6-5A4D-8212-2063275C5EA5}" dt="2023-11-27T16:49:31.594" v="49"/>
          <ac:picMkLst>
            <pc:docMk/>
            <pc:sldMk cId="4029097398" sldId="284"/>
            <ac:picMk id="9" creationId="{8926B336-BD8E-9531-874E-3384458CAB06}"/>
          </ac:picMkLst>
        </pc:picChg>
      </pc:sldChg>
    </pc:docChg>
  </pc:docChgLst>
  <pc:docChgLst>
    <pc:chgData name="Maria Steger" userId="51a6a4c3-b2e6-443d-a3d5-b3509b4cf6d9" providerId="ADAL" clId="{FECAE056-16AD-4B88-8B93-09AB71DFC0E6}"/>
    <pc:docChg chg="addSld modSld sldOrd">
      <pc:chgData name="Maria Steger" userId="51a6a4c3-b2e6-443d-a3d5-b3509b4cf6d9" providerId="ADAL" clId="{FECAE056-16AD-4B88-8B93-09AB71DFC0E6}" dt="2023-11-27T19:22:28.871" v="46" actId="20577"/>
      <pc:docMkLst>
        <pc:docMk/>
      </pc:docMkLst>
      <pc:sldChg chg="modSp add mod ord">
        <pc:chgData name="Maria Steger" userId="51a6a4c3-b2e6-443d-a3d5-b3509b4cf6d9" providerId="ADAL" clId="{FECAE056-16AD-4B88-8B93-09AB71DFC0E6}" dt="2023-11-27T19:22:28.871" v="46" actId="20577"/>
        <pc:sldMkLst>
          <pc:docMk/>
          <pc:sldMk cId="3003778954" sldId="259"/>
        </pc:sldMkLst>
        <pc:spChg chg="mod">
          <ac:chgData name="Maria Steger" userId="51a6a4c3-b2e6-443d-a3d5-b3509b4cf6d9" providerId="ADAL" clId="{FECAE056-16AD-4B88-8B93-09AB71DFC0E6}" dt="2023-11-27T19:22:28.871" v="46" actId="20577"/>
          <ac:spMkLst>
            <pc:docMk/>
            <pc:sldMk cId="3003778954" sldId="259"/>
            <ac:spMk id="11" creationId="{FF7896D5-1631-10C4-6D5E-1F341F279BC6}"/>
          </ac:spMkLst>
        </pc:spChg>
      </pc:sldChg>
    </pc:docChg>
  </pc:docChgLst>
  <pc:docChgLst>
    <pc:chgData name="Tanja Gentz" userId="808a1894-3f35-4ee7-99cd-4e3be7d9e052" providerId="ADAL" clId="{692027C2-2534-4253-9D9F-3561963AA85F}"/>
    <pc:docChg chg="undo custSel addSld delSld modSld">
      <pc:chgData name="Tanja Gentz" userId="808a1894-3f35-4ee7-99cd-4e3be7d9e052" providerId="ADAL" clId="{692027C2-2534-4253-9D9F-3561963AA85F}" dt="2023-11-28T09:28:54.993" v="4"/>
      <pc:docMkLst>
        <pc:docMk/>
      </pc:docMkLst>
      <pc:sldChg chg="del">
        <pc:chgData name="Tanja Gentz" userId="808a1894-3f35-4ee7-99cd-4e3be7d9e052" providerId="ADAL" clId="{692027C2-2534-4253-9D9F-3561963AA85F}" dt="2023-11-28T09:28:29.691" v="1" actId="2696"/>
        <pc:sldMkLst>
          <pc:docMk/>
          <pc:sldMk cId="3003778954" sldId="259"/>
        </pc:sldMkLst>
      </pc:sldChg>
      <pc:sldChg chg="modSp add mod">
        <pc:chgData name="Tanja Gentz" userId="808a1894-3f35-4ee7-99cd-4e3be7d9e052" providerId="ADAL" clId="{692027C2-2534-4253-9D9F-3561963AA85F}" dt="2023-11-28T09:28:54.993" v="4"/>
        <pc:sldMkLst>
          <pc:docMk/>
          <pc:sldMk cId="2903752477" sldId="266"/>
        </pc:sldMkLst>
        <pc:spChg chg="mod">
          <ac:chgData name="Tanja Gentz" userId="808a1894-3f35-4ee7-99cd-4e3be7d9e052" providerId="ADAL" clId="{692027C2-2534-4253-9D9F-3561963AA85F}" dt="2023-11-28T09:28:54.993" v="4"/>
          <ac:spMkLst>
            <pc:docMk/>
            <pc:sldMk cId="2903752477" sldId="266"/>
            <ac:spMk id="11" creationId="{FF7896D5-1631-10C4-6D5E-1F341F279BC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8EC7C0-EAD9-D94E-A851-E563D5027FFA}" type="datetimeFigureOut">
              <a:rPr lang="de-DE" smtClean="0"/>
              <a:t>28.11.2023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7469B-8DF1-EB4C-B2EA-424398138197}" type="slidenum">
              <a:rPr lang="de-DE" smtClean="0"/>
              <a:t>‹Nr.›</a:t>
            </a:fld>
            <a:endParaRPr lang="de-DE"/>
          </a:p>
        </p:txBody>
      </p:sp>
    </p:spTree>
    <p:extLst>
      <p:ext uri="{BB962C8B-B14F-4D97-AF65-F5344CB8AC3E}">
        <p14:creationId xmlns:p14="http://schemas.microsoft.com/office/powerpoint/2010/main" val="1911743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7F9E51-1049-4D6A-B0CD-876C7569491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33F12A7-FF8B-4E53-B946-97F2A526AA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44D71BB-0820-48F0-AC6C-2EFB572D787A}"/>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5" name="Fußzeilenplatzhalter 4">
            <a:extLst>
              <a:ext uri="{FF2B5EF4-FFF2-40B4-BE49-F238E27FC236}">
                <a16:creationId xmlns:a16="http://schemas.microsoft.com/office/drawing/2014/main" id="{879025F4-AEB3-49AD-9EAD-A481D50510C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0572F0A-5545-4DA1-8983-2AF5730A6EAC}"/>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370277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0D5FC8-AB09-4662-AF80-22C59F0A34A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480CE48-F701-4719-8575-F81BB2427D3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130A203-5974-4920-9A4A-3FD8C8B287CB}"/>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5" name="Fußzeilenplatzhalter 4">
            <a:extLst>
              <a:ext uri="{FF2B5EF4-FFF2-40B4-BE49-F238E27FC236}">
                <a16:creationId xmlns:a16="http://schemas.microsoft.com/office/drawing/2014/main" id="{A6B42843-CA77-4430-9F90-62AA9269E3A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FED5A6-80A3-4B6E-80BB-7CEC36708B8E}"/>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2828910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8C9EE67-FCB3-497F-891E-F097A7635A8E}"/>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5D2F054-1A92-47C4-9EC2-D3659327A4B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8DD66F0-0D23-4AC7-98EE-A453F7929747}"/>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5" name="Fußzeilenplatzhalter 4">
            <a:extLst>
              <a:ext uri="{FF2B5EF4-FFF2-40B4-BE49-F238E27FC236}">
                <a16:creationId xmlns:a16="http://schemas.microsoft.com/office/drawing/2014/main" id="{F8AD9751-3BF4-4DD5-8377-B36A4AF1DDD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4EF99B4-D438-48D6-B656-54F463297867}"/>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238406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44A55F-E6A1-4208-B677-59F3C6B522D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820A30E-1636-4950-AE4D-E2873F7EE8E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D3DFD20-251F-42B0-B4F1-2B3952AAE084}"/>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5" name="Fußzeilenplatzhalter 4">
            <a:extLst>
              <a:ext uri="{FF2B5EF4-FFF2-40B4-BE49-F238E27FC236}">
                <a16:creationId xmlns:a16="http://schemas.microsoft.com/office/drawing/2014/main" id="{1E070FDC-C020-4F8B-9AA6-61A9A559439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93D8D7A-6EC2-4037-842D-457BFCB6BE29}"/>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174112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EEA4D1-C44E-405F-A731-3ADBE4EBD850}"/>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A733C02-C3C5-4D3F-AF16-1058156325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BEC96DF-B487-4468-99CD-83BBE290620C}"/>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5" name="Fußzeilenplatzhalter 4">
            <a:extLst>
              <a:ext uri="{FF2B5EF4-FFF2-40B4-BE49-F238E27FC236}">
                <a16:creationId xmlns:a16="http://schemas.microsoft.com/office/drawing/2014/main" id="{1E75DFE8-76C2-474E-8104-25B56E8ABE7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587508D-4467-4993-AA38-9E66C5540B76}"/>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1738436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E4FF95-4093-4B04-8C0C-97459EE5BA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961A1FA-97AF-43F9-999F-6D2D3D2DF03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0066912-D993-46BA-B3AC-E1744210B5EE}"/>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465E096D-2AEC-42EF-8879-D521C33C61E5}"/>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6" name="Fußzeilenplatzhalter 5">
            <a:extLst>
              <a:ext uri="{FF2B5EF4-FFF2-40B4-BE49-F238E27FC236}">
                <a16:creationId xmlns:a16="http://schemas.microsoft.com/office/drawing/2014/main" id="{3E8C3BB5-9677-4D90-A5EF-184FB1AF73F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B84D462-E45A-4266-AB3B-D8AD176A615F}"/>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13386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E046E8-C8FC-40E0-BC90-BF286946370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1203E5D-2FD0-4D4D-9E63-AD3960CAEA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2B28BE9-9FAF-47FE-9ABE-8E46478349A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1C8CC7E-5DB9-4180-BC42-C55DE37D91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B0CC118-F043-4004-B542-F04B70B15BC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EE98C76-EDBB-4A67-A0CC-87D1A2010FB0}"/>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8" name="Fußzeilenplatzhalter 7">
            <a:extLst>
              <a:ext uri="{FF2B5EF4-FFF2-40B4-BE49-F238E27FC236}">
                <a16:creationId xmlns:a16="http://schemas.microsoft.com/office/drawing/2014/main" id="{A2793B47-67D9-4CF9-AA2F-1083770A55D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E2882D0-D8FB-4443-A576-3BC6BA89CF68}"/>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2849248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918E5B-8F19-49D7-8C21-4377334A800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03877E5-5CAF-4F78-B59E-E8DC0B9E049D}"/>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4" name="Fußzeilenplatzhalter 3">
            <a:extLst>
              <a:ext uri="{FF2B5EF4-FFF2-40B4-BE49-F238E27FC236}">
                <a16:creationId xmlns:a16="http://schemas.microsoft.com/office/drawing/2014/main" id="{9B0AB673-77AD-46BC-B525-22278074F28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CEAFFD1-83D3-4E53-8F25-2B6A57057E46}"/>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91479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CC619D8-22EB-49BE-A5CA-1FC15A75F1A2}"/>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3" name="Fußzeilenplatzhalter 2">
            <a:extLst>
              <a:ext uri="{FF2B5EF4-FFF2-40B4-BE49-F238E27FC236}">
                <a16:creationId xmlns:a16="http://schemas.microsoft.com/office/drawing/2014/main" id="{FB67B391-83BB-4FF3-B355-A6728C64BF3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AA11E803-D3FF-4102-BA75-0EB9A9CAA0F8}"/>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335974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6517DE-C57B-4268-B736-BA899EAF891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8589CD1-9F83-4444-A545-1DD203C175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2192C0C-556B-4C03-B63F-3A58DA2236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B010E85-5340-4710-BDC5-ADD2095763EF}"/>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6" name="Fußzeilenplatzhalter 5">
            <a:extLst>
              <a:ext uri="{FF2B5EF4-FFF2-40B4-BE49-F238E27FC236}">
                <a16:creationId xmlns:a16="http://schemas.microsoft.com/office/drawing/2014/main" id="{7DD45A7F-9DAB-4090-87F3-62C1F0B68DD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08CF7C0-230E-4D58-8BB2-A5D030C5A9CF}"/>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3330852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D52D1D-C16D-4ED3-8A15-FAAC95B66B9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A50CDA1-D64B-4844-A123-75EFCD4B6C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FE8E6A7-855C-498D-8C0D-B487A079A1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E916EC0-6067-4EAA-B25A-0571333B3363}"/>
              </a:ext>
            </a:extLst>
          </p:cNvPr>
          <p:cNvSpPr>
            <a:spLocks noGrp="1"/>
          </p:cNvSpPr>
          <p:nvPr>
            <p:ph type="dt" sz="half" idx="10"/>
          </p:nvPr>
        </p:nvSpPr>
        <p:spPr/>
        <p:txBody>
          <a:bodyPr/>
          <a:lstStyle/>
          <a:p>
            <a:fld id="{9AA7D847-7D84-4110-8E12-4A873FBF494E}" type="datetimeFigureOut">
              <a:rPr lang="de-DE" smtClean="0"/>
              <a:t>28.11.2023</a:t>
            </a:fld>
            <a:endParaRPr lang="de-DE"/>
          </a:p>
        </p:txBody>
      </p:sp>
      <p:sp>
        <p:nvSpPr>
          <p:cNvPr id="6" name="Fußzeilenplatzhalter 5">
            <a:extLst>
              <a:ext uri="{FF2B5EF4-FFF2-40B4-BE49-F238E27FC236}">
                <a16:creationId xmlns:a16="http://schemas.microsoft.com/office/drawing/2014/main" id="{9FE2C4CD-A117-4136-8396-38ADA06F528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5D36BDE-CB80-4999-8F95-B84AC62D839D}"/>
              </a:ext>
            </a:extLst>
          </p:cNvPr>
          <p:cNvSpPr>
            <a:spLocks noGrp="1"/>
          </p:cNvSpPr>
          <p:nvPr>
            <p:ph type="sldNum" sz="quarter" idx="12"/>
          </p:nvPr>
        </p:nvSpPr>
        <p:spPr/>
        <p:txBody>
          <a:bodyPr/>
          <a:lstStyle/>
          <a:p>
            <a:fld id="{0F2D7960-7800-4C09-B54A-4118200B035A}" type="slidenum">
              <a:rPr lang="de-DE" smtClean="0"/>
              <a:t>‹Nr.›</a:t>
            </a:fld>
            <a:endParaRPr lang="de-DE"/>
          </a:p>
        </p:txBody>
      </p:sp>
    </p:spTree>
    <p:extLst>
      <p:ext uri="{BB962C8B-B14F-4D97-AF65-F5344CB8AC3E}">
        <p14:creationId xmlns:p14="http://schemas.microsoft.com/office/powerpoint/2010/main" val="57268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1124911-66EC-4DB9-A95F-5620063E24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5DEEE72-A6B1-4848-AAD8-B51B5F6E78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9029A53-7F47-4A10-B51E-74C3BA7A0B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7D847-7D84-4110-8E12-4A873FBF494E}" type="datetimeFigureOut">
              <a:rPr lang="de-DE" smtClean="0"/>
              <a:t>28.11.2023</a:t>
            </a:fld>
            <a:endParaRPr lang="de-DE"/>
          </a:p>
        </p:txBody>
      </p:sp>
      <p:sp>
        <p:nvSpPr>
          <p:cNvPr id="5" name="Fußzeilenplatzhalter 4">
            <a:extLst>
              <a:ext uri="{FF2B5EF4-FFF2-40B4-BE49-F238E27FC236}">
                <a16:creationId xmlns:a16="http://schemas.microsoft.com/office/drawing/2014/main" id="{1DA6AE08-5AD1-4C50-9144-19B24FAFD4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F5D98CC-C8E5-4D15-B5FA-04683ECD24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D7960-7800-4C09-B54A-4118200B035A}" type="slidenum">
              <a:rPr lang="de-DE" smtClean="0"/>
              <a:t>‹Nr.›</a:t>
            </a:fld>
            <a:endParaRPr lang="de-DE"/>
          </a:p>
        </p:txBody>
      </p:sp>
    </p:spTree>
    <p:extLst>
      <p:ext uri="{BB962C8B-B14F-4D97-AF65-F5344CB8AC3E}">
        <p14:creationId xmlns:p14="http://schemas.microsoft.com/office/powerpoint/2010/main" val="3127111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creativecommons.org/licenses/by-sa/4.0/legalcode.de"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tu-chemnitz.de/informatik/mi/birdnet.php" TargetMode="External"/><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hyperlink" Target="https://apps.apple.com/de/app/birdnet/id1541842885" TargetMode="External"/><Relationship Id="rId4" Type="http://schemas.openxmlformats.org/officeDocument/2006/relationships/hyperlink" Target="https://play.google.com/store/apps/details?id=de.tu_chemnitz.mi.kahst.birdne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play.google.com/store/apps/details?id=de.tu_chemnitz.mi.kahst.birdnet" TargetMode="External"/><Relationship Id="rId2" Type="http://schemas.openxmlformats.org/officeDocument/2006/relationships/hyperlink" Target="https://www.tu-chemnitz.de/informatik/mi/birdnet.php" TargetMode="Externa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hyperlink" Target="https://apps.apple.com/de/app/birdnet/id154184288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196A8836-FE86-7868-5BD4-A224B08D8EBE}"/>
              </a:ext>
            </a:extLst>
          </p:cNvPr>
          <p:cNvSpPr/>
          <p:nvPr/>
        </p:nvSpPr>
        <p:spPr>
          <a:xfrm>
            <a:off x="0" y="0"/>
            <a:ext cx="7907867" cy="1517650"/>
          </a:xfrm>
          <a:prstGeom prst="rect">
            <a:avLst/>
          </a:prstGeom>
          <a:solidFill>
            <a:srgbClr val="339933"/>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3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Brauchen Goldammer Gesangsunterricht?</a:t>
            </a:r>
            <a:endParaRPr kumimoji="0" lang="de-DE" sz="3600" b="0" i="0" u="none" strike="noStrike" kern="1200" cap="none" spc="0" normalizeH="0" baseline="0" noProof="0" dirty="0">
              <a:ln>
                <a:noFill/>
              </a:ln>
              <a:solidFill>
                <a:prstClr val="white"/>
              </a:solidFill>
              <a:effectLst/>
              <a:uLnTx/>
              <a:uFillTx/>
              <a:latin typeface="Heebo Light" panose="00000400000000000000" pitchFamily="2" charset="-79"/>
              <a:ea typeface="+mn-ea"/>
              <a:cs typeface="Heebo Light" panose="00000400000000000000" pitchFamily="2" charset="-79"/>
            </a:endParaRPr>
          </a:p>
        </p:txBody>
      </p:sp>
      <p:pic>
        <p:nvPicPr>
          <p:cNvPr id="7" name="Grafik 6" descr="Ein Bild, das Logo, Schrift, Grafiken, Symbol enthält.&#10;&#10;Automatisch generierte Beschreibung">
            <a:extLst>
              <a:ext uri="{FF2B5EF4-FFF2-40B4-BE49-F238E27FC236}">
                <a16:creationId xmlns:a16="http://schemas.microsoft.com/office/drawing/2014/main" id="{76BCC29A-A477-5801-F4A1-100F9D9911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0860" y="38433"/>
            <a:ext cx="3197722" cy="2526061"/>
          </a:xfrm>
          <a:prstGeom prst="rect">
            <a:avLst/>
          </a:prstGeom>
        </p:spPr>
      </p:pic>
      <p:sp>
        <p:nvSpPr>
          <p:cNvPr id="11" name="Rechteck 10">
            <a:extLst>
              <a:ext uri="{FF2B5EF4-FFF2-40B4-BE49-F238E27FC236}">
                <a16:creationId xmlns:a16="http://schemas.microsoft.com/office/drawing/2014/main" id="{FF7896D5-1631-10C4-6D5E-1F341F279BC6}"/>
              </a:ext>
            </a:extLst>
          </p:cNvPr>
          <p:cNvSpPr/>
          <p:nvPr/>
        </p:nvSpPr>
        <p:spPr>
          <a:xfrm>
            <a:off x="0" y="1517650"/>
            <a:ext cx="7907867" cy="12181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Die </a:t>
            </a:r>
            <a:r>
              <a:rPr kumimoji="0" lang="de-DE" sz="20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Birdnet</a:t>
            </a:r>
            <a:r>
              <a:rPr kumimoji="0" lang="de-DE" sz="20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-App unter die Lupe genommen</a:t>
            </a:r>
          </a:p>
        </p:txBody>
      </p:sp>
      <p:sp>
        <p:nvSpPr>
          <p:cNvPr id="12" name="Rechteck 11">
            <a:extLst>
              <a:ext uri="{FF2B5EF4-FFF2-40B4-BE49-F238E27FC236}">
                <a16:creationId xmlns:a16="http://schemas.microsoft.com/office/drawing/2014/main" id="{EB8ACEA1-7C5C-5B16-904F-50921DBFAE65}"/>
              </a:ext>
            </a:extLst>
          </p:cNvPr>
          <p:cNvSpPr/>
          <p:nvPr/>
        </p:nvSpPr>
        <p:spPr>
          <a:xfrm>
            <a:off x="0" y="2735791"/>
            <a:ext cx="7907867" cy="13864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Schneider, Claudia; Steiner, Marianne;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Kapelari</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Suzanne; Peschel, Corinna;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Pliska</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-Halilovic, Enisa; Ritter, Roswitha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Inspiriert vom gesamten sensiMINT-Team</a:t>
            </a:r>
          </a:p>
        </p:txBody>
      </p:sp>
      <p:sp>
        <p:nvSpPr>
          <p:cNvPr id="13" name="Rechteck 12">
            <a:extLst>
              <a:ext uri="{FF2B5EF4-FFF2-40B4-BE49-F238E27FC236}">
                <a16:creationId xmlns:a16="http://schemas.microsoft.com/office/drawing/2014/main" id="{A94A7523-4DB7-750A-812D-25BC563C3532}"/>
              </a:ext>
            </a:extLst>
          </p:cNvPr>
          <p:cNvSpPr/>
          <p:nvPr/>
        </p:nvSpPr>
        <p:spPr>
          <a:xfrm>
            <a:off x="0" y="4252383"/>
            <a:ext cx="12192002" cy="1386417"/>
          </a:xfrm>
          <a:prstGeom prst="rect">
            <a:avLst/>
          </a:prstGeom>
          <a:solidFill>
            <a:srgbClr val="339933"/>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1800"/>
              </a:spcAft>
              <a:buClrTx/>
              <a:buSzTx/>
              <a:buFontTx/>
              <a:buNone/>
              <a:tabLst/>
              <a:defRPr/>
            </a:pPr>
            <a:r>
              <a:rPr kumimoji="0" lang="de-DE" sz="1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Erasmus+-Projekt 2020-1-AT01-KA201-078144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Sprachsensibler Biologie- und Chemie-Unterricht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 Kontext und Materialien interdisziplinär reflektiert </a:t>
            </a:r>
          </a:p>
        </p:txBody>
      </p:sp>
      <p:pic>
        <p:nvPicPr>
          <p:cNvPr id="18" name="Grafik 17" descr="Ein Bild, das Text, Schrift, Electric Blue (Farbe), Majorelle Blue enthält.&#10;&#10;Automatisch generierte Beschreibung">
            <a:extLst>
              <a:ext uri="{FF2B5EF4-FFF2-40B4-BE49-F238E27FC236}">
                <a16:creationId xmlns:a16="http://schemas.microsoft.com/office/drawing/2014/main" id="{5A1F5446-846D-177B-82D2-7DF52769B3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455717" y="5899430"/>
            <a:ext cx="3114566" cy="652351"/>
          </a:xfrm>
          <a:prstGeom prst="rect">
            <a:avLst/>
          </a:prstGeom>
          <a:noFill/>
          <a:ln>
            <a:noFill/>
          </a:ln>
        </p:spPr>
      </p:pic>
      <p:pic>
        <p:nvPicPr>
          <p:cNvPr id="19" name="Grafik 18" descr="Ein Bild, das Schrift, Text, Grafiken, Logo enthält.&#10;&#10;Automatisch generierte Beschreibung">
            <a:extLst>
              <a:ext uri="{FF2B5EF4-FFF2-40B4-BE49-F238E27FC236}">
                <a16:creationId xmlns:a16="http://schemas.microsoft.com/office/drawing/2014/main" id="{B3B803C5-1A66-82D5-C6EB-C7CABAE6D4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8328025" y="5974306"/>
            <a:ext cx="3408257" cy="502545"/>
          </a:xfrm>
          <a:prstGeom prst="rect">
            <a:avLst/>
          </a:prstGeom>
          <a:noFill/>
          <a:ln>
            <a:noFill/>
          </a:ln>
        </p:spPr>
      </p:pic>
      <p:sp>
        <p:nvSpPr>
          <p:cNvPr id="21" name="Textfeld 20">
            <a:extLst>
              <a:ext uri="{FF2B5EF4-FFF2-40B4-BE49-F238E27FC236}">
                <a16:creationId xmlns:a16="http://schemas.microsoft.com/office/drawing/2014/main" id="{74937DCF-D8E4-8994-C6A1-0B726AA0347A}"/>
              </a:ext>
            </a:extLst>
          </p:cNvPr>
          <p:cNvSpPr txBox="1"/>
          <p:nvPr/>
        </p:nvSpPr>
        <p:spPr>
          <a:xfrm>
            <a:off x="3870587" y="5794692"/>
            <a:ext cx="4157134" cy="86177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Unterstützung der Europäischen Kommission für die Erstellung dieser Veröffentlichung stellt keine Billigung des Inhalts dar.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Der Inhalt gibt ausschließlich die Ansichten der </a:t>
            </a:r>
            <a:r>
              <a:rPr kumimoji="0" lang="de-AT" sz="1000" b="0" i="0" u="none" strike="noStrike" kern="1200" cap="none" spc="0" normalizeH="0" baseline="0" noProof="0" dirty="0" err="1">
                <a:ln>
                  <a:noFill/>
                </a:ln>
                <a:solidFill>
                  <a:prstClr val="black"/>
                </a:solidFill>
                <a:effectLst/>
                <a:uLnTx/>
                <a:uFillTx/>
                <a:latin typeface="Heebo Light" panose="00000400000000000000" pitchFamily="2" charset="-79"/>
                <a:ea typeface="Calibri" panose="020F0502020204030204" pitchFamily="34" charset="0"/>
                <a:cs typeface="+mn-cs"/>
              </a:rPr>
              <a:t>Verfasser:innen</a:t>
            </a:r>
            <a:r>
              <a:rPr kumimoji="0" lang="de-AT" sz="1000" b="0" i="0" u="none" strike="noStrike" kern="1200" cap="none" spc="0" normalizeH="0" baseline="0" noProof="0">
                <a:ln>
                  <a:noFill/>
                </a:ln>
                <a:solidFill>
                  <a:prstClr val="black"/>
                </a:solidFill>
                <a:effectLst/>
                <a:uLnTx/>
                <a:uFillTx/>
                <a:latin typeface="Heebo Light" panose="00000400000000000000" pitchFamily="2" charset="-79"/>
                <a:ea typeface="Calibri" panose="020F0502020204030204" pitchFamily="34" charset="0"/>
                <a:cs typeface="+mn-cs"/>
              </a:rPr>
              <a:t> wieder</a:t>
            </a: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 </a:t>
            </a:r>
            <a:b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Europäische Kommission kann nicht für eine etwaige Verwendung der darin enthaltenen Informationen haftbar gemacht werden.</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2" name="Grafik 21" descr="Icon CC BY SA">
            <a:hlinkClick r:id="rId5"/>
            <a:extLst>
              <a:ext uri="{FF2B5EF4-FFF2-40B4-BE49-F238E27FC236}">
                <a16:creationId xmlns:a16="http://schemas.microsoft.com/office/drawing/2014/main" id="{D706A3F2-0785-F337-7EF7-1FBEBAD1E05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90860" y="2986568"/>
            <a:ext cx="1219835" cy="427990"/>
          </a:xfrm>
          <a:prstGeom prst="rect">
            <a:avLst/>
          </a:prstGeom>
          <a:noFill/>
          <a:ln>
            <a:noFill/>
          </a:ln>
        </p:spPr>
      </p:pic>
      <p:sp>
        <p:nvSpPr>
          <p:cNvPr id="24" name="Textfeld 23">
            <a:extLst>
              <a:ext uri="{FF2B5EF4-FFF2-40B4-BE49-F238E27FC236}">
                <a16:creationId xmlns:a16="http://schemas.microsoft.com/office/drawing/2014/main" id="{A0B667FC-E6D9-9C58-EE62-98F625EBBD0E}"/>
              </a:ext>
            </a:extLst>
          </p:cNvPr>
          <p:cNvSpPr txBox="1"/>
          <p:nvPr/>
        </p:nvSpPr>
        <p:spPr>
          <a:xfrm>
            <a:off x="9933726" y="2954888"/>
            <a:ext cx="1350701"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CC BY-SA 4.0 </a:t>
            </a:r>
            <a:b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b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Lizenzvertrag</a:t>
            </a:r>
            <a:endPar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endParaRPr>
          </a:p>
        </p:txBody>
      </p:sp>
      <p:sp>
        <p:nvSpPr>
          <p:cNvPr id="28" name="Textfeld 27">
            <a:extLst>
              <a:ext uri="{FF2B5EF4-FFF2-40B4-BE49-F238E27FC236}">
                <a16:creationId xmlns:a16="http://schemas.microsoft.com/office/drawing/2014/main" id="{6EA47F78-49FB-6055-594D-62A74F732FB0}"/>
              </a:ext>
            </a:extLst>
          </p:cNvPr>
          <p:cNvSpPr txBox="1"/>
          <p:nvPr/>
        </p:nvSpPr>
        <p:spPr>
          <a:xfrm>
            <a:off x="7907867" y="3602638"/>
            <a:ext cx="4046406" cy="461665"/>
          </a:xfrm>
          <a:prstGeom prst="rect">
            <a:avLst/>
          </a:prstGeom>
          <a:noFill/>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Die Texte und Graphiken in diesem Unterrichtsstundenkonzept stehen </a:t>
            </a:r>
            <a:b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soweit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kein:e</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andere:r</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Urheber:in</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zitiert oder mit © angegeben ist – </a:t>
            </a:r>
            <a:b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unter Creative Commons Lizenz CC BY-SA 4.0 International.</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3752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14">
            <a:extLst>
              <a:ext uri="{FF2B5EF4-FFF2-40B4-BE49-F238E27FC236}">
                <a16:creationId xmlns:a16="http://schemas.microsoft.com/office/drawing/2014/main" id="{10393F35-45DD-54B0-BFA9-1117F63472FE}"/>
              </a:ext>
            </a:extLst>
          </p:cNvPr>
          <p:cNvSpPr txBox="1">
            <a:spLocks/>
          </p:cNvSpPr>
          <p:nvPr/>
        </p:nvSpPr>
        <p:spPr>
          <a:xfrm>
            <a:off x="325909" y="1222574"/>
            <a:ext cx="4245356" cy="5345842"/>
          </a:xfrm>
          <a:prstGeom prst="rect">
            <a:avLst/>
          </a:prstGeom>
        </p:spPr>
        <p:txBody>
          <a:bodyPr>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de-DE" sz="5600" b="1" dirty="0"/>
              <a:t>Die </a:t>
            </a:r>
            <a:r>
              <a:rPr lang="de-DE" sz="5600" b="1" dirty="0" err="1"/>
              <a:t>BirdNET</a:t>
            </a:r>
            <a:r>
              <a:rPr lang="de-DE" sz="5600" b="1" dirty="0"/>
              <a:t>-APP unter die Lupe genommen: </a:t>
            </a:r>
          </a:p>
          <a:p>
            <a:pPr marL="0" indent="0">
              <a:lnSpc>
                <a:spcPct val="120000"/>
              </a:lnSpc>
              <a:buNone/>
            </a:pPr>
            <a:r>
              <a:rPr lang="de-DE" sz="5600" dirty="0" err="1"/>
              <a:t>Lies</a:t>
            </a:r>
            <a:r>
              <a:rPr lang="de-DE" sz="5600" dirty="0"/>
              <a:t> zuerst den Text zur </a:t>
            </a:r>
            <a:r>
              <a:rPr lang="de-DE" sz="5600" dirty="0" err="1"/>
              <a:t>BirdNet</a:t>
            </a:r>
            <a:r>
              <a:rPr lang="de-DE" sz="5600" dirty="0"/>
              <a:t> App und </a:t>
            </a:r>
            <a:r>
              <a:rPr lang="de-DE" sz="5600" b="1" dirty="0"/>
              <a:t>r</a:t>
            </a:r>
            <a:r>
              <a:rPr lang="de-DE" sz="5600" dirty="0"/>
              <a:t>echerchiere die Arbeitsweise dieser App. </a:t>
            </a:r>
          </a:p>
          <a:p>
            <a:pPr marL="0" indent="0">
              <a:lnSpc>
                <a:spcPct val="120000"/>
              </a:lnSpc>
              <a:buNone/>
            </a:pPr>
            <a:r>
              <a:rPr lang="de-DE" sz="5600" dirty="0"/>
              <a:t>Nenne mögliche Fehlerquellen. </a:t>
            </a:r>
          </a:p>
          <a:p>
            <a:pPr marL="0" indent="0">
              <a:lnSpc>
                <a:spcPct val="120000"/>
              </a:lnSpc>
              <a:buNone/>
            </a:pPr>
            <a:r>
              <a:rPr lang="de-DE" sz="5600" dirty="0"/>
              <a:t>Beurteile, inwiefern die APP wissenschaftliches Wissen beinhaltet und woher dieses Wissen kommt</a:t>
            </a:r>
          </a:p>
          <a:p>
            <a:pPr marL="0" indent="0">
              <a:lnSpc>
                <a:spcPct val="120000"/>
              </a:lnSpc>
              <a:buNone/>
            </a:pPr>
            <a:endParaRPr lang="de-DE" sz="5600" dirty="0"/>
          </a:p>
          <a:p>
            <a:pPr marL="0" indent="0">
              <a:lnSpc>
                <a:spcPct val="120000"/>
              </a:lnSpc>
              <a:buNone/>
            </a:pPr>
            <a:r>
              <a:rPr lang="de-DE" sz="5600" dirty="0"/>
              <a:t>Optional: Teste sie draußen und nimm verschiedene Vogelstimmen auf und finde dabei heraus, inwiefern die Arbeitsweise der APP den naturwissenschaftlichen Anforderungen genügt.</a:t>
            </a:r>
          </a:p>
          <a:p>
            <a:endParaRPr lang="de-DE" dirty="0"/>
          </a:p>
        </p:txBody>
      </p:sp>
      <p:sp>
        <p:nvSpPr>
          <p:cNvPr id="8" name="Textfeld 7">
            <a:extLst>
              <a:ext uri="{FF2B5EF4-FFF2-40B4-BE49-F238E27FC236}">
                <a16:creationId xmlns:a16="http://schemas.microsoft.com/office/drawing/2014/main" id="{3619DD92-5174-AA50-E9F1-95C8C420DE9B}"/>
              </a:ext>
            </a:extLst>
          </p:cNvPr>
          <p:cNvSpPr txBox="1"/>
          <p:nvPr/>
        </p:nvSpPr>
        <p:spPr>
          <a:xfrm>
            <a:off x="325909" y="561089"/>
            <a:ext cx="4384448" cy="461665"/>
          </a:xfrm>
          <a:prstGeom prst="rect">
            <a:avLst/>
          </a:prstGeom>
          <a:noFill/>
        </p:spPr>
        <p:txBody>
          <a:bodyPr wrap="square" rtlCol="0">
            <a:spAutoFit/>
          </a:bodyPr>
          <a:lstStyle/>
          <a:p>
            <a:r>
              <a:rPr lang="de-DE" sz="2400" dirty="0"/>
              <a:t>Die </a:t>
            </a:r>
            <a:r>
              <a:rPr lang="de-DE" sz="2400"/>
              <a:t>BirdNET-App </a:t>
            </a:r>
            <a:r>
              <a:rPr lang="de-DE" sz="2400" dirty="0"/>
              <a:t>unter der Lupe:</a:t>
            </a:r>
          </a:p>
        </p:txBody>
      </p:sp>
      <p:pic>
        <p:nvPicPr>
          <p:cNvPr id="3" name="Grafik 2">
            <a:extLst>
              <a:ext uri="{FF2B5EF4-FFF2-40B4-BE49-F238E27FC236}">
                <a16:creationId xmlns:a16="http://schemas.microsoft.com/office/drawing/2014/main" id="{9AF32B79-422D-98E6-CFE9-9E06E9DE5C01}"/>
              </a:ext>
            </a:extLst>
          </p:cNvPr>
          <p:cNvPicPr>
            <a:picLocks noChangeAspect="1"/>
          </p:cNvPicPr>
          <p:nvPr/>
        </p:nvPicPr>
        <p:blipFill>
          <a:blip r:embed="rId2"/>
          <a:stretch>
            <a:fillRect/>
          </a:stretch>
        </p:blipFill>
        <p:spPr>
          <a:xfrm>
            <a:off x="5599938" y="85725"/>
            <a:ext cx="4229100" cy="6686550"/>
          </a:xfrm>
          <a:prstGeom prst="rect">
            <a:avLst/>
          </a:prstGeom>
        </p:spPr>
      </p:pic>
      <p:sp>
        <p:nvSpPr>
          <p:cNvPr id="2" name="Textfeld 1">
            <a:extLst>
              <a:ext uri="{FF2B5EF4-FFF2-40B4-BE49-F238E27FC236}">
                <a16:creationId xmlns:a16="http://schemas.microsoft.com/office/drawing/2014/main" id="{D0CB613D-F312-C3E2-8FB0-4A9EEB90F8A6}"/>
              </a:ext>
            </a:extLst>
          </p:cNvPr>
          <p:cNvSpPr txBox="1"/>
          <p:nvPr/>
        </p:nvSpPr>
        <p:spPr>
          <a:xfrm>
            <a:off x="8495973" y="4506439"/>
            <a:ext cx="5413248" cy="1477328"/>
          </a:xfrm>
          <a:prstGeom prst="rect">
            <a:avLst/>
          </a:prstGeom>
          <a:noFill/>
        </p:spPr>
        <p:txBody>
          <a:bodyPr wrap="square" rtlCol="0">
            <a:spAutoFit/>
          </a:bodyPr>
          <a:lstStyle/>
          <a:p>
            <a:r>
              <a:rPr lang="de-DE" dirty="0">
                <a:hlinkClick r:id="rId3"/>
              </a:rPr>
              <a:t>Link zur </a:t>
            </a:r>
            <a:r>
              <a:rPr lang="de-DE" dirty="0" err="1">
                <a:hlinkClick r:id="rId3"/>
              </a:rPr>
              <a:t>BirdNET</a:t>
            </a:r>
            <a:r>
              <a:rPr lang="de-DE" dirty="0">
                <a:hlinkClick r:id="rId3"/>
              </a:rPr>
              <a:t> an der TU Chemnitz</a:t>
            </a:r>
            <a:endParaRPr lang="de-DE" dirty="0"/>
          </a:p>
          <a:p>
            <a:endParaRPr lang="de-DE" dirty="0"/>
          </a:p>
          <a:p>
            <a:endParaRPr lang="de-DE" dirty="0"/>
          </a:p>
          <a:p>
            <a:r>
              <a:rPr lang="de-DE" dirty="0">
                <a:hlinkClick r:id="rId4"/>
              </a:rPr>
              <a:t>Link zum App-Download Android</a:t>
            </a:r>
            <a:endParaRPr lang="de-DE" dirty="0"/>
          </a:p>
          <a:p>
            <a:r>
              <a:rPr lang="de-DE" dirty="0">
                <a:hlinkClick r:id="rId5"/>
              </a:rPr>
              <a:t>Link zum App-Download iOS</a:t>
            </a:r>
            <a:endParaRPr lang="de-DE" dirty="0"/>
          </a:p>
        </p:txBody>
      </p:sp>
      <p:sp>
        <p:nvSpPr>
          <p:cNvPr id="4" name="Textfeld 3">
            <a:extLst>
              <a:ext uri="{FF2B5EF4-FFF2-40B4-BE49-F238E27FC236}">
                <a16:creationId xmlns:a16="http://schemas.microsoft.com/office/drawing/2014/main" id="{019B7E93-B607-4554-AB66-72D67F0BAD1B}"/>
              </a:ext>
            </a:extLst>
          </p:cNvPr>
          <p:cNvSpPr txBox="1"/>
          <p:nvPr/>
        </p:nvSpPr>
        <p:spPr>
          <a:xfrm>
            <a:off x="8495973" y="6501384"/>
            <a:ext cx="3730752" cy="369332"/>
          </a:xfrm>
          <a:prstGeom prst="rect">
            <a:avLst/>
          </a:prstGeom>
          <a:noFill/>
        </p:spPr>
        <p:txBody>
          <a:bodyPr wrap="square" rtlCol="0">
            <a:spAutoFit/>
          </a:bodyPr>
          <a:lstStyle/>
          <a:p>
            <a:r>
              <a:rPr lang="de-DE" dirty="0"/>
              <a:t>© Dr. Stefan Kahl, </a:t>
            </a:r>
            <a:r>
              <a:rPr lang="de-DE" dirty="0">
                <a:hlinkClick r:id="rId3"/>
              </a:rPr>
              <a:t>TU Chemnitz</a:t>
            </a:r>
            <a:endParaRPr lang="de-DE" dirty="0"/>
          </a:p>
        </p:txBody>
      </p:sp>
    </p:spTree>
    <p:extLst>
      <p:ext uri="{BB962C8B-B14F-4D97-AF65-F5344CB8AC3E}">
        <p14:creationId xmlns:p14="http://schemas.microsoft.com/office/powerpoint/2010/main" val="29052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14">
            <a:extLst>
              <a:ext uri="{FF2B5EF4-FFF2-40B4-BE49-F238E27FC236}">
                <a16:creationId xmlns:a16="http://schemas.microsoft.com/office/drawing/2014/main" id="{10393F35-45DD-54B0-BFA9-1117F63472FE}"/>
              </a:ext>
            </a:extLst>
          </p:cNvPr>
          <p:cNvSpPr txBox="1">
            <a:spLocks/>
          </p:cNvSpPr>
          <p:nvPr/>
        </p:nvSpPr>
        <p:spPr>
          <a:xfrm>
            <a:off x="325909" y="1222574"/>
            <a:ext cx="4245356" cy="172382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de-DE" sz="5600" b="1"/>
              <a:t>Die </a:t>
            </a:r>
            <a:r>
              <a:rPr lang="de-DE" sz="5600" b="1" err="1"/>
              <a:t>BirdNET</a:t>
            </a:r>
            <a:r>
              <a:rPr lang="de-DE" sz="5600" b="1"/>
              <a:t>-APP unter die Lupe genommen: </a:t>
            </a:r>
            <a:r>
              <a:rPr lang="de-DE" sz="5600" b="1" err="1"/>
              <a:t>Lies</a:t>
            </a:r>
            <a:r>
              <a:rPr lang="de-DE" sz="5600" b="1"/>
              <a:t> zuerst den Text zur </a:t>
            </a:r>
            <a:r>
              <a:rPr lang="de-DE" sz="5600" b="1" err="1"/>
              <a:t>BirdNet</a:t>
            </a:r>
            <a:r>
              <a:rPr lang="de-DE" sz="5600" b="1"/>
              <a:t> App und r</a:t>
            </a:r>
            <a:r>
              <a:rPr lang="de-DE" sz="5600"/>
              <a:t>echerchiere die Arbeitsweise dieser App. Nenne mögliche Fehlerquellen. Optional: Teste sie draußen und nimm verschiedene Vogelstimmen auf und finde dabei heraus, inwiefern die Arbeitsweise der APP den naturwissenschaftlichen Anforderungen genügt.</a:t>
            </a:r>
          </a:p>
          <a:p>
            <a:endParaRPr lang="de-DE"/>
          </a:p>
        </p:txBody>
      </p:sp>
      <p:sp>
        <p:nvSpPr>
          <p:cNvPr id="8" name="Textfeld 7">
            <a:extLst>
              <a:ext uri="{FF2B5EF4-FFF2-40B4-BE49-F238E27FC236}">
                <a16:creationId xmlns:a16="http://schemas.microsoft.com/office/drawing/2014/main" id="{3619DD92-5174-AA50-E9F1-95C8C420DE9B}"/>
              </a:ext>
            </a:extLst>
          </p:cNvPr>
          <p:cNvSpPr txBox="1"/>
          <p:nvPr/>
        </p:nvSpPr>
        <p:spPr>
          <a:xfrm>
            <a:off x="325909" y="667107"/>
            <a:ext cx="3121306" cy="461665"/>
          </a:xfrm>
          <a:prstGeom prst="rect">
            <a:avLst/>
          </a:prstGeom>
          <a:noFill/>
        </p:spPr>
        <p:txBody>
          <a:bodyPr wrap="square" rtlCol="0">
            <a:spAutoFit/>
          </a:bodyPr>
          <a:lstStyle/>
          <a:p>
            <a:r>
              <a:rPr lang="de-DE" sz="2400"/>
              <a:t>Zusatzaufgabe:</a:t>
            </a:r>
          </a:p>
        </p:txBody>
      </p:sp>
      <p:sp>
        <p:nvSpPr>
          <p:cNvPr id="2" name="Textfeld 1">
            <a:extLst>
              <a:ext uri="{FF2B5EF4-FFF2-40B4-BE49-F238E27FC236}">
                <a16:creationId xmlns:a16="http://schemas.microsoft.com/office/drawing/2014/main" id="{3DC5BCA9-2FCC-EEF7-3307-833C052F7BE1}"/>
              </a:ext>
            </a:extLst>
          </p:cNvPr>
          <p:cNvSpPr txBox="1"/>
          <p:nvPr/>
        </p:nvSpPr>
        <p:spPr>
          <a:xfrm>
            <a:off x="397129" y="209206"/>
            <a:ext cx="1652802" cy="369332"/>
          </a:xfrm>
          <a:prstGeom prst="rect">
            <a:avLst/>
          </a:prstGeom>
          <a:solidFill>
            <a:schemeClr val="bg1">
              <a:lumMod val="95000"/>
            </a:schemeClr>
          </a:solidFill>
        </p:spPr>
        <p:txBody>
          <a:bodyPr wrap="square">
            <a:spAutoFit/>
          </a:bodyPr>
          <a:lstStyle/>
          <a:p>
            <a:r>
              <a:rPr lang="de-DE" b="1"/>
              <a:t>Arbeitsblatt 3:</a:t>
            </a:r>
          </a:p>
        </p:txBody>
      </p:sp>
      <p:sp>
        <p:nvSpPr>
          <p:cNvPr id="3" name="Textfeld 2">
            <a:extLst>
              <a:ext uri="{FF2B5EF4-FFF2-40B4-BE49-F238E27FC236}">
                <a16:creationId xmlns:a16="http://schemas.microsoft.com/office/drawing/2014/main" id="{5DA9C7FF-0C0F-92D1-CCA6-F57161055A1F}"/>
              </a:ext>
            </a:extLst>
          </p:cNvPr>
          <p:cNvSpPr txBox="1"/>
          <p:nvPr/>
        </p:nvSpPr>
        <p:spPr>
          <a:xfrm>
            <a:off x="155797" y="3040201"/>
            <a:ext cx="4585579" cy="3239348"/>
          </a:xfrm>
          <a:prstGeom prst="rect">
            <a:avLst/>
          </a:prstGeom>
          <a:noFill/>
        </p:spPr>
        <p:txBody>
          <a:bodyPr wrap="square">
            <a:spAutoFit/>
          </a:bodyPr>
          <a:lstStyle/>
          <a:p>
            <a:pPr marL="182563" indent="-182563">
              <a:spcBef>
                <a:spcPts val="600"/>
              </a:spcBef>
            </a:pPr>
            <a:r>
              <a:rPr lang="de-DE" sz="1050" b="1">
                <a:solidFill>
                  <a:srgbClr val="FF0000"/>
                </a:solidFill>
              </a:rPr>
              <a:t>      Lösung:</a:t>
            </a:r>
          </a:p>
          <a:p>
            <a:pPr marL="182563" indent="-182563">
              <a:spcBef>
                <a:spcPts val="600"/>
              </a:spcBef>
            </a:pPr>
            <a:r>
              <a:rPr lang="de-DE" sz="1050">
                <a:solidFill>
                  <a:srgbClr val="FF0000"/>
                </a:solidFill>
              </a:rPr>
              <a:t>	Das Forschungsprojekt </a:t>
            </a:r>
            <a:r>
              <a:rPr lang="de-DE" sz="1050" err="1">
                <a:solidFill>
                  <a:srgbClr val="FF0000"/>
                </a:solidFill>
              </a:rPr>
              <a:t>BirdNET</a:t>
            </a:r>
            <a:r>
              <a:rPr lang="de-DE" sz="1050">
                <a:solidFill>
                  <a:srgbClr val="FF0000"/>
                </a:solidFill>
              </a:rPr>
              <a:t> setzt künstliche Intelligenz und neuronale Netze ein, um Computer darin zu trainieren, mehr als 3.000 der häufigsten Vogelarten weltweit zu identifizieren. Diese App ist eine Zusammenarbeit des Cornell Lab </a:t>
            </a:r>
            <a:r>
              <a:rPr lang="de-DE" sz="1050" err="1">
                <a:solidFill>
                  <a:srgbClr val="FF0000"/>
                </a:solidFill>
              </a:rPr>
              <a:t>of</a:t>
            </a:r>
            <a:r>
              <a:rPr lang="de-DE" sz="1050">
                <a:solidFill>
                  <a:srgbClr val="FF0000"/>
                </a:solidFill>
              </a:rPr>
              <a:t> </a:t>
            </a:r>
            <a:r>
              <a:rPr lang="de-DE" sz="1050" err="1">
                <a:solidFill>
                  <a:srgbClr val="FF0000"/>
                </a:solidFill>
              </a:rPr>
              <a:t>Ornithology</a:t>
            </a:r>
            <a:r>
              <a:rPr lang="de-DE" sz="1050">
                <a:solidFill>
                  <a:srgbClr val="FF0000"/>
                </a:solidFill>
              </a:rPr>
              <a:t> und der Technischen Universität Chemnitz. Indem möglichst viele  Personen eine Datei mit dem Mikrofon eines Android-Geräts aufzeichnen und </a:t>
            </a:r>
            <a:r>
              <a:rPr lang="de-DE" sz="1050" err="1">
                <a:solidFill>
                  <a:srgbClr val="FF0000"/>
                </a:solidFill>
              </a:rPr>
              <a:t>BirdNET</a:t>
            </a:r>
            <a:r>
              <a:rPr lang="de-DE" sz="1050">
                <a:solidFill>
                  <a:srgbClr val="FF0000"/>
                </a:solidFill>
              </a:rPr>
              <a:t> die in der Aufzeichnung vorhandenen Vogelarten identifiziert, steigt die Anzahl der Stichprobenzahl. Dadurch werden die vielen verschiedenen Varianten des zwar arttypischen, aber individuell verschiedenen Gesangs der Goldammermännchen miteinander verrechnet. Das Ergebnis ist eine sehr große Stichprobenzahl, die für eine aussagekräftige Wissenschaft nötig ist. Je mehr Daten/ Aufnahmen verschiedener Goldammermännchen in einer Analyse berücksichtigt werden, desto besser ist die Aussagekraft der Identifikation eines Vogels bzw. dessen Klang-Spektrogramms. Insofern entspricht die </a:t>
            </a:r>
            <a:r>
              <a:rPr lang="de-DE" sz="1050" err="1">
                <a:solidFill>
                  <a:srgbClr val="FF0000"/>
                </a:solidFill>
              </a:rPr>
              <a:t>BirdNET</a:t>
            </a:r>
            <a:r>
              <a:rPr lang="de-DE" sz="1050">
                <a:solidFill>
                  <a:srgbClr val="FF0000"/>
                </a:solidFill>
              </a:rPr>
              <a:t>-App diesbezüglich den naturwissenschaftlichen Anforderungen in vorbildlicher Weise, da die individuellen Unterschiede einzelner Goldammern zwar berücksichtigt werden, aber das Grundmuster zur Erkennung einer Goldammer mit zunehmender Datenanzahl eine immer sichere Bestimmung ermöglicht.</a:t>
            </a:r>
          </a:p>
        </p:txBody>
      </p:sp>
      <p:sp>
        <p:nvSpPr>
          <p:cNvPr id="7" name="Textfeld 6">
            <a:extLst>
              <a:ext uri="{FF2B5EF4-FFF2-40B4-BE49-F238E27FC236}">
                <a16:creationId xmlns:a16="http://schemas.microsoft.com/office/drawing/2014/main" id="{17ED7AF6-F65B-8222-29C6-11DEC17EF4D4}"/>
              </a:ext>
            </a:extLst>
          </p:cNvPr>
          <p:cNvSpPr txBox="1"/>
          <p:nvPr/>
        </p:nvSpPr>
        <p:spPr>
          <a:xfrm>
            <a:off x="5650992" y="1545336"/>
            <a:ext cx="5413248" cy="1477328"/>
          </a:xfrm>
          <a:prstGeom prst="rect">
            <a:avLst/>
          </a:prstGeom>
          <a:noFill/>
        </p:spPr>
        <p:txBody>
          <a:bodyPr wrap="square" rtlCol="0">
            <a:spAutoFit/>
          </a:bodyPr>
          <a:lstStyle/>
          <a:p>
            <a:r>
              <a:rPr lang="de-DE" dirty="0">
                <a:hlinkClick r:id="rId2"/>
              </a:rPr>
              <a:t>Link zur </a:t>
            </a:r>
            <a:r>
              <a:rPr lang="de-DE" dirty="0" err="1">
                <a:hlinkClick r:id="rId2"/>
              </a:rPr>
              <a:t>BirdNET</a:t>
            </a:r>
            <a:r>
              <a:rPr lang="de-DE" dirty="0">
                <a:hlinkClick r:id="rId2"/>
              </a:rPr>
              <a:t> an der TU </a:t>
            </a:r>
            <a:r>
              <a:rPr lang="de-DE" dirty="0" err="1">
                <a:hlinkClick r:id="rId2"/>
              </a:rPr>
              <a:t>Chemniz</a:t>
            </a:r>
            <a:endParaRPr lang="de-DE" dirty="0"/>
          </a:p>
          <a:p>
            <a:endParaRPr lang="de-DE" dirty="0"/>
          </a:p>
          <a:p>
            <a:endParaRPr lang="de-DE" dirty="0"/>
          </a:p>
          <a:p>
            <a:r>
              <a:rPr lang="de-DE" dirty="0">
                <a:hlinkClick r:id="rId3"/>
              </a:rPr>
              <a:t>Link zum App-Download Android</a:t>
            </a:r>
            <a:endParaRPr lang="de-DE" dirty="0"/>
          </a:p>
          <a:p>
            <a:r>
              <a:rPr lang="de-DE" dirty="0">
                <a:hlinkClick r:id="rId4"/>
              </a:rPr>
              <a:t>Link zum App-Download iOS</a:t>
            </a:r>
            <a:endParaRPr lang="de-DE" dirty="0"/>
          </a:p>
        </p:txBody>
      </p:sp>
      <p:pic>
        <p:nvPicPr>
          <p:cNvPr id="4" name="Grafik 3">
            <a:extLst>
              <a:ext uri="{FF2B5EF4-FFF2-40B4-BE49-F238E27FC236}">
                <a16:creationId xmlns:a16="http://schemas.microsoft.com/office/drawing/2014/main" id="{06187EC5-64DC-2448-3A2B-5F4B27F1547A}"/>
              </a:ext>
            </a:extLst>
          </p:cNvPr>
          <p:cNvPicPr>
            <a:picLocks noChangeAspect="1"/>
          </p:cNvPicPr>
          <p:nvPr/>
        </p:nvPicPr>
        <p:blipFill>
          <a:blip r:embed="rId5"/>
          <a:stretch>
            <a:fillRect/>
          </a:stretch>
        </p:blipFill>
        <p:spPr>
          <a:xfrm>
            <a:off x="5599938" y="85725"/>
            <a:ext cx="4229100" cy="6686550"/>
          </a:xfrm>
          <a:prstGeom prst="rect">
            <a:avLst/>
          </a:prstGeom>
        </p:spPr>
      </p:pic>
      <p:sp>
        <p:nvSpPr>
          <p:cNvPr id="6" name="Textfeld 5">
            <a:extLst>
              <a:ext uri="{FF2B5EF4-FFF2-40B4-BE49-F238E27FC236}">
                <a16:creationId xmlns:a16="http://schemas.microsoft.com/office/drawing/2014/main" id="{00D18C03-9394-2506-209A-7F0D0420A390}"/>
              </a:ext>
            </a:extLst>
          </p:cNvPr>
          <p:cNvSpPr txBox="1"/>
          <p:nvPr/>
        </p:nvSpPr>
        <p:spPr>
          <a:xfrm>
            <a:off x="8495973" y="4506439"/>
            <a:ext cx="5413248" cy="1477328"/>
          </a:xfrm>
          <a:prstGeom prst="rect">
            <a:avLst/>
          </a:prstGeom>
          <a:noFill/>
        </p:spPr>
        <p:txBody>
          <a:bodyPr wrap="square" rtlCol="0">
            <a:spAutoFit/>
          </a:bodyPr>
          <a:lstStyle/>
          <a:p>
            <a:r>
              <a:rPr lang="de-DE" dirty="0">
                <a:hlinkClick r:id="rId2"/>
              </a:rPr>
              <a:t>Link zur </a:t>
            </a:r>
            <a:r>
              <a:rPr lang="de-DE" dirty="0" err="1">
                <a:hlinkClick r:id="rId2"/>
              </a:rPr>
              <a:t>BirdNET</a:t>
            </a:r>
            <a:r>
              <a:rPr lang="de-DE" dirty="0">
                <a:hlinkClick r:id="rId2"/>
              </a:rPr>
              <a:t> an der TU Chemnitz</a:t>
            </a:r>
            <a:endParaRPr lang="de-DE" dirty="0"/>
          </a:p>
          <a:p>
            <a:endParaRPr lang="de-DE" dirty="0"/>
          </a:p>
          <a:p>
            <a:endParaRPr lang="de-DE" dirty="0"/>
          </a:p>
          <a:p>
            <a:r>
              <a:rPr lang="de-DE" dirty="0">
                <a:hlinkClick r:id="rId3"/>
              </a:rPr>
              <a:t>Link zum App-Download Android</a:t>
            </a:r>
            <a:endParaRPr lang="de-DE" dirty="0"/>
          </a:p>
          <a:p>
            <a:r>
              <a:rPr lang="de-DE" dirty="0">
                <a:hlinkClick r:id="rId4"/>
              </a:rPr>
              <a:t>Link zum App-Download iOS</a:t>
            </a:r>
            <a:endParaRPr lang="de-DE" dirty="0"/>
          </a:p>
        </p:txBody>
      </p:sp>
      <p:sp>
        <p:nvSpPr>
          <p:cNvPr id="9" name="Textfeld 8">
            <a:extLst>
              <a:ext uri="{FF2B5EF4-FFF2-40B4-BE49-F238E27FC236}">
                <a16:creationId xmlns:a16="http://schemas.microsoft.com/office/drawing/2014/main" id="{5131445B-0A9C-D886-E27B-6311DEC3721E}"/>
              </a:ext>
            </a:extLst>
          </p:cNvPr>
          <p:cNvSpPr txBox="1"/>
          <p:nvPr/>
        </p:nvSpPr>
        <p:spPr>
          <a:xfrm>
            <a:off x="8495973" y="6501384"/>
            <a:ext cx="3730752" cy="369332"/>
          </a:xfrm>
          <a:prstGeom prst="rect">
            <a:avLst/>
          </a:prstGeom>
          <a:noFill/>
        </p:spPr>
        <p:txBody>
          <a:bodyPr wrap="square" rtlCol="0">
            <a:spAutoFit/>
          </a:bodyPr>
          <a:lstStyle/>
          <a:p>
            <a:r>
              <a:rPr lang="de-DE" dirty="0"/>
              <a:t>© Dr. Stefan Kahl, </a:t>
            </a:r>
            <a:r>
              <a:rPr lang="de-DE" dirty="0">
                <a:hlinkClick r:id="rId2"/>
              </a:rPr>
              <a:t>TU Chemnitz</a:t>
            </a:r>
            <a:endParaRPr lang="de-DE" dirty="0"/>
          </a:p>
        </p:txBody>
      </p:sp>
    </p:spTree>
    <p:extLst>
      <p:ext uri="{BB962C8B-B14F-4D97-AF65-F5344CB8AC3E}">
        <p14:creationId xmlns:p14="http://schemas.microsoft.com/office/powerpoint/2010/main" val="402909739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DD64186320F034D96DF7923188D52B4" ma:contentTypeVersion="19" ma:contentTypeDescription="Ein neues Dokument erstellen." ma:contentTypeScope="" ma:versionID="a1028d19c186a3217d132f9d198def45">
  <xsd:schema xmlns:xsd="http://www.w3.org/2001/XMLSchema" xmlns:xs="http://www.w3.org/2001/XMLSchema" xmlns:p="http://schemas.microsoft.com/office/2006/metadata/properties" xmlns:ns2="3b7bdf44-c9f6-4e8a-b11e-38f1350b0e6e" xmlns:ns3="c72df712-2aa3-4210-9adc-1892eb12471a" targetNamespace="http://schemas.microsoft.com/office/2006/metadata/properties" ma:root="true" ma:fieldsID="abafeaa9a534ccaca465191de0319517" ns2:_="" ns3:_="">
    <xsd:import namespace="3b7bdf44-c9f6-4e8a-b11e-38f1350b0e6e"/>
    <xsd:import namespace="c72df712-2aa3-4210-9adc-1892eb12471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3:MediaServiceLocation" minOccurs="0"/>
                <xsd:element ref="ns2:SharedWithUsers" minOccurs="0"/>
                <xsd:element ref="ns2:SharedWithDetails" minOccurs="0"/>
                <xsd:element ref="ns3:Zielgruppen" minOccurs="0"/>
                <xsd:element ref="ns3:_ModernAudienceTargetUserField" minOccurs="0"/>
                <xsd:element ref="ns3:_ModernAudienceAadObjectIds"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bdf44-c9f6-4e8a-b11e-38f1350b0e6e"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dexed="true"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9d09337e-07c5-47c2-a1d3-2e749f4da68e}" ma:internalName="TaxCatchAll" ma:showField="CatchAllData"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2df712-2aa3-4210-9adc-1892eb12471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lcf76f155ced4ddcb4097134ff3c332f" ma:index="14" nillable="true" ma:taxonomy="true" ma:internalName="lcf76f155ced4ddcb4097134ff3c332f" ma:taxonomyFieldName="MediaServiceImageTags" ma:displayName="Bildmarkierungen" ma:readOnly="false" ma:fieldId="{5cf76f15-5ced-4ddc-b409-7134ff3c332f}" ma:taxonomyMulti="true" ma:sspId="261aa062-f5c6-4e15-b0ce-babc8f52b4d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Zielgruppen" ma:index="24" nillable="true" ma:displayName="Zielgruppen" ma:internalName="Zielgruppen">
      <xsd:simpleType>
        <xsd:restriction base="dms:Unknown"/>
      </xsd:simpleType>
    </xsd:element>
    <xsd:element name="_ModernAudienceTargetUserField" ma:index="25" nillable="true" ma:displayName="Benutzergrupp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6" nillable="true" ma:displayName="Benutzergruppen-IDs" ma:list="{ab00c07a-e7e4-4d12-acf7-38b9fd35e15c}" ma:internalName="_ModernAudienceAadObjectIds" ma:readOnly="true" ma:showField="_AadObjectIdForUser"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3b7bdf44-c9f6-4e8a-b11e-38f1350b0e6e">ZYSZ63PCDK7H-702998913-9068</_dlc_DocId>
    <_dlc_DocIdUrl xmlns="3b7bdf44-c9f6-4e8a-b11e-38f1350b0e6e">
      <Url>https://eduneteurope.sharepoint.com/sites/sensiMINT-OneDrive/_layouts/15/DocIdRedir.aspx?ID=ZYSZ63PCDK7H-702998913-9068</Url>
      <Description>ZYSZ63PCDK7H-702998913-9068</Description>
    </_dlc_DocIdUrl>
    <lcf76f155ced4ddcb4097134ff3c332f xmlns="c72df712-2aa3-4210-9adc-1892eb12471a">
      <Terms xmlns="http://schemas.microsoft.com/office/infopath/2007/PartnerControls"/>
    </lcf76f155ced4ddcb4097134ff3c332f>
    <TaxCatchAll xmlns="3b7bdf44-c9f6-4e8a-b11e-38f1350b0e6e" xsi:nil="true"/>
    <Zielgruppen xmlns="c72df712-2aa3-4210-9adc-1892eb12471a" xsi:nil="true"/>
    <_ModernAudienceTargetUserField xmlns="c72df712-2aa3-4210-9adc-1892eb12471a">
      <UserInfo>
        <DisplayName/>
        <AccountId xsi:nil="true"/>
        <AccountType/>
      </UserInfo>
    </_ModernAudienceTargetUserField>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D4AA579-E5C5-47EA-98F1-01D555BA0AF1}">
  <ds:schemaRefs>
    <ds:schemaRef ds:uri="http://schemas.microsoft.com/sharepoint/v3/contenttype/forms"/>
  </ds:schemaRefs>
</ds:datastoreItem>
</file>

<file path=customXml/itemProps2.xml><?xml version="1.0" encoding="utf-8"?>
<ds:datastoreItem xmlns:ds="http://schemas.openxmlformats.org/officeDocument/2006/customXml" ds:itemID="{D6E04F41-D82A-432B-9A34-0DC2ECFE046D}">
  <ds:schemaRefs>
    <ds:schemaRef ds:uri="3b7bdf44-c9f6-4e8a-b11e-38f1350b0e6e"/>
    <ds:schemaRef ds:uri="c72df712-2aa3-4210-9adc-1892eb1247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4EC282A-F760-4A10-A124-75A00C1C80A7}">
  <ds:schemaRefs>
    <ds:schemaRef ds:uri="http://purl.org/dc/dcmitype/"/>
    <ds:schemaRef ds:uri="c72df712-2aa3-4210-9adc-1892eb12471a"/>
    <ds:schemaRef ds:uri="http://purl.org/dc/terms/"/>
    <ds:schemaRef ds:uri="http://schemas.microsoft.com/office/infopath/2007/PartnerControls"/>
    <ds:schemaRef ds:uri="http://schemas.openxmlformats.org/package/2006/metadata/core-properties"/>
    <ds:schemaRef ds:uri="http://purl.org/dc/elements/1.1/"/>
    <ds:schemaRef ds:uri="http://www.w3.org/XML/1998/namespace"/>
    <ds:schemaRef ds:uri="http://schemas.microsoft.com/office/2006/metadata/properties"/>
    <ds:schemaRef ds:uri="http://schemas.microsoft.com/office/2006/documentManagement/types"/>
    <ds:schemaRef ds:uri="3b7bdf44-c9f6-4e8a-b11e-38f1350b0e6e"/>
  </ds:schemaRefs>
</ds:datastoreItem>
</file>

<file path=customXml/itemProps4.xml><?xml version="1.0" encoding="utf-8"?>
<ds:datastoreItem xmlns:ds="http://schemas.openxmlformats.org/officeDocument/2006/customXml" ds:itemID="{151E403F-67D0-4785-9707-E91F90B03ED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501</Words>
  <Application>Microsoft Office PowerPoint</Application>
  <PresentationFormat>Breitbild</PresentationFormat>
  <Paragraphs>40</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Heebo Light</vt:lpstr>
      <vt:lpstr>Office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Claudia Schneider</dc:creator>
  <cp:lastModifiedBy>Maria Steger</cp:lastModifiedBy>
  <cp:revision>4</cp:revision>
  <cp:lastPrinted>2023-08-11T06:27:42Z</cp:lastPrinted>
  <dcterms:created xsi:type="dcterms:W3CDTF">2021-05-19T17:39:27Z</dcterms:created>
  <dcterms:modified xsi:type="dcterms:W3CDTF">2023-11-28T14:30:09Z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0x010100ADD64186320F034D96DF7923188D52B4</vt:lpwstr>
  </property>
  <property fmtid="{D5CDD505-2E9C-101B-9397-08002B2CF9AE}" pid="3" name="_dlc_DocIdItemGuid">
    <vt:lpwstr>a4708463-58bb-4296-bb20-a66e22d9e557</vt:lpwstr>
  </property>
  <property fmtid="{D5CDD505-2E9C-101B-9397-08002B2CF9AE}" pid="4" name="MediaServiceImageTags">
    <vt:lpwstr/>
  </property>
</Properties>
</file>