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
  </p:notesMasterIdLst>
  <p:sldIdLst>
    <p:sldId id="266" r:id="rId6"/>
    <p:sldId id="277" r:id="rId7"/>
    <p:sldId id="270" r:id="rId8"/>
    <p:sldId id="283" r:id="rId9"/>
    <p:sldId id="281" r:id="rId10"/>
    <p:sldId id="259"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CC3B6B-9C12-A360-A8A8-6065FF96F908}" name="Maria Steger" initials="MS" userId="Maria Steg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witha Ritter" initials="RR" lastIdx="4" clrIdx="0">
    <p:extLst>
      <p:ext uri="{19B8F6BF-5375-455C-9EA6-DF929625EA0E}">
        <p15:presenceInfo xmlns:p15="http://schemas.microsoft.com/office/powerpoint/2012/main" userId="S::roswitha.ritter@sensimint.eu::463a3ed9-2842-4ac3-a364-a0fa97238d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9541C-AEC5-4647-BCF2-508E2A4D8DC6}" v="1" dt="2023-11-28T09:27:31.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961"/>
  </p:normalViewPr>
  <p:slideViewPr>
    <p:cSldViewPr snapToGrid="0">
      <p:cViewPr varScale="1">
        <p:scale>
          <a:sx n="46" d="100"/>
          <a:sy n="46" d="100"/>
        </p:scale>
        <p:origin x="14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witha Ritter" userId="463a3ed9-2842-4ac3-a364-a0fa97238dfc" providerId="ADAL" clId="{9AB72E3D-E002-4F4B-AE7E-4B14ABFB38B6}"/>
    <pc:docChg chg="custSel modSld">
      <pc:chgData name="Roswitha Ritter" userId="463a3ed9-2842-4ac3-a364-a0fa97238dfc" providerId="ADAL" clId="{9AB72E3D-E002-4F4B-AE7E-4B14ABFB38B6}" dt="2023-11-27T16:47:13.124" v="16" actId="478"/>
      <pc:docMkLst>
        <pc:docMk/>
      </pc:docMkLst>
      <pc:sldChg chg="addSp delSp modSp mod">
        <pc:chgData name="Roswitha Ritter" userId="463a3ed9-2842-4ac3-a364-a0fa97238dfc" providerId="ADAL" clId="{9AB72E3D-E002-4F4B-AE7E-4B14ABFB38B6}" dt="2023-11-27T16:46:15.735" v="9" actId="1076"/>
        <pc:sldMkLst>
          <pc:docMk/>
          <pc:sldMk cId="3719429700" sldId="270"/>
        </pc:sldMkLst>
        <pc:spChg chg="add del">
          <ac:chgData name="Roswitha Ritter" userId="463a3ed9-2842-4ac3-a364-a0fa97238dfc" providerId="ADAL" clId="{9AB72E3D-E002-4F4B-AE7E-4B14ABFB38B6}" dt="2023-11-27T16:45:47.892" v="2"/>
          <ac:spMkLst>
            <pc:docMk/>
            <pc:sldMk cId="3719429700" sldId="270"/>
            <ac:spMk id="2" creationId="{429BBBA4-5388-3915-E4C1-6AA4F282EAB9}"/>
          </ac:spMkLst>
        </pc:spChg>
        <pc:spChg chg="add mod">
          <ac:chgData name="Roswitha Ritter" userId="463a3ed9-2842-4ac3-a364-a0fa97238dfc" providerId="ADAL" clId="{9AB72E3D-E002-4F4B-AE7E-4B14ABFB38B6}" dt="2023-11-27T16:46:15.735" v="9" actId="1076"/>
          <ac:spMkLst>
            <pc:docMk/>
            <pc:sldMk cId="3719429700" sldId="270"/>
            <ac:spMk id="7" creationId="{E9CF34CA-291B-18B1-EA26-AE37115D850C}"/>
          </ac:spMkLst>
        </pc:spChg>
        <pc:picChg chg="del">
          <ac:chgData name="Roswitha Ritter" userId="463a3ed9-2842-4ac3-a364-a0fa97238dfc" providerId="ADAL" clId="{9AB72E3D-E002-4F4B-AE7E-4B14ABFB38B6}" dt="2023-11-27T16:45:41.557" v="0" actId="478"/>
          <ac:picMkLst>
            <pc:docMk/>
            <pc:sldMk cId="3719429700" sldId="270"/>
            <ac:picMk id="4" creationId="{861E39E4-CD70-43F9-ADEA-E3681001C698}"/>
          </ac:picMkLst>
        </pc:picChg>
        <pc:picChg chg="add mod">
          <ac:chgData name="Roswitha Ritter" userId="463a3ed9-2842-4ac3-a364-a0fa97238dfc" providerId="ADAL" clId="{9AB72E3D-E002-4F4B-AE7E-4B14ABFB38B6}" dt="2023-11-27T16:45:58.216" v="7" actId="1076"/>
          <ac:picMkLst>
            <pc:docMk/>
            <pc:sldMk cId="3719429700" sldId="270"/>
            <ac:picMk id="6" creationId="{59FB8975-F0B6-D1A0-4D24-2095C622F5DB}"/>
          </ac:picMkLst>
        </pc:picChg>
      </pc:sldChg>
      <pc:sldChg chg="delSp mod">
        <pc:chgData name="Roswitha Ritter" userId="463a3ed9-2842-4ac3-a364-a0fa97238dfc" providerId="ADAL" clId="{9AB72E3D-E002-4F4B-AE7E-4B14ABFB38B6}" dt="2023-11-27T16:47:13.124" v="16" actId="478"/>
        <pc:sldMkLst>
          <pc:docMk/>
          <pc:sldMk cId="3478991985" sldId="281"/>
        </pc:sldMkLst>
        <pc:picChg chg="del">
          <ac:chgData name="Roswitha Ritter" userId="463a3ed9-2842-4ac3-a364-a0fa97238dfc" providerId="ADAL" clId="{9AB72E3D-E002-4F4B-AE7E-4B14ABFB38B6}" dt="2023-11-27T16:47:13.124" v="16" actId="478"/>
          <ac:picMkLst>
            <pc:docMk/>
            <pc:sldMk cId="3478991985" sldId="281"/>
            <ac:picMk id="4" creationId="{861E39E4-CD70-43F9-ADEA-E3681001C698}"/>
          </ac:picMkLst>
        </pc:picChg>
      </pc:sldChg>
      <pc:sldChg chg="addSp delSp modSp mod">
        <pc:chgData name="Roswitha Ritter" userId="463a3ed9-2842-4ac3-a364-a0fa97238dfc" providerId="ADAL" clId="{9AB72E3D-E002-4F4B-AE7E-4B14ABFB38B6}" dt="2023-11-27T16:47:07.659" v="15" actId="1076"/>
        <pc:sldMkLst>
          <pc:docMk/>
          <pc:sldMk cId="1667730320" sldId="283"/>
        </pc:sldMkLst>
        <pc:spChg chg="add mod">
          <ac:chgData name="Roswitha Ritter" userId="463a3ed9-2842-4ac3-a364-a0fa97238dfc" providerId="ADAL" clId="{9AB72E3D-E002-4F4B-AE7E-4B14ABFB38B6}" dt="2023-11-27T16:47:07.659" v="15" actId="1076"/>
          <ac:spMkLst>
            <pc:docMk/>
            <pc:sldMk cId="1667730320" sldId="283"/>
            <ac:spMk id="4" creationId="{9BAD2F82-BF18-B027-A6F9-9B3961CA7705}"/>
          </ac:spMkLst>
        </pc:spChg>
        <pc:picChg chg="del">
          <ac:chgData name="Roswitha Ritter" userId="463a3ed9-2842-4ac3-a364-a0fa97238dfc" providerId="ADAL" clId="{9AB72E3D-E002-4F4B-AE7E-4B14ABFB38B6}" dt="2023-11-27T16:46:43.086" v="10" actId="478"/>
          <ac:picMkLst>
            <pc:docMk/>
            <pc:sldMk cId="1667730320" sldId="283"/>
            <ac:picMk id="6" creationId="{9A17D30B-759E-4633-AEFD-DD0087C6DEAB}"/>
          </ac:picMkLst>
        </pc:picChg>
        <pc:picChg chg="add mod">
          <ac:chgData name="Roswitha Ritter" userId="463a3ed9-2842-4ac3-a364-a0fa97238dfc" providerId="ADAL" clId="{9AB72E3D-E002-4F4B-AE7E-4B14ABFB38B6}" dt="2023-11-27T16:46:51.218" v="13" actId="1076"/>
          <ac:picMkLst>
            <pc:docMk/>
            <pc:sldMk cId="1667730320" sldId="283"/>
            <ac:picMk id="2050" creationId="{30C0D119-9F81-47E0-35CC-9735425BB65C}"/>
          </ac:picMkLst>
        </pc:picChg>
      </pc:sldChg>
    </pc:docChg>
  </pc:docChgLst>
  <pc:docChgLst>
    <pc:chgData name="Tanja Gentz" userId="808a1894-3f35-4ee7-99cd-4e3be7d9e052" providerId="ADAL" clId="{5519541C-AEC5-4647-BCF2-508E2A4D8DC6}"/>
    <pc:docChg chg="addSld modSld sldOrd">
      <pc:chgData name="Tanja Gentz" userId="808a1894-3f35-4ee7-99cd-4e3be7d9e052" providerId="ADAL" clId="{5519541C-AEC5-4647-BCF2-508E2A4D8DC6}" dt="2023-11-28T09:29:45.780" v="3"/>
      <pc:docMkLst>
        <pc:docMk/>
      </pc:docMkLst>
      <pc:sldChg chg="modSp add mod ord">
        <pc:chgData name="Tanja Gentz" userId="808a1894-3f35-4ee7-99cd-4e3be7d9e052" providerId="ADAL" clId="{5519541C-AEC5-4647-BCF2-508E2A4D8DC6}" dt="2023-11-28T09:29:45.780" v="3"/>
        <pc:sldMkLst>
          <pc:docMk/>
          <pc:sldMk cId="3003778954" sldId="266"/>
        </pc:sldMkLst>
        <pc:spChg chg="mod">
          <ac:chgData name="Tanja Gentz" userId="808a1894-3f35-4ee7-99cd-4e3be7d9e052" providerId="ADAL" clId="{5519541C-AEC5-4647-BCF2-508E2A4D8DC6}" dt="2023-11-28T09:29:45.780" v="3"/>
          <ac:spMkLst>
            <pc:docMk/>
            <pc:sldMk cId="3003778954" sldId="266"/>
            <ac:spMk id="11" creationId="{FF7896D5-1631-10C4-6D5E-1F341F279B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EC7C0-EAD9-D94E-A851-E563D5027FFA}" type="datetimeFigureOut">
              <a:rPr lang="de-DE" smtClean="0"/>
              <a:t>28.11.2023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469B-8DF1-EB4C-B2EA-424398138197}" type="slidenum">
              <a:rPr lang="de-DE" smtClean="0"/>
              <a:t>‹Nr.›</a:t>
            </a:fld>
            <a:endParaRPr lang="de-DE"/>
          </a:p>
        </p:txBody>
      </p:sp>
    </p:spTree>
    <p:extLst>
      <p:ext uri="{BB962C8B-B14F-4D97-AF65-F5344CB8AC3E}">
        <p14:creationId xmlns:p14="http://schemas.microsoft.com/office/powerpoint/2010/main" val="191174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187469B-8DF1-EB4C-B2EA-424398138197}" type="slidenum">
              <a:rPr lang="de-DE" smtClean="0"/>
              <a:t>3</a:t>
            </a:fld>
            <a:endParaRPr lang="de-DE"/>
          </a:p>
        </p:txBody>
      </p:sp>
    </p:spTree>
    <p:extLst>
      <p:ext uri="{BB962C8B-B14F-4D97-AF65-F5344CB8AC3E}">
        <p14:creationId xmlns:p14="http://schemas.microsoft.com/office/powerpoint/2010/main" val="340593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187469B-8DF1-EB4C-B2EA-424398138197}" type="slidenum">
              <a:rPr lang="de-DE" smtClean="0"/>
              <a:t>4</a:t>
            </a:fld>
            <a:endParaRPr lang="de-DE"/>
          </a:p>
        </p:txBody>
      </p:sp>
    </p:spTree>
    <p:extLst>
      <p:ext uri="{BB962C8B-B14F-4D97-AF65-F5344CB8AC3E}">
        <p14:creationId xmlns:p14="http://schemas.microsoft.com/office/powerpoint/2010/main" val="73556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187469B-8DF1-EB4C-B2EA-424398138197}" type="slidenum">
              <a:rPr lang="de-DE" smtClean="0"/>
              <a:t>5</a:t>
            </a:fld>
            <a:endParaRPr lang="de-DE"/>
          </a:p>
        </p:txBody>
      </p:sp>
    </p:spTree>
    <p:extLst>
      <p:ext uri="{BB962C8B-B14F-4D97-AF65-F5344CB8AC3E}">
        <p14:creationId xmlns:p14="http://schemas.microsoft.com/office/powerpoint/2010/main" val="356188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187469B-8DF1-EB4C-B2EA-424398138197}" type="slidenum">
              <a:rPr lang="de-DE" smtClean="0"/>
              <a:t>6</a:t>
            </a:fld>
            <a:endParaRPr lang="de-DE"/>
          </a:p>
        </p:txBody>
      </p:sp>
    </p:spTree>
    <p:extLst>
      <p:ext uri="{BB962C8B-B14F-4D97-AF65-F5344CB8AC3E}">
        <p14:creationId xmlns:p14="http://schemas.microsoft.com/office/powerpoint/2010/main" val="417347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F9E51-1049-4D6A-B0CD-876C7569491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33F12A7-FF8B-4E53-B946-97F2A526A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44D71BB-0820-48F0-AC6C-2EFB572D787A}"/>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5" name="Fußzeilenplatzhalter 4">
            <a:extLst>
              <a:ext uri="{FF2B5EF4-FFF2-40B4-BE49-F238E27FC236}">
                <a16:creationId xmlns:a16="http://schemas.microsoft.com/office/drawing/2014/main" id="{879025F4-AEB3-49AD-9EAD-A481D50510C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572F0A-5545-4DA1-8983-2AF5730A6EAC}"/>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370277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D5FC8-AB09-4662-AF80-22C59F0A34A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480CE48-F701-4719-8575-F81BB2427D3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130A203-5974-4920-9A4A-3FD8C8B287CB}"/>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5" name="Fußzeilenplatzhalter 4">
            <a:extLst>
              <a:ext uri="{FF2B5EF4-FFF2-40B4-BE49-F238E27FC236}">
                <a16:creationId xmlns:a16="http://schemas.microsoft.com/office/drawing/2014/main" id="{A6B42843-CA77-4430-9F90-62AA9269E3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FED5A6-80A3-4B6E-80BB-7CEC36708B8E}"/>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282891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8C9EE67-FCB3-497F-891E-F097A7635A8E}"/>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5D2F054-1A92-47C4-9EC2-D3659327A4B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8DD66F0-0D23-4AC7-98EE-A453F7929747}"/>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5" name="Fußzeilenplatzhalter 4">
            <a:extLst>
              <a:ext uri="{FF2B5EF4-FFF2-40B4-BE49-F238E27FC236}">
                <a16:creationId xmlns:a16="http://schemas.microsoft.com/office/drawing/2014/main" id="{F8AD9751-3BF4-4DD5-8377-B36A4AF1DD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4EF99B4-D438-48D6-B656-54F463297867}"/>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238406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4A55F-E6A1-4208-B677-59F3C6B522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820A30E-1636-4950-AE4D-E2873F7EE8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D3DFD20-251F-42B0-B4F1-2B3952AAE084}"/>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5" name="Fußzeilenplatzhalter 4">
            <a:extLst>
              <a:ext uri="{FF2B5EF4-FFF2-40B4-BE49-F238E27FC236}">
                <a16:creationId xmlns:a16="http://schemas.microsoft.com/office/drawing/2014/main" id="{1E070FDC-C020-4F8B-9AA6-61A9A559439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3D8D7A-6EC2-4037-842D-457BFCB6BE29}"/>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174112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EA4D1-C44E-405F-A731-3ADBE4EBD85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A733C02-C3C5-4D3F-AF16-1058156325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BEC96DF-B487-4468-99CD-83BBE290620C}"/>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5" name="Fußzeilenplatzhalter 4">
            <a:extLst>
              <a:ext uri="{FF2B5EF4-FFF2-40B4-BE49-F238E27FC236}">
                <a16:creationId xmlns:a16="http://schemas.microsoft.com/office/drawing/2014/main" id="{1E75DFE8-76C2-474E-8104-25B56E8ABE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87508D-4467-4993-AA38-9E66C5540B76}"/>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173843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4FF95-4093-4B04-8C0C-97459EE5BA3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961A1FA-97AF-43F9-999F-6D2D3D2DF03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0066912-D993-46BA-B3AC-E1744210B5E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65E096D-2AEC-42EF-8879-D521C33C61E5}"/>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6" name="Fußzeilenplatzhalter 5">
            <a:extLst>
              <a:ext uri="{FF2B5EF4-FFF2-40B4-BE49-F238E27FC236}">
                <a16:creationId xmlns:a16="http://schemas.microsoft.com/office/drawing/2014/main" id="{3E8C3BB5-9677-4D90-A5EF-184FB1AF73F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B84D462-E45A-4266-AB3B-D8AD176A615F}"/>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133865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046E8-C8FC-40E0-BC90-BF286946370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1203E5D-2FD0-4D4D-9E63-AD3960CAE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2B28BE9-9FAF-47FE-9ABE-8E46478349A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1C8CC7E-5DB9-4180-BC42-C55DE37D9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0CC118-F043-4004-B542-F04B70B15BC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EE98C76-EDBB-4A67-A0CC-87D1A2010FB0}"/>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8" name="Fußzeilenplatzhalter 7">
            <a:extLst>
              <a:ext uri="{FF2B5EF4-FFF2-40B4-BE49-F238E27FC236}">
                <a16:creationId xmlns:a16="http://schemas.microsoft.com/office/drawing/2014/main" id="{A2793B47-67D9-4CF9-AA2F-1083770A55D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E2882D0-D8FB-4443-A576-3BC6BA89CF68}"/>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284924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18E5B-8F19-49D7-8C21-4377334A800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03877E5-5CAF-4F78-B59E-E8DC0B9E049D}"/>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4" name="Fußzeilenplatzhalter 3">
            <a:extLst>
              <a:ext uri="{FF2B5EF4-FFF2-40B4-BE49-F238E27FC236}">
                <a16:creationId xmlns:a16="http://schemas.microsoft.com/office/drawing/2014/main" id="{9B0AB673-77AD-46BC-B525-22278074F28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CEAFFD1-83D3-4E53-8F25-2B6A57057E46}"/>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9147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CC619D8-22EB-49BE-A5CA-1FC15A75F1A2}"/>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3" name="Fußzeilenplatzhalter 2">
            <a:extLst>
              <a:ext uri="{FF2B5EF4-FFF2-40B4-BE49-F238E27FC236}">
                <a16:creationId xmlns:a16="http://schemas.microsoft.com/office/drawing/2014/main" id="{FB67B391-83BB-4FF3-B355-A6728C64BF3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A11E803-D3FF-4102-BA75-0EB9A9CAA0F8}"/>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335974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517DE-C57B-4268-B736-BA899EAF891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8589CD1-9F83-4444-A545-1DD203C17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2192C0C-556B-4C03-B63F-3A58DA223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B010E85-5340-4710-BDC5-ADD2095763EF}"/>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6" name="Fußzeilenplatzhalter 5">
            <a:extLst>
              <a:ext uri="{FF2B5EF4-FFF2-40B4-BE49-F238E27FC236}">
                <a16:creationId xmlns:a16="http://schemas.microsoft.com/office/drawing/2014/main" id="{7DD45A7F-9DAB-4090-87F3-62C1F0B68DD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8CF7C0-230E-4D58-8BB2-A5D030C5A9CF}"/>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333085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52D1D-C16D-4ED3-8A15-FAAC95B66B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A50CDA1-D64B-4844-A123-75EFCD4B6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FE8E6A7-855C-498D-8C0D-B487A079A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916EC0-6067-4EAA-B25A-0571333B3363}"/>
              </a:ext>
            </a:extLst>
          </p:cNvPr>
          <p:cNvSpPr>
            <a:spLocks noGrp="1"/>
          </p:cNvSpPr>
          <p:nvPr>
            <p:ph type="dt" sz="half" idx="10"/>
          </p:nvPr>
        </p:nvSpPr>
        <p:spPr/>
        <p:txBody>
          <a:bodyPr/>
          <a:lstStyle/>
          <a:p>
            <a:fld id="{9AA7D847-7D84-4110-8E12-4A873FBF494E}" type="datetimeFigureOut">
              <a:rPr lang="de-DE" smtClean="0"/>
              <a:t>28.11.2023</a:t>
            </a:fld>
            <a:endParaRPr lang="de-DE"/>
          </a:p>
        </p:txBody>
      </p:sp>
      <p:sp>
        <p:nvSpPr>
          <p:cNvPr id="6" name="Fußzeilenplatzhalter 5">
            <a:extLst>
              <a:ext uri="{FF2B5EF4-FFF2-40B4-BE49-F238E27FC236}">
                <a16:creationId xmlns:a16="http://schemas.microsoft.com/office/drawing/2014/main" id="{9FE2C4CD-A117-4136-8396-38ADA06F528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5D36BDE-CB80-4999-8F95-B84AC62D839D}"/>
              </a:ext>
            </a:extLst>
          </p:cNvPr>
          <p:cNvSpPr>
            <a:spLocks noGrp="1"/>
          </p:cNvSpPr>
          <p:nvPr>
            <p:ph type="sldNum" sz="quarter" idx="12"/>
          </p:nvPr>
        </p:nvSpPr>
        <p:spPr/>
        <p:txBody>
          <a:bodyPr/>
          <a:lstStyle/>
          <a:p>
            <a:fld id="{0F2D7960-7800-4C09-B54A-4118200B035A}" type="slidenum">
              <a:rPr lang="de-DE" smtClean="0"/>
              <a:t>‹Nr.›</a:t>
            </a:fld>
            <a:endParaRPr lang="de-DE"/>
          </a:p>
        </p:txBody>
      </p:sp>
    </p:spTree>
    <p:extLst>
      <p:ext uri="{BB962C8B-B14F-4D97-AF65-F5344CB8AC3E}">
        <p14:creationId xmlns:p14="http://schemas.microsoft.com/office/powerpoint/2010/main" val="57268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1124911-66EC-4DB9-A95F-5620063E2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5DEEE72-A6B1-4848-AAD8-B51B5F6E7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9029A53-7F47-4A10-B51E-74C3BA7A0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7D847-7D84-4110-8E12-4A873FBF494E}" type="datetimeFigureOut">
              <a:rPr lang="de-DE" smtClean="0"/>
              <a:t>28.11.2023</a:t>
            </a:fld>
            <a:endParaRPr lang="de-DE"/>
          </a:p>
        </p:txBody>
      </p:sp>
      <p:sp>
        <p:nvSpPr>
          <p:cNvPr id="5" name="Fußzeilenplatzhalter 4">
            <a:extLst>
              <a:ext uri="{FF2B5EF4-FFF2-40B4-BE49-F238E27FC236}">
                <a16:creationId xmlns:a16="http://schemas.microsoft.com/office/drawing/2014/main" id="{1DA6AE08-5AD1-4C50-9144-19B24FAFD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F5D98CC-C8E5-4D15-B5FA-04683ECD2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D7960-7800-4C09-B54A-4118200B035A}" type="slidenum">
              <a:rPr lang="de-DE" smtClean="0"/>
              <a:t>‹Nr.›</a:t>
            </a:fld>
            <a:endParaRPr lang="de-DE"/>
          </a:p>
        </p:txBody>
      </p:sp>
    </p:spTree>
    <p:extLst>
      <p:ext uri="{BB962C8B-B14F-4D97-AF65-F5344CB8AC3E}">
        <p14:creationId xmlns:p14="http://schemas.microsoft.com/office/powerpoint/2010/main" val="312711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eXJrPIrgOQ" TargetMode="External"/><Relationship Id="rId2" Type="http://schemas.openxmlformats.org/officeDocument/2006/relationships/hyperlink" Target="https://www.youtube.com/watch?v=DdoRdk1OSy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Brauchen Goldammer Gesangsunterricht?</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Den wissenschaftlichen Erkenntnisweg nachvollziehen</a:t>
            </a:r>
            <a:endPar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Schneider, Claudia; Steiner, Marianne;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Kapelari</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Suzanne; Peschel, Corinna; </a:t>
            </a:r>
            <a:r>
              <a:rPr kumimoji="0" lang="de-DE" sz="16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Pliska</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-Halilovic, Enisa; Ritter, Roswitha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sensiMINT-Team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C6A10-F8EC-C80E-19A4-5EC9F2352804}"/>
              </a:ext>
            </a:extLst>
          </p:cNvPr>
          <p:cNvSpPr>
            <a:spLocks noGrp="1"/>
          </p:cNvSpPr>
          <p:nvPr>
            <p:ph type="title"/>
          </p:nvPr>
        </p:nvSpPr>
        <p:spPr>
          <a:xfrm>
            <a:off x="503517" y="730250"/>
            <a:ext cx="10515600" cy="1023837"/>
          </a:xfrm>
        </p:spPr>
        <p:txBody>
          <a:bodyPr/>
          <a:lstStyle/>
          <a:p>
            <a:r>
              <a:rPr lang="de-DE"/>
              <a:t>Kann man Vögel am Gesang identifizieren?</a:t>
            </a:r>
          </a:p>
        </p:txBody>
      </p:sp>
      <p:sp>
        <p:nvSpPr>
          <p:cNvPr id="3" name="Inhaltsplatzhalter 2">
            <a:extLst>
              <a:ext uri="{FF2B5EF4-FFF2-40B4-BE49-F238E27FC236}">
                <a16:creationId xmlns:a16="http://schemas.microsoft.com/office/drawing/2014/main" id="{9A20D2BA-F1DC-5F23-B02F-D64CACA5FC04}"/>
              </a:ext>
            </a:extLst>
          </p:cNvPr>
          <p:cNvSpPr>
            <a:spLocks noGrp="1"/>
          </p:cNvSpPr>
          <p:nvPr>
            <p:ph idx="1"/>
          </p:nvPr>
        </p:nvSpPr>
        <p:spPr>
          <a:xfrm>
            <a:off x="503517" y="1754087"/>
            <a:ext cx="8019964" cy="4788001"/>
          </a:xfrm>
        </p:spPr>
        <p:txBody>
          <a:bodyPr/>
          <a:lstStyle/>
          <a:p>
            <a:r>
              <a:rPr lang="de-DE"/>
              <a:t>Höre dir die Gesänge der Vögel an. Versuche die Vogelart mit deiner App zu bestimmen.</a:t>
            </a:r>
            <a:endParaRPr lang="de-DE">
              <a:hlinkClick r:id="rId2">
                <a:extLst>
                  <a:ext uri="{A12FA001-AC4F-418D-AE19-62706E023703}">
                    <ahyp:hlinkClr xmlns:ahyp="http://schemas.microsoft.com/office/drawing/2018/hyperlinkcolor" val="tx"/>
                  </a:ext>
                </a:extLst>
              </a:hlinkClick>
            </a:endParaRPr>
          </a:p>
          <a:p>
            <a:endParaRPr lang="de-DE">
              <a:solidFill>
                <a:srgbClr val="0563C1"/>
              </a:solidFill>
              <a:hlinkClick r:id="rId2">
                <a:extLst>
                  <a:ext uri="{A12FA001-AC4F-418D-AE19-62706E023703}">
                    <ahyp:hlinkClr xmlns:ahyp="http://schemas.microsoft.com/office/drawing/2018/hyperlinkcolor" val="tx"/>
                  </a:ext>
                </a:extLst>
              </a:hlinkClick>
            </a:endParaRPr>
          </a:p>
          <a:p>
            <a:endParaRPr lang="de-DE">
              <a:solidFill>
                <a:srgbClr val="0563C1"/>
              </a:solidFill>
              <a:hlinkClick r:id="rId2">
                <a:extLst>
                  <a:ext uri="{A12FA001-AC4F-418D-AE19-62706E023703}">
                    <ahyp:hlinkClr xmlns:ahyp="http://schemas.microsoft.com/office/drawing/2018/hyperlinkcolor" val="tx"/>
                  </a:ext>
                </a:extLst>
              </a:hlinkClick>
            </a:endParaRPr>
          </a:p>
          <a:p>
            <a:r>
              <a:rPr lang="de-DE">
                <a:solidFill>
                  <a:srgbClr val="0563C1"/>
                </a:solidFill>
                <a:hlinkClick r:id="rId2">
                  <a:extLst>
                    <a:ext uri="{A12FA001-AC4F-418D-AE19-62706E023703}">
                      <ahyp:hlinkClr xmlns:ahyp="http://schemas.microsoft.com/office/drawing/2018/hyperlinkcolor" val="tx"/>
                    </a:ext>
                  </a:extLst>
                </a:hlinkClick>
              </a:rPr>
              <a:t>https://www.youtube.com/watch?v=DdoRdk1OSyM</a:t>
            </a:r>
            <a:r>
              <a:rPr lang="de-DE"/>
              <a:t> </a:t>
            </a:r>
          </a:p>
          <a:p>
            <a:endParaRPr lang="de-DE"/>
          </a:p>
          <a:p>
            <a:r>
              <a:rPr lang="de-DE">
                <a:hlinkClick r:id="rId3"/>
              </a:rPr>
              <a:t>https://www.youtube.com/watch?v=3eXJrPIrgOQ</a:t>
            </a:r>
            <a:r>
              <a:rPr lang="de-DE"/>
              <a:t> </a:t>
            </a:r>
          </a:p>
        </p:txBody>
      </p:sp>
      <p:pic>
        <p:nvPicPr>
          <p:cNvPr id="4" name="Grafik 3">
            <a:extLst>
              <a:ext uri="{FF2B5EF4-FFF2-40B4-BE49-F238E27FC236}">
                <a16:creationId xmlns:a16="http://schemas.microsoft.com/office/drawing/2014/main" id="{BE7DC138-5481-34D0-BA2D-27084824E752}"/>
              </a:ext>
            </a:extLst>
          </p:cNvPr>
          <p:cNvPicPr>
            <a:picLocks noChangeAspect="1"/>
          </p:cNvPicPr>
          <p:nvPr/>
        </p:nvPicPr>
        <p:blipFill>
          <a:blip r:embed="rId4"/>
          <a:stretch>
            <a:fillRect/>
          </a:stretch>
        </p:blipFill>
        <p:spPr>
          <a:xfrm>
            <a:off x="10004896" y="1754087"/>
            <a:ext cx="1250738" cy="1093577"/>
          </a:xfrm>
          <a:prstGeom prst="rect">
            <a:avLst/>
          </a:prstGeom>
        </p:spPr>
      </p:pic>
      <p:sp>
        <p:nvSpPr>
          <p:cNvPr id="5" name="Träne 4">
            <a:extLst>
              <a:ext uri="{FF2B5EF4-FFF2-40B4-BE49-F238E27FC236}">
                <a16:creationId xmlns:a16="http://schemas.microsoft.com/office/drawing/2014/main" id="{1FE8505B-751E-B739-5B69-79B62FB6D23B}"/>
              </a:ext>
            </a:extLst>
          </p:cNvPr>
          <p:cNvSpPr/>
          <p:nvPr/>
        </p:nvSpPr>
        <p:spPr>
          <a:xfrm rot="1566170">
            <a:off x="8255428" y="1734070"/>
            <a:ext cx="1612900" cy="1615463"/>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0DCAF7C6-1403-A53A-97AD-F2873C8FE7B3}"/>
              </a:ext>
            </a:extLst>
          </p:cNvPr>
          <p:cNvSpPr txBox="1"/>
          <p:nvPr/>
        </p:nvSpPr>
        <p:spPr>
          <a:xfrm>
            <a:off x="8576146" y="1910709"/>
            <a:ext cx="1428750" cy="923330"/>
          </a:xfrm>
          <a:prstGeom prst="rect">
            <a:avLst/>
          </a:prstGeom>
          <a:noFill/>
        </p:spPr>
        <p:txBody>
          <a:bodyPr wrap="square" rtlCol="0">
            <a:spAutoFit/>
          </a:bodyPr>
          <a:lstStyle/>
          <a:p>
            <a:r>
              <a:rPr lang="de-DE"/>
              <a:t>Singen alle Vogelarten gleich??</a:t>
            </a:r>
          </a:p>
        </p:txBody>
      </p:sp>
      <p:pic>
        <p:nvPicPr>
          <p:cNvPr id="7" name="Grafik 6">
            <a:extLst>
              <a:ext uri="{FF2B5EF4-FFF2-40B4-BE49-F238E27FC236}">
                <a16:creationId xmlns:a16="http://schemas.microsoft.com/office/drawing/2014/main" id="{0CA89E6F-4BBC-70BC-91B1-BE9E58058B44}"/>
              </a:ext>
            </a:extLst>
          </p:cNvPr>
          <p:cNvPicPr>
            <a:picLocks noChangeAspect="1"/>
          </p:cNvPicPr>
          <p:nvPr/>
        </p:nvPicPr>
        <p:blipFill>
          <a:blip r:embed="rId4"/>
          <a:stretch>
            <a:fillRect/>
          </a:stretch>
        </p:blipFill>
        <p:spPr>
          <a:xfrm>
            <a:off x="10141464" y="4735050"/>
            <a:ext cx="1250738" cy="1093577"/>
          </a:xfrm>
          <a:prstGeom prst="rect">
            <a:avLst/>
          </a:prstGeom>
        </p:spPr>
      </p:pic>
      <p:sp>
        <p:nvSpPr>
          <p:cNvPr id="8" name="Träne 7">
            <a:extLst>
              <a:ext uri="{FF2B5EF4-FFF2-40B4-BE49-F238E27FC236}">
                <a16:creationId xmlns:a16="http://schemas.microsoft.com/office/drawing/2014/main" id="{14EED2E4-2F22-FBB5-2969-1B70918115E6}"/>
              </a:ext>
            </a:extLst>
          </p:cNvPr>
          <p:cNvSpPr/>
          <p:nvPr/>
        </p:nvSpPr>
        <p:spPr>
          <a:xfrm rot="1566170">
            <a:off x="8455605" y="4655368"/>
            <a:ext cx="1813435" cy="1900617"/>
          </a:xfrm>
          <a:prstGeom prst="teardro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67F32B1B-EDC1-E2E5-E6A9-0E0129E3D270}"/>
              </a:ext>
            </a:extLst>
          </p:cNvPr>
          <p:cNvSpPr txBox="1"/>
          <p:nvPr/>
        </p:nvSpPr>
        <p:spPr>
          <a:xfrm>
            <a:off x="8712714" y="4891672"/>
            <a:ext cx="1428750" cy="1477328"/>
          </a:xfrm>
          <a:prstGeom prst="rect">
            <a:avLst/>
          </a:prstGeom>
          <a:noFill/>
        </p:spPr>
        <p:txBody>
          <a:bodyPr wrap="square" rtlCol="0">
            <a:spAutoFit/>
          </a:bodyPr>
          <a:lstStyle/>
          <a:p>
            <a:r>
              <a:rPr lang="de-DE"/>
              <a:t>Können die das von klein an oder müssen die das lernen?</a:t>
            </a:r>
          </a:p>
        </p:txBody>
      </p:sp>
      <p:sp>
        <p:nvSpPr>
          <p:cNvPr id="12" name="Textfeld 11">
            <a:extLst>
              <a:ext uri="{FF2B5EF4-FFF2-40B4-BE49-F238E27FC236}">
                <a16:creationId xmlns:a16="http://schemas.microsoft.com/office/drawing/2014/main" id="{B6017EE5-0159-27DC-476F-D58370C7B1FB}"/>
              </a:ext>
            </a:extLst>
          </p:cNvPr>
          <p:cNvSpPr txBox="1"/>
          <p:nvPr/>
        </p:nvSpPr>
        <p:spPr>
          <a:xfrm flipH="1">
            <a:off x="503515" y="159072"/>
            <a:ext cx="3697944" cy="369332"/>
          </a:xfrm>
          <a:prstGeom prst="rect">
            <a:avLst/>
          </a:prstGeom>
          <a:solidFill>
            <a:schemeClr val="bg1">
              <a:lumMod val="95000"/>
            </a:schemeClr>
          </a:solidFill>
        </p:spPr>
        <p:txBody>
          <a:bodyPr wrap="square">
            <a:spAutoFit/>
          </a:bodyPr>
          <a:lstStyle/>
          <a:p>
            <a:r>
              <a:rPr lang="de-DE" b="1"/>
              <a:t>Einführung Stunde/Lektion 2</a:t>
            </a:r>
          </a:p>
        </p:txBody>
      </p:sp>
    </p:spTree>
    <p:extLst>
      <p:ext uri="{BB962C8B-B14F-4D97-AF65-F5344CB8AC3E}">
        <p14:creationId xmlns:p14="http://schemas.microsoft.com/office/powerpoint/2010/main" val="407377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A75A57A2-FC05-4F0C-894F-D28BEB767F81}"/>
              </a:ext>
            </a:extLst>
          </p:cNvPr>
          <p:cNvSpPr txBox="1"/>
          <p:nvPr/>
        </p:nvSpPr>
        <p:spPr>
          <a:xfrm>
            <a:off x="7848517" y="6046206"/>
            <a:ext cx="4245514" cy="577081"/>
          </a:xfrm>
          <a:prstGeom prst="rect">
            <a:avLst/>
          </a:prstGeom>
          <a:noFill/>
          <a:ln>
            <a:solidFill>
              <a:schemeClr val="tx1"/>
            </a:solidFill>
          </a:ln>
        </p:spPr>
        <p:txBody>
          <a:bodyPr wrap="square" rtlCol="0">
            <a:spAutoFit/>
          </a:bodyPr>
          <a:lstStyle/>
          <a:p>
            <a:r>
              <a:rPr lang="de-DE" sz="1050" b="1"/>
              <a:t>Abb. 2 Klang-Spektrogramm eines</a:t>
            </a:r>
          </a:p>
          <a:p>
            <a:pPr marL="228600" indent="-228600">
              <a:buAutoNum type="alphaLcParenR"/>
            </a:pPr>
            <a:r>
              <a:rPr lang="de-DE" sz="1050"/>
              <a:t>Goldammermännchen, das mit den Artgenossen aufgewachsenen ist </a:t>
            </a:r>
          </a:p>
          <a:p>
            <a:pPr marL="228600" indent="-228600">
              <a:buAutoNum type="alphaLcParenR"/>
            </a:pPr>
            <a:r>
              <a:rPr lang="de-DE" sz="1050"/>
              <a:t>Goldammermännchen, das ohne  Artgenossen aufgewachsenen ist</a:t>
            </a:r>
          </a:p>
        </p:txBody>
      </p:sp>
      <p:sp>
        <p:nvSpPr>
          <p:cNvPr id="9" name="Textfeld 8">
            <a:extLst>
              <a:ext uri="{FF2B5EF4-FFF2-40B4-BE49-F238E27FC236}">
                <a16:creationId xmlns:a16="http://schemas.microsoft.com/office/drawing/2014/main" id="{66F03182-2757-4554-B605-43ACADC5A1D4}"/>
              </a:ext>
            </a:extLst>
          </p:cNvPr>
          <p:cNvSpPr txBox="1"/>
          <p:nvPr/>
        </p:nvSpPr>
        <p:spPr>
          <a:xfrm>
            <a:off x="306337" y="4143130"/>
            <a:ext cx="7303748" cy="1608133"/>
          </a:xfrm>
          <a:prstGeom prst="rect">
            <a:avLst/>
          </a:prstGeom>
          <a:noFill/>
          <a:ln>
            <a:solidFill>
              <a:schemeClr val="tx1"/>
            </a:solidFill>
          </a:ln>
        </p:spPr>
        <p:txBody>
          <a:bodyPr wrap="square">
            <a:spAutoFit/>
          </a:bodyPr>
          <a:lstStyle/>
          <a:p>
            <a:pPr>
              <a:spcBef>
                <a:spcPts val="600"/>
              </a:spcBef>
            </a:pPr>
            <a:r>
              <a:rPr lang="de-DE" sz="1050" b="1"/>
              <a:t>Aufgaben:   </a:t>
            </a:r>
          </a:p>
          <a:p>
            <a:pPr marL="141288" indent="-141288">
              <a:spcBef>
                <a:spcPts val="600"/>
              </a:spcBef>
            </a:pPr>
            <a:r>
              <a:rPr lang="de-DE" sz="1050"/>
              <a:t>4.  Vergleicht zu zweit die beiden Spektrogramme in Abb. 2  und notiert Gemeinsamkeiten und Unterschiede.</a:t>
            </a:r>
          </a:p>
          <a:p>
            <a:pPr marL="177800" indent="-177800">
              <a:spcBef>
                <a:spcPts val="600"/>
              </a:spcBef>
            </a:pPr>
            <a:r>
              <a:rPr lang="de-DE" sz="1050">
                <a:solidFill>
                  <a:srgbClr val="CC00CC"/>
                </a:solidFill>
              </a:rPr>
              <a:t>5.	Interpretiert</a:t>
            </a:r>
            <a:r>
              <a:rPr lang="de-DE" sz="1050"/>
              <a:t> die Ergebnisse des Experiments gemeinsam und leitet eine Schlussfolgerung ab</a:t>
            </a:r>
            <a:r>
              <a:rPr lang="de-DE" sz="1050">
                <a:solidFill>
                  <a:srgbClr val="CC00CC"/>
                </a:solidFill>
                <a:sym typeface="Wingdings" panose="05000000000000000000" pitchFamily="2" charset="2"/>
              </a:rPr>
              <a:t> Werkzeugkasten</a:t>
            </a:r>
            <a:endParaRPr lang="de-DE" sz="1050">
              <a:solidFill>
                <a:srgbClr val="CC00CC"/>
              </a:solidFill>
            </a:endParaRPr>
          </a:p>
          <a:p>
            <a:pPr marL="182563" indent="-182563">
              <a:spcBef>
                <a:spcPts val="600"/>
              </a:spcBef>
            </a:pPr>
            <a:r>
              <a:rPr lang="de-DE" sz="1050"/>
              <a:t>6.	Formuliere eine </a:t>
            </a:r>
            <a:r>
              <a:rPr lang="de-DE" sz="1050">
                <a:solidFill>
                  <a:srgbClr val="CC00CC"/>
                </a:solidFill>
              </a:rPr>
              <a:t>Hypothese</a:t>
            </a:r>
            <a:r>
              <a:rPr lang="de-DE" sz="1050"/>
              <a:t>, die diesem Experiment zugrunde liegen könnte. Begründe mit deinem Wissen. </a:t>
            </a:r>
            <a:r>
              <a:rPr lang="de-DE" sz="1050">
                <a:solidFill>
                  <a:srgbClr val="CC00CC"/>
                </a:solidFill>
                <a:sym typeface="Wingdings" panose="05000000000000000000" pitchFamily="2" charset="2"/>
              </a:rPr>
              <a:t> Werkzeugkasten</a:t>
            </a:r>
            <a:endParaRPr lang="de-DE" sz="1050">
              <a:solidFill>
                <a:srgbClr val="CC00CC"/>
              </a:solidFill>
            </a:endParaRPr>
          </a:p>
          <a:p>
            <a:pPr marL="182563" indent="-182563">
              <a:spcBef>
                <a:spcPts val="600"/>
              </a:spcBef>
            </a:pPr>
            <a:r>
              <a:rPr lang="de-DE" sz="1050"/>
              <a:t>7.	Formuliert eine mögliche </a:t>
            </a:r>
            <a:r>
              <a:rPr lang="de-DE" sz="1050">
                <a:solidFill>
                  <a:srgbClr val="CC00CC"/>
                </a:solidFill>
              </a:rPr>
              <a:t>Forschungsfrage</a:t>
            </a:r>
            <a:r>
              <a:rPr lang="de-DE" sz="1050"/>
              <a:t>, die mit diesem Experiment beantwortet werden sollte. </a:t>
            </a:r>
            <a:r>
              <a:rPr lang="de-DE" sz="1050">
                <a:solidFill>
                  <a:srgbClr val="CC00CC"/>
                </a:solidFill>
                <a:sym typeface="Wingdings" panose="05000000000000000000" pitchFamily="2" charset="2"/>
              </a:rPr>
              <a:t> Werkzeugkasten</a:t>
            </a:r>
            <a:endParaRPr lang="de-DE" sz="1050">
              <a:solidFill>
                <a:srgbClr val="CC00CC"/>
              </a:solidFill>
            </a:endParaRPr>
          </a:p>
          <a:p>
            <a:pPr marL="182563" indent="-182563">
              <a:spcBef>
                <a:spcPts val="600"/>
              </a:spcBef>
            </a:pPr>
            <a:r>
              <a:rPr lang="de-DE" sz="1050"/>
              <a:t>8.	</a:t>
            </a:r>
            <a:r>
              <a:rPr lang="de-DE" sz="1050">
                <a:solidFill>
                  <a:srgbClr val="CC00CC"/>
                </a:solidFill>
              </a:rPr>
              <a:t>Wissenschaftlichkeit? Überlegt kritisch</a:t>
            </a:r>
            <a:r>
              <a:rPr lang="de-DE" sz="1050"/>
              <a:t>, ob mit dem vorgestellten Experiment-Design die Hypothese ausreichend überprüft werden könnte. Nutze dazu die Aussagen des Concept Cartoons. </a:t>
            </a:r>
            <a:endParaRPr lang="de-DE" sz="1050">
              <a:solidFill>
                <a:srgbClr val="CC00CC"/>
              </a:solidFill>
            </a:endParaRPr>
          </a:p>
        </p:txBody>
      </p:sp>
      <p:sp>
        <p:nvSpPr>
          <p:cNvPr id="11" name="Textfeld 10">
            <a:extLst>
              <a:ext uri="{FF2B5EF4-FFF2-40B4-BE49-F238E27FC236}">
                <a16:creationId xmlns:a16="http://schemas.microsoft.com/office/drawing/2014/main" id="{913EE76B-4C27-4CAE-A7DB-FA06E43713D0}"/>
              </a:ext>
            </a:extLst>
          </p:cNvPr>
          <p:cNvSpPr txBox="1"/>
          <p:nvPr/>
        </p:nvSpPr>
        <p:spPr>
          <a:xfrm>
            <a:off x="0" y="540400"/>
            <a:ext cx="8462555" cy="615553"/>
          </a:xfrm>
          <a:prstGeom prst="rect">
            <a:avLst/>
          </a:prstGeom>
          <a:noFill/>
        </p:spPr>
        <p:txBody>
          <a:bodyPr wrap="square">
            <a:spAutoFit/>
          </a:bodyPr>
          <a:lstStyle/>
          <a:p>
            <a:r>
              <a:rPr lang="de-DE" sz="1800" b="1">
                <a:solidFill>
                  <a:srgbClr val="7030A0"/>
                </a:solidFill>
              </a:rPr>
              <a:t>Die Arbeitsweise der Wissenschaftler*innen am Beispiel des Gesangs der Goldammer:</a:t>
            </a:r>
          </a:p>
          <a:p>
            <a:r>
              <a:rPr lang="de-DE" sz="1600">
                <a:solidFill>
                  <a:srgbClr val="7030A0"/>
                </a:solidFill>
              </a:rPr>
              <a:t>Interpretieren unterschiedlicher Diagramme</a:t>
            </a:r>
          </a:p>
        </p:txBody>
      </p:sp>
      <p:sp>
        <p:nvSpPr>
          <p:cNvPr id="12" name="Sprechblase: rechteckig mit abgerundeten Ecken 11">
            <a:extLst>
              <a:ext uri="{FF2B5EF4-FFF2-40B4-BE49-F238E27FC236}">
                <a16:creationId xmlns:a16="http://schemas.microsoft.com/office/drawing/2014/main" id="{7C645994-E8C1-4B5A-852C-38B2C1212B64}"/>
              </a:ext>
            </a:extLst>
          </p:cNvPr>
          <p:cNvSpPr/>
          <p:nvPr/>
        </p:nvSpPr>
        <p:spPr>
          <a:xfrm>
            <a:off x="1966986" y="1280754"/>
            <a:ext cx="6914606" cy="1849586"/>
          </a:xfrm>
          <a:prstGeom prst="wedgeRoundRectCallout">
            <a:avLst>
              <a:gd name="adj1" fmla="val -52221"/>
              <a:gd name="adj2" fmla="val -1113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de-DE" sz="1100">
                <a:solidFill>
                  <a:schemeClr val="tx1"/>
                </a:solidFill>
              </a:rPr>
              <a:t>Wenn </a:t>
            </a:r>
            <a:r>
              <a:rPr lang="de-DE" sz="1100" err="1">
                <a:solidFill>
                  <a:schemeClr val="tx1"/>
                </a:solidFill>
              </a:rPr>
              <a:t>Biolog</a:t>
            </a:r>
            <a:r>
              <a:rPr lang="de-DE" sz="1100">
                <a:solidFill>
                  <a:schemeClr val="tx1"/>
                </a:solidFill>
              </a:rPr>
              <a:t>*innen herausfinden wollen, ob ein </a:t>
            </a:r>
            <a:r>
              <a:rPr lang="de-DE" sz="1100" b="1">
                <a:solidFill>
                  <a:schemeClr val="accent1"/>
                </a:solidFill>
              </a:rPr>
              <a:t>Verhalten angeboren </a:t>
            </a:r>
            <a:r>
              <a:rPr lang="de-DE" sz="1100">
                <a:solidFill>
                  <a:schemeClr val="tx1"/>
                </a:solidFill>
              </a:rPr>
              <a:t>(Biologen sagen genauer „genetisch bedingt“) </a:t>
            </a:r>
            <a:r>
              <a:rPr lang="de-DE" sz="1100" b="1">
                <a:solidFill>
                  <a:schemeClr val="accent1"/>
                </a:solidFill>
              </a:rPr>
              <a:t>oder erworben </a:t>
            </a:r>
            <a:r>
              <a:rPr lang="de-DE" sz="1100">
                <a:solidFill>
                  <a:schemeClr val="tx1"/>
                </a:solidFill>
              </a:rPr>
              <a:t>also gelernt ist, führen sie Versuche durch. </a:t>
            </a:r>
          </a:p>
          <a:p>
            <a:r>
              <a:rPr lang="de-DE" sz="1100">
                <a:solidFill>
                  <a:schemeClr val="tx1"/>
                </a:solidFill>
              </a:rPr>
              <a:t>Dazu werden Tiere kurz </a:t>
            </a:r>
            <a:r>
              <a:rPr lang="de-DE" sz="1100" b="1">
                <a:solidFill>
                  <a:schemeClr val="tx1"/>
                </a:solidFill>
              </a:rPr>
              <a:t>nach ihrer Geburt von ihren Artgenossen getrennt </a:t>
            </a:r>
            <a:r>
              <a:rPr lang="de-DE" sz="1100">
                <a:solidFill>
                  <a:schemeClr val="tx1"/>
                </a:solidFill>
              </a:rPr>
              <a:t>und man beobachtet, wie sich ein bestimmtes Verhalten entwickelt. Die </a:t>
            </a:r>
            <a:r>
              <a:rPr lang="de-DE" sz="1100" err="1">
                <a:solidFill>
                  <a:schemeClr val="tx1"/>
                </a:solidFill>
              </a:rPr>
              <a:t>Biolog</a:t>
            </a:r>
            <a:r>
              <a:rPr lang="de-DE" sz="1100">
                <a:solidFill>
                  <a:schemeClr val="tx1"/>
                </a:solidFill>
              </a:rPr>
              <a:t>*innen brauchen immer auch eine </a:t>
            </a:r>
            <a:r>
              <a:rPr lang="de-DE" sz="1100" b="1">
                <a:solidFill>
                  <a:schemeClr val="tx1"/>
                </a:solidFill>
              </a:rPr>
              <a:t>Vergleichsgruppe (Kontrollgruppe)</a:t>
            </a:r>
            <a:r>
              <a:rPr lang="de-DE" sz="1100">
                <a:solidFill>
                  <a:schemeClr val="tx1"/>
                </a:solidFill>
              </a:rPr>
              <a:t>. Hier werden Tiere untersucht, die </a:t>
            </a:r>
            <a:r>
              <a:rPr lang="de-DE" sz="1100" b="1">
                <a:solidFill>
                  <a:schemeClr val="tx1"/>
                </a:solidFill>
              </a:rPr>
              <a:t>bei ihren Artgenossen aufwachsen</a:t>
            </a:r>
            <a:r>
              <a:rPr lang="de-DE" sz="1100">
                <a:solidFill>
                  <a:schemeClr val="tx1"/>
                </a:solidFill>
              </a:rPr>
              <a:t>.</a:t>
            </a:r>
          </a:p>
          <a:p>
            <a:r>
              <a:rPr lang="de-DE" sz="1100">
                <a:solidFill>
                  <a:schemeClr val="tx1"/>
                </a:solidFill>
              </a:rPr>
              <a:t>In diesem Beispiel wurde der Gesang der Goldammer unter diesen beiden Bedingungen untersucht.</a:t>
            </a:r>
          </a:p>
          <a:p>
            <a:r>
              <a:rPr lang="de-DE" sz="1100">
                <a:solidFill>
                  <a:schemeClr val="tx1"/>
                </a:solidFill>
              </a:rPr>
              <a:t>Um die </a:t>
            </a:r>
            <a:r>
              <a:rPr lang="de-DE" sz="1100" b="1">
                <a:solidFill>
                  <a:schemeClr val="tx1"/>
                </a:solidFill>
              </a:rPr>
              <a:t>Versuchsergebnisse</a:t>
            </a:r>
            <a:r>
              <a:rPr lang="de-DE" sz="1100">
                <a:solidFill>
                  <a:schemeClr val="tx1"/>
                </a:solidFill>
              </a:rPr>
              <a:t> darzustellen, werden </a:t>
            </a:r>
            <a:r>
              <a:rPr lang="de-DE" sz="1100" b="1">
                <a:solidFill>
                  <a:schemeClr val="tx1"/>
                </a:solidFill>
              </a:rPr>
              <a:t>Klang-Spektrogramme</a:t>
            </a:r>
            <a:r>
              <a:rPr lang="de-DE" sz="1100">
                <a:solidFill>
                  <a:schemeClr val="tx1"/>
                </a:solidFill>
              </a:rPr>
              <a:t> aufgenommen. Ein Klang-Spektrogramm zeigt die Zusammensetzung der verschiedenen Frequenzen (Tonhöhen) über einen bestimmten Zeitraum.</a:t>
            </a:r>
          </a:p>
        </p:txBody>
      </p:sp>
      <p:sp>
        <p:nvSpPr>
          <p:cNvPr id="3" name="Textfeld 2">
            <a:extLst>
              <a:ext uri="{FF2B5EF4-FFF2-40B4-BE49-F238E27FC236}">
                <a16:creationId xmlns:a16="http://schemas.microsoft.com/office/drawing/2014/main" id="{FEB4BEEE-53E2-7F9B-B468-12523C41372C}"/>
              </a:ext>
            </a:extLst>
          </p:cNvPr>
          <p:cNvSpPr txBox="1"/>
          <p:nvPr/>
        </p:nvSpPr>
        <p:spPr>
          <a:xfrm>
            <a:off x="104281" y="129189"/>
            <a:ext cx="1652802" cy="369332"/>
          </a:xfrm>
          <a:prstGeom prst="rect">
            <a:avLst/>
          </a:prstGeom>
          <a:solidFill>
            <a:schemeClr val="bg1">
              <a:lumMod val="95000"/>
            </a:schemeClr>
          </a:solidFill>
        </p:spPr>
        <p:txBody>
          <a:bodyPr wrap="square">
            <a:spAutoFit/>
          </a:bodyPr>
          <a:lstStyle/>
          <a:p>
            <a:r>
              <a:rPr lang="de-DE" b="1"/>
              <a:t>Arbeitsblatt 2:</a:t>
            </a:r>
          </a:p>
        </p:txBody>
      </p:sp>
      <p:pic>
        <p:nvPicPr>
          <p:cNvPr id="5" name="Grafik 4">
            <a:extLst>
              <a:ext uri="{FF2B5EF4-FFF2-40B4-BE49-F238E27FC236}">
                <a16:creationId xmlns:a16="http://schemas.microsoft.com/office/drawing/2014/main" id="{92E98D3D-FB08-678E-0161-4CD3C700B48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16803" y="3043798"/>
            <a:ext cx="4308941" cy="2863964"/>
          </a:xfrm>
          <a:prstGeom prst="rect">
            <a:avLst/>
          </a:prstGeom>
        </p:spPr>
      </p:pic>
      <p:pic>
        <p:nvPicPr>
          <p:cNvPr id="6" name="Grafik 5">
            <a:extLst>
              <a:ext uri="{FF2B5EF4-FFF2-40B4-BE49-F238E27FC236}">
                <a16:creationId xmlns:a16="http://schemas.microsoft.com/office/drawing/2014/main" id="{59FB8975-F0B6-D1A0-4D24-2095C622F5DB}"/>
              </a:ext>
            </a:extLst>
          </p:cNvPr>
          <p:cNvPicPr>
            <a:picLocks noChangeAspect="1"/>
          </p:cNvPicPr>
          <p:nvPr/>
        </p:nvPicPr>
        <p:blipFill>
          <a:blip r:embed="rId4"/>
          <a:stretch>
            <a:fillRect/>
          </a:stretch>
        </p:blipFill>
        <p:spPr>
          <a:xfrm>
            <a:off x="123752" y="1443977"/>
            <a:ext cx="1633331" cy="1400861"/>
          </a:xfrm>
          <a:prstGeom prst="rect">
            <a:avLst/>
          </a:prstGeom>
        </p:spPr>
      </p:pic>
      <p:sp>
        <p:nvSpPr>
          <p:cNvPr id="7" name="Textfeld 6">
            <a:extLst>
              <a:ext uri="{FF2B5EF4-FFF2-40B4-BE49-F238E27FC236}">
                <a16:creationId xmlns:a16="http://schemas.microsoft.com/office/drawing/2014/main" id="{E9CF34CA-291B-18B1-EA26-AE37115D850C}"/>
              </a:ext>
            </a:extLst>
          </p:cNvPr>
          <p:cNvSpPr txBox="1"/>
          <p:nvPr/>
        </p:nvSpPr>
        <p:spPr>
          <a:xfrm>
            <a:off x="123752" y="2738807"/>
            <a:ext cx="3726648" cy="230832"/>
          </a:xfrm>
          <a:prstGeom prst="rect">
            <a:avLst/>
          </a:prstGeom>
          <a:noFill/>
        </p:spPr>
        <p:txBody>
          <a:bodyPr wrap="square" rtlCol="0">
            <a:spAutoFit/>
          </a:bodyPr>
          <a:lstStyle/>
          <a:p>
            <a:r>
              <a:rPr lang="de-DE" sz="900" dirty="0"/>
              <a:t>© Evin Bülbül</a:t>
            </a:r>
          </a:p>
        </p:txBody>
      </p:sp>
    </p:spTree>
    <p:extLst>
      <p:ext uri="{BB962C8B-B14F-4D97-AF65-F5344CB8AC3E}">
        <p14:creationId xmlns:p14="http://schemas.microsoft.com/office/powerpoint/2010/main" val="371942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4352" y="518219"/>
            <a:ext cx="4779328" cy="2554545"/>
          </a:xfrm>
          <a:prstGeom prst="rect">
            <a:avLst/>
          </a:prstGeom>
          <a:solidFill>
            <a:schemeClr val="accent4">
              <a:lumMod val="20000"/>
              <a:lumOff val="80000"/>
            </a:schemeClr>
          </a:solidFill>
        </p:spPr>
        <p:txBody>
          <a:bodyPr wrap="square" rtlCol="0">
            <a:spAutoFit/>
          </a:bodyPr>
          <a:lstStyle/>
          <a:p>
            <a:r>
              <a:rPr lang="de-DE" sz="1600" b="1" u="sng"/>
              <a:t>Diagramm beschreiben</a:t>
            </a:r>
          </a:p>
          <a:p>
            <a:endParaRPr lang="de-DE" sz="1600" b="1"/>
          </a:p>
          <a:p>
            <a:r>
              <a:rPr lang="de-DE" sz="1600" i="1">
                <a:solidFill>
                  <a:srgbClr val="CC00CC"/>
                </a:solidFill>
              </a:rPr>
              <a:t>Im Diagramm wird … in Abhängigkeit von … dargestellt. </a:t>
            </a:r>
          </a:p>
          <a:p>
            <a:r>
              <a:rPr lang="de-DE" sz="1600" i="1">
                <a:solidFill>
                  <a:srgbClr val="CC00CC"/>
                </a:solidFill>
              </a:rPr>
              <a:t>Das Diagramm zeigt ...</a:t>
            </a:r>
          </a:p>
          <a:p>
            <a:r>
              <a:rPr lang="de-DE" sz="1600" i="1">
                <a:solidFill>
                  <a:srgbClr val="CC00CC"/>
                </a:solidFill>
              </a:rPr>
              <a:t>Dem Diagramm ist zu entnehmen, dass … </a:t>
            </a:r>
          </a:p>
          <a:p>
            <a:r>
              <a:rPr lang="de-DE" sz="1600" i="1">
                <a:solidFill>
                  <a:srgbClr val="CC00CC"/>
                </a:solidFill>
              </a:rPr>
              <a:t>Aus dem Diagramm kann man ablesen, dass…</a:t>
            </a:r>
          </a:p>
          <a:p>
            <a:r>
              <a:rPr lang="de-DE" sz="1600" i="1">
                <a:solidFill>
                  <a:srgbClr val="CC00CC"/>
                </a:solidFill>
              </a:rPr>
              <a:t>Aus dem Diagramm geht hervor, dass …</a:t>
            </a:r>
          </a:p>
          <a:p>
            <a:r>
              <a:rPr lang="de-DE" sz="1600" i="1">
                <a:solidFill>
                  <a:srgbClr val="CC00CC"/>
                </a:solidFill>
              </a:rPr>
              <a:t>Am Diagramm fällt auf, dass …</a:t>
            </a:r>
          </a:p>
          <a:p>
            <a:r>
              <a:rPr lang="de-DE" sz="1600" i="1">
                <a:solidFill>
                  <a:srgbClr val="CC00CC"/>
                </a:solidFill>
              </a:rPr>
              <a:t>Man sieht (außerdem), dass …</a:t>
            </a:r>
          </a:p>
          <a:p>
            <a:r>
              <a:rPr lang="de-DE" sz="1600" i="1">
                <a:solidFill>
                  <a:srgbClr val="CC00CC"/>
                </a:solidFill>
              </a:rPr>
              <a:t>Man kann (außerdem) sehen, dass …</a:t>
            </a:r>
          </a:p>
        </p:txBody>
      </p:sp>
      <p:sp>
        <p:nvSpPr>
          <p:cNvPr id="7" name="Textfeld 6"/>
          <p:cNvSpPr txBox="1"/>
          <p:nvPr/>
        </p:nvSpPr>
        <p:spPr>
          <a:xfrm>
            <a:off x="6104157" y="518219"/>
            <a:ext cx="4230688" cy="2062103"/>
          </a:xfrm>
          <a:prstGeom prst="rect">
            <a:avLst/>
          </a:prstGeom>
          <a:solidFill>
            <a:schemeClr val="accent4">
              <a:lumMod val="20000"/>
              <a:lumOff val="80000"/>
            </a:schemeClr>
          </a:solidFill>
        </p:spPr>
        <p:txBody>
          <a:bodyPr wrap="square" rtlCol="0">
            <a:spAutoFit/>
          </a:bodyPr>
          <a:lstStyle/>
          <a:p>
            <a:r>
              <a:rPr lang="de-DE" sz="1600" b="1" u="sng"/>
              <a:t>Diagramm interpretieren</a:t>
            </a:r>
          </a:p>
          <a:p>
            <a:endParaRPr lang="de-DE" sz="1600" b="1"/>
          </a:p>
          <a:p>
            <a:r>
              <a:rPr lang="de-DE" sz="1600" i="1">
                <a:solidFill>
                  <a:srgbClr val="CC00CC"/>
                </a:solidFill>
              </a:rPr>
              <a:t>Anhand der Daten, kann man sehen, dass …</a:t>
            </a:r>
          </a:p>
          <a:p>
            <a:r>
              <a:rPr lang="de-DE" sz="1600" i="1">
                <a:solidFill>
                  <a:srgbClr val="CC00CC"/>
                </a:solidFill>
              </a:rPr>
              <a:t>Aus den Daten kann man ableiten, dass …</a:t>
            </a:r>
          </a:p>
          <a:p>
            <a:r>
              <a:rPr lang="de-DE" sz="1600" i="1">
                <a:solidFill>
                  <a:srgbClr val="CC00CC"/>
                </a:solidFill>
              </a:rPr>
              <a:t>Man kann annehmen, dass …</a:t>
            </a:r>
          </a:p>
          <a:p>
            <a:r>
              <a:rPr lang="de-DE" sz="1600" i="1">
                <a:solidFill>
                  <a:srgbClr val="CC00CC"/>
                </a:solidFill>
              </a:rPr>
              <a:t>Die Vermutung liegt nahe, dass …</a:t>
            </a:r>
          </a:p>
          <a:p>
            <a:r>
              <a:rPr lang="de-DE" sz="1600" i="1">
                <a:solidFill>
                  <a:srgbClr val="CC00CC"/>
                </a:solidFill>
              </a:rPr>
              <a:t>Wenn ..., dann …</a:t>
            </a:r>
          </a:p>
          <a:p>
            <a:r>
              <a:rPr lang="de-DE" sz="1600" i="1">
                <a:solidFill>
                  <a:srgbClr val="CC00CC"/>
                </a:solidFill>
              </a:rPr>
              <a:t>Je …, desto …</a:t>
            </a:r>
          </a:p>
        </p:txBody>
      </p:sp>
      <p:sp>
        <p:nvSpPr>
          <p:cNvPr id="8" name="Textfeld 7"/>
          <p:cNvSpPr txBox="1"/>
          <p:nvPr/>
        </p:nvSpPr>
        <p:spPr>
          <a:xfrm>
            <a:off x="6127432" y="2921277"/>
            <a:ext cx="4230688" cy="1354217"/>
          </a:xfrm>
          <a:prstGeom prst="rect">
            <a:avLst/>
          </a:prstGeom>
          <a:solidFill>
            <a:schemeClr val="accent4">
              <a:lumMod val="20000"/>
              <a:lumOff val="80000"/>
            </a:schemeClr>
          </a:solidFill>
        </p:spPr>
        <p:txBody>
          <a:bodyPr wrap="square" rtlCol="0">
            <a:spAutoFit/>
          </a:bodyPr>
          <a:lstStyle/>
          <a:p>
            <a:r>
              <a:rPr lang="de-DE" sz="1600" b="1" u="sng"/>
              <a:t>(Begründete?) Hypothese aufstellen</a:t>
            </a:r>
          </a:p>
          <a:p>
            <a:endParaRPr lang="de-DE" sz="1600" b="1"/>
          </a:p>
          <a:p>
            <a:r>
              <a:rPr lang="de-DE" sz="1600" i="1">
                <a:solidFill>
                  <a:srgbClr val="CC00CC"/>
                </a:solidFill>
              </a:rPr>
              <a:t>Wenn …, dann …, weil …</a:t>
            </a:r>
          </a:p>
          <a:p>
            <a:r>
              <a:rPr lang="de-DE" sz="1600" i="1">
                <a:solidFill>
                  <a:srgbClr val="CC00CC"/>
                </a:solidFill>
              </a:rPr>
              <a:t>… hängt von … ab, da …</a:t>
            </a:r>
          </a:p>
          <a:p>
            <a:endParaRPr lang="de-DE" sz="1600" i="1">
              <a:solidFill>
                <a:srgbClr val="CC00CC"/>
              </a:solidFill>
            </a:endParaRPr>
          </a:p>
        </p:txBody>
      </p:sp>
      <p:sp>
        <p:nvSpPr>
          <p:cNvPr id="9" name="Textfeld 8"/>
          <p:cNvSpPr txBox="1"/>
          <p:nvPr/>
        </p:nvSpPr>
        <p:spPr>
          <a:xfrm>
            <a:off x="534352" y="3603028"/>
            <a:ext cx="4779328" cy="2800767"/>
          </a:xfrm>
          <a:prstGeom prst="rect">
            <a:avLst/>
          </a:prstGeom>
          <a:solidFill>
            <a:schemeClr val="accent4">
              <a:lumMod val="20000"/>
              <a:lumOff val="80000"/>
            </a:schemeClr>
          </a:solidFill>
        </p:spPr>
        <p:txBody>
          <a:bodyPr wrap="square" rtlCol="0">
            <a:spAutoFit/>
          </a:bodyPr>
          <a:lstStyle/>
          <a:p>
            <a:r>
              <a:rPr lang="de-DE" sz="1600" b="1" u="sng"/>
              <a:t>Fachbegriffe</a:t>
            </a:r>
          </a:p>
          <a:p>
            <a:endParaRPr lang="de-DE" sz="1600" b="1"/>
          </a:p>
          <a:p>
            <a:r>
              <a:rPr lang="de-DE" sz="1600" i="1">
                <a:solidFill>
                  <a:srgbClr val="CC00CC"/>
                </a:solidFill>
              </a:rPr>
              <a:t>die x-Achse: die vorgegebene Größe [mit der passenden Einheit]</a:t>
            </a:r>
          </a:p>
          <a:p>
            <a:r>
              <a:rPr lang="de-DE" sz="1600" i="1">
                <a:solidFill>
                  <a:srgbClr val="CC00CC"/>
                </a:solidFill>
              </a:rPr>
              <a:t>die Y-Achse: die gemessene Größe [Einheit]</a:t>
            </a:r>
          </a:p>
          <a:p>
            <a:r>
              <a:rPr lang="de-DE" sz="1600" i="1">
                <a:solidFill>
                  <a:srgbClr val="CC00CC"/>
                </a:solidFill>
              </a:rPr>
              <a:t>die Frequenz(en), die Farbintensität(en)</a:t>
            </a:r>
          </a:p>
          <a:p>
            <a:r>
              <a:rPr lang="de-DE" sz="1600" i="1">
                <a:solidFill>
                  <a:srgbClr val="CC00CC"/>
                </a:solidFill>
              </a:rPr>
              <a:t>eine leicht schwankende Basisfrequenz</a:t>
            </a:r>
          </a:p>
          <a:p>
            <a:r>
              <a:rPr lang="de-DE" sz="1600" i="1">
                <a:solidFill>
                  <a:srgbClr val="CC00CC"/>
                </a:solidFill>
              </a:rPr>
              <a:t>leicht schwankende Tonhöhen/Frequenzen</a:t>
            </a:r>
          </a:p>
          <a:p>
            <a:r>
              <a:rPr lang="de-DE" sz="1600" i="1">
                <a:solidFill>
                  <a:srgbClr val="CC00CC"/>
                </a:solidFill>
              </a:rPr>
              <a:t>hoch, regelmäßig, unregelmäßig  </a:t>
            </a:r>
          </a:p>
          <a:p>
            <a:r>
              <a:rPr lang="de-DE" sz="1600" i="1">
                <a:solidFill>
                  <a:srgbClr val="CC00CC"/>
                </a:solidFill>
              </a:rPr>
              <a:t>regelmäßig wiederkehrende Töne</a:t>
            </a:r>
          </a:p>
          <a:p>
            <a:r>
              <a:rPr lang="de-DE" sz="1600" i="1">
                <a:solidFill>
                  <a:srgbClr val="CC00CC"/>
                </a:solidFill>
              </a:rPr>
              <a:t>(weniger) regelmäßig auftretende Muster</a:t>
            </a:r>
          </a:p>
        </p:txBody>
      </p:sp>
      <p:sp>
        <p:nvSpPr>
          <p:cNvPr id="3" name="Textfeld 2">
            <a:extLst>
              <a:ext uri="{FF2B5EF4-FFF2-40B4-BE49-F238E27FC236}">
                <a16:creationId xmlns:a16="http://schemas.microsoft.com/office/drawing/2014/main" id="{D3EC0DA0-A342-5FD1-DD6A-6C2D41145338}"/>
              </a:ext>
            </a:extLst>
          </p:cNvPr>
          <p:cNvSpPr txBox="1"/>
          <p:nvPr/>
        </p:nvSpPr>
        <p:spPr>
          <a:xfrm>
            <a:off x="5653907" y="4926467"/>
            <a:ext cx="3185735" cy="1477328"/>
          </a:xfrm>
          <a:prstGeom prst="rect">
            <a:avLst/>
          </a:prstGeom>
          <a:noFill/>
          <a:ln>
            <a:solidFill>
              <a:schemeClr val="tx1"/>
            </a:solidFill>
          </a:ln>
        </p:spPr>
        <p:txBody>
          <a:bodyPr wrap="square" rtlCol="0">
            <a:spAutoFit/>
          </a:bodyPr>
          <a:lstStyle/>
          <a:p>
            <a:r>
              <a:rPr lang="de-DE"/>
              <a:t>Info-Box Wissenschaftlichkeit:</a:t>
            </a:r>
          </a:p>
          <a:p>
            <a:pPr marL="285750" indent="-285750">
              <a:buFont typeface="Arial" panose="020B0604020202020204" pitchFamily="34" charset="0"/>
              <a:buChar char="•"/>
            </a:pPr>
            <a:r>
              <a:rPr lang="de-DE" sz="1200"/>
              <a:t>Kann durch das Experiment-Design die Forschungsfrage beantwortet werden?</a:t>
            </a:r>
          </a:p>
          <a:p>
            <a:pPr marL="285750" indent="-285750">
              <a:buFont typeface="Arial" panose="020B0604020202020204" pitchFamily="34" charset="0"/>
              <a:buChar char="•"/>
            </a:pPr>
            <a:r>
              <a:rPr lang="de-DE" sz="1200"/>
              <a:t>Wird gemessen, was gemessen werden soll?</a:t>
            </a:r>
          </a:p>
          <a:p>
            <a:pPr marL="285750" indent="-285750">
              <a:buFont typeface="Arial" panose="020B0604020202020204" pitchFamily="34" charset="0"/>
              <a:buChar char="•"/>
            </a:pPr>
            <a:r>
              <a:rPr lang="de-DE" sz="1200"/>
              <a:t>Wird immer das gleiche gemessen?</a:t>
            </a:r>
          </a:p>
          <a:p>
            <a:pPr marL="285750" indent="-285750">
              <a:buFont typeface="Arial" panose="020B0604020202020204" pitchFamily="34" charset="0"/>
              <a:buChar char="•"/>
            </a:pPr>
            <a:r>
              <a:rPr lang="de-DE" sz="1200"/>
              <a:t>Sind die Ergebnisse reproduzierbar?</a:t>
            </a:r>
          </a:p>
        </p:txBody>
      </p:sp>
      <p:pic>
        <p:nvPicPr>
          <p:cNvPr id="2050" name="Picture 2">
            <a:extLst>
              <a:ext uri="{FF2B5EF4-FFF2-40B4-BE49-F238E27FC236}">
                <a16:creationId xmlns:a16="http://schemas.microsoft.com/office/drawing/2014/main" id="{30C0D119-9F81-47E0-35CC-9735425BB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438" y="4162244"/>
            <a:ext cx="2296552" cy="2241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9BAD2F82-BF18-B027-A6F9-9B3961CA7705}"/>
              </a:ext>
            </a:extLst>
          </p:cNvPr>
          <p:cNvSpPr txBox="1"/>
          <p:nvPr/>
        </p:nvSpPr>
        <p:spPr>
          <a:xfrm>
            <a:off x="10195404" y="6108949"/>
            <a:ext cx="3726648" cy="230832"/>
          </a:xfrm>
          <a:prstGeom prst="rect">
            <a:avLst/>
          </a:prstGeom>
          <a:noFill/>
        </p:spPr>
        <p:txBody>
          <a:bodyPr wrap="square" rtlCol="0">
            <a:spAutoFit/>
          </a:bodyPr>
          <a:lstStyle/>
          <a:p>
            <a:r>
              <a:rPr lang="de-DE" sz="900" dirty="0"/>
              <a:t>© Evin Bülbül</a:t>
            </a:r>
          </a:p>
        </p:txBody>
      </p:sp>
    </p:spTree>
    <p:extLst>
      <p:ext uri="{BB962C8B-B14F-4D97-AF65-F5344CB8AC3E}">
        <p14:creationId xmlns:p14="http://schemas.microsoft.com/office/powerpoint/2010/main" val="166773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F38962-D5D4-4B5C-80F3-BBD5F43F8B86}"/>
              </a:ext>
            </a:extLst>
          </p:cNvPr>
          <p:cNvPicPr>
            <a:picLocks noChangeAspect="1"/>
          </p:cNvPicPr>
          <p:nvPr/>
        </p:nvPicPr>
        <p:blipFill rotWithShape="1">
          <a:blip r:embed="rId3"/>
          <a:srcRect b="36268"/>
          <a:stretch/>
        </p:blipFill>
        <p:spPr>
          <a:xfrm>
            <a:off x="9690262" y="110095"/>
            <a:ext cx="2223063" cy="2891808"/>
          </a:xfrm>
          <a:prstGeom prst="rect">
            <a:avLst/>
          </a:prstGeom>
        </p:spPr>
      </p:pic>
      <p:sp>
        <p:nvSpPr>
          <p:cNvPr id="8" name="Textfeld 7">
            <a:extLst>
              <a:ext uri="{FF2B5EF4-FFF2-40B4-BE49-F238E27FC236}">
                <a16:creationId xmlns:a16="http://schemas.microsoft.com/office/drawing/2014/main" id="{A75A57A2-FC05-4F0C-894F-D28BEB767F81}"/>
              </a:ext>
            </a:extLst>
          </p:cNvPr>
          <p:cNvSpPr txBox="1"/>
          <p:nvPr/>
        </p:nvSpPr>
        <p:spPr>
          <a:xfrm>
            <a:off x="7885526" y="6214714"/>
            <a:ext cx="4245514" cy="577081"/>
          </a:xfrm>
          <a:prstGeom prst="rect">
            <a:avLst/>
          </a:prstGeom>
          <a:noFill/>
          <a:ln>
            <a:solidFill>
              <a:schemeClr val="tx1"/>
            </a:solidFill>
          </a:ln>
        </p:spPr>
        <p:txBody>
          <a:bodyPr wrap="square" rtlCol="0">
            <a:spAutoFit/>
          </a:bodyPr>
          <a:lstStyle/>
          <a:p>
            <a:r>
              <a:rPr lang="de-DE" sz="1050" b="1"/>
              <a:t>Abb. 2 Klang-Spektrogramm eines</a:t>
            </a:r>
          </a:p>
          <a:p>
            <a:pPr marL="228600" indent="-228600">
              <a:buAutoNum type="alphaLcParenR"/>
            </a:pPr>
            <a:r>
              <a:rPr lang="de-DE" sz="1050"/>
              <a:t>Goldammermännchen, das mit den Artgenossen aufgewachsenen ist </a:t>
            </a:r>
          </a:p>
          <a:p>
            <a:pPr marL="228600" indent="-228600">
              <a:buAutoNum type="alphaLcParenR"/>
            </a:pPr>
            <a:r>
              <a:rPr lang="de-DE" sz="1050"/>
              <a:t>Goldammermännchen, das ohne  Artgenossen aufgewachsenen ist</a:t>
            </a:r>
          </a:p>
        </p:txBody>
      </p:sp>
      <p:sp>
        <p:nvSpPr>
          <p:cNvPr id="5" name="Textfeld 4">
            <a:extLst>
              <a:ext uri="{FF2B5EF4-FFF2-40B4-BE49-F238E27FC236}">
                <a16:creationId xmlns:a16="http://schemas.microsoft.com/office/drawing/2014/main" id="{E23D1B0A-D276-4EB8-8605-D8756A28A8C6}"/>
              </a:ext>
            </a:extLst>
          </p:cNvPr>
          <p:cNvSpPr txBox="1"/>
          <p:nvPr/>
        </p:nvSpPr>
        <p:spPr>
          <a:xfrm>
            <a:off x="9690261" y="3044755"/>
            <a:ext cx="2294965" cy="415498"/>
          </a:xfrm>
          <a:prstGeom prst="rect">
            <a:avLst/>
          </a:prstGeom>
          <a:noFill/>
          <a:ln>
            <a:solidFill>
              <a:schemeClr val="tx1"/>
            </a:solidFill>
          </a:ln>
        </p:spPr>
        <p:txBody>
          <a:bodyPr wrap="square" rtlCol="0">
            <a:spAutoFit/>
          </a:bodyPr>
          <a:lstStyle/>
          <a:p>
            <a:r>
              <a:rPr lang="de-DE" sz="1050" b="1"/>
              <a:t>Abb. 1 </a:t>
            </a:r>
            <a:r>
              <a:rPr lang="de-DE" sz="1050"/>
              <a:t>Aufgenommenes Klang-Spektrogramm des Menschen</a:t>
            </a:r>
          </a:p>
        </p:txBody>
      </p:sp>
      <p:sp>
        <p:nvSpPr>
          <p:cNvPr id="9" name="Textfeld 8">
            <a:extLst>
              <a:ext uri="{FF2B5EF4-FFF2-40B4-BE49-F238E27FC236}">
                <a16:creationId xmlns:a16="http://schemas.microsoft.com/office/drawing/2014/main" id="{66F03182-2757-4554-B605-43ACADC5A1D4}"/>
              </a:ext>
            </a:extLst>
          </p:cNvPr>
          <p:cNvSpPr txBox="1"/>
          <p:nvPr/>
        </p:nvSpPr>
        <p:spPr>
          <a:xfrm>
            <a:off x="60969" y="790072"/>
            <a:ext cx="7729889" cy="5870838"/>
          </a:xfrm>
          <a:prstGeom prst="rect">
            <a:avLst/>
          </a:prstGeom>
          <a:noFill/>
          <a:ln>
            <a:solidFill>
              <a:schemeClr val="tx1"/>
            </a:solidFill>
          </a:ln>
        </p:spPr>
        <p:txBody>
          <a:bodyPr wrap="square">
            <a:spAutoFit/>
          </a:bodyPr>
          <a:lstStyle/>
          <a:p>
            <a:pPr>
              <a:spcBef>
                <a:spcPts val="600"/>
              </a:spcBef>
            </a:pPr>
            <a:r>
              <a:rPr lang="de-DE" sz="1050" b="1"/>
              <a:t>Aufgaben:   </a:t>
            </a:r>
          </a:p>
          <a:p>
            <a:pPr marL="177800" indent="-177800">
              <a:spcBef>
                <a:spcPts val="600"/>
              </a:spcBef>
            </a:pPr>
            <a:r>
              <a:rPr lang="de-DE" sz="1050"/>
              <a:t>4.	Vergleicht zu zweit die beiden Spektrogramme in Abb. 2. </a:t>
            </a:r>
            <a:r>
              <a:rPr lang="de-DE" sz="1050">
                <a:solidFill>
                  <a:srgbClr val="CC00CC"/>
                </a:solidFill>
              </a:rPr>
              <a:t>Beschreibt</a:t>
            </a:r>
            <a:r>
              <a:rPr lang="de-DE" sz="1050"/>
              <a:t> Gemeinsamkeiten und Unterschiede der beiden Spektrogramme. </a:t>
            </a:r>
            <a:r>
              <a:rPr lang="de-DE" sz="1050">
                <a:solidFill>
                  <a:srgbClr val="CC00CC"/>
                </a:solidFill>
                <a:sym typeface="Wingdings" panose="05000000000000000000" pitchFamily="2" charset="2"/>
              </a:rPr>
              <a:t> Werkzeugkasten </a:t>
            </a:r>
          </a:p>
          <a:p>
            <a:pPr marL="177800">
              <a:spcBef>
                <a:spcPts val="600"/>
              </a:spcBef>
            </a:pPr>
            <a:r>
              <a:rPr lang="de-DE" sz="1050">
                <a:solidFill>
                  <a:srgbClr val="FF0000"/>
                </a:solidFill>
              </a:rPr>
              <a:t>Das Klang-Spektrogramm eines Goldammermännchens, das mit den Artgenossen aufgewachsen ist, zeigt zeitlich regelmäßig wiederkehrende Töne mit 4-6 kHz mit einer Basislinie bei 4 kHz. 	Das Klang-Spektrogramm  des isoliert von anderen Artgenossen aufgewachsenen Goldammermännchens zeigt hingegen weniger regelmäßig auftretende Muster. Zu Beginn (0,4 bis 1,0 s) und am Ende ( 1,9 und 2,5 s) ist eine leicht schwankende Basisfrequenz zwischen 4-6 kHz im Diagramm zu sehen. Zwischen 1,0 und 1,9 s kann man zwei  leicht schwankende Tonhöhen/Frequenzen zwischen 6-8 und 3-4 kHz im Diagramm ablesen. Es fällt auf, dass der Gesang des isoliert aufgewachsenen Vogels insgesamt zeitlich unregelmäßig und in einem größeren Frequenzbereich (3-8 kHz versus 4-6 kHz) liegt.</a:t>
            </a:r>
          </a:p>
          <a:p>
            <a:pPr marL="177800" indent="-177800">
              <a:spcBef>
                <a:spcPts val="600"/>
              </a:spcBef>
            </a:pPr>
            <a:r>
              <a:rPr lang="de-DE" sz="1050"/>
              <a:t>5.</a:t>
            </a:r>
            <a:r>
              <a:rPr lang="de-DE" sz="1050">
                <a:solidFill>
                  <a:srgbClr val="CC00CC"/>
                </a:solidFill>
              </a:rPr>
              <a:t>	Interpretiert</a:t>
            </a:r>
            <a:r>
              <a:rPr lang="de-DE" sz="1050"/>
              <a:t> die Ergebnisse des Experiments gemeinsam und leitet eine Schlussfolgerung ab</a:t>
            </a:r>
            <a:r>
              <a:rPr lang="de-DE" sz="1050">
                <a:solidFill>
                  <a:srgbClr val="CC00CC"/>
                </a:solidFill>
                <a:sym typeface="Wingdings" panose="05000000000000000000" pitchFamily="2" charset="2"/>
              </a:rPr>
              <a:t> Werkzeugkasten</a:t>
            </a:r>
            <a:endParaRPr lang="de-DE" sz="1050">
              <a:solidFill>
                <a:srgbClr val="CC00CC"/>
              </a:solidFill>
            </a:endParaRPr>
          </a:p>
          <a:p>
            <a:pPr marL="182563" indent="-182563">
              <a:spcBef>
                <a:spcPts val="600"/>
              </a:spcBef>
              <a:tabLst>
                <a:tab pos="182563" algn="l"/>
              </a:tabLst>
            </a:pPr>
            <a:r>
              <a:rPr lang="de-DE" sz="1050">
                <a:solidFill>
                  <a:srgbClr val="FF0000"/>
                </a:solidFill>
                <a:sym typeface="Wingdings" panose="05000000000000000000" pitchFamily="2" charset="2"/>
              </a:rPr>
              <a:t>	Anhand der Daten kann man sehen, dass ein Goldammermännchen, das ohne Artgenossen aufgewachsen ist, auch Töne von sich geben kann. Diese sind jedoch viel unregelmäßiger und weniger eindeutig. Daraus könnte man ableiten, dass das mit Artgenossen aufgewachsene Männchen sich besser verständlich machen kann, da es regelmäßigere und somit eindeutigere Töne in weniger verschiedenen Tonhöhen/Frequenzen erzeugen kann. Die Vermutung liegt nahe, dass der Gesang der Goldammer genetisch bedingt ist, jedoch durch den Kontakt mit Artgenossen eindeutiger und damit wahrscheinlich besser verständlich wird. Vielleicht lernt die Goldammer den genauen Gesang von ihren Artgenossen, wenn sie diesen beim Singen zuhört.</a:t>
            </a:r>
          </a:p>
          <a:p>
            <a:pPr marL="228600" indent="-228600">
              <a:spcBef>
                <a:spcPts val="600"/>
              </a:spcBef>
              <a:buAutoNum type="arabicPeriod" startAt="6"/>
            </a:pPr>
            <a:r>
              <a:rPr lang="de-DE" sz="1050"/>
              <a:t>Formuliere eine </a:t>
            </a:r>
            <a:r>
              <a:rPr lang="de-DE" sz="1050">
                <a:solidFill>
                  <a:srgbClr val="CC00CC"/>
                </a:solidFill>
              </a:rPr>
              <a:t>Hypothese</a:t>
            </a:r>
            <a:r>
              <a:rPr lang="de-DE" sz="1050"/>
              <a:t>, die diesem Experiment zugrunde liegen könnte. Begründe mit deinem Wissen. </a:t>
            </a:r>
            <a:r>
              <a:rPr lang="de-DE" sz="1050">
                <a:solidFill>
                  <a:srgbClr val="CC00CC"/>
                </a:solidFill>
                <a:sym typeface="Wingdings" panose="05000000000000000000" pitchFamily="2" charset="2"/>
              </a:rPr>
              <a:t> Werkzeugkasten</a:t>
            </a:r>
          </a:p>
          <a:p>
            <a:pPr marL="177800" indent="-177800">
              <a:spcBef>
                <a:spcPts val="600"/>
              </a:spcBef>
            </a:pPr>
            <a:r>
              <a:rPr lang="de-DE" sz="1050">
                <a:solidFill>
                  <a:srgbClr val="CC00CC"/>
                </a:solidFill>
                <a:sym typeface="Wingdings" panose="05000000000000000000" pitchFamily="2" charset="2"/>
              </a:rPr>
              <a:t>	</a:t>
            </a:r>
            <a:r>
              <a:rPr lang="de-DE" sz="1050">
                <a:solidFill>
                  <a:srgbClr val="FF0000"/>
                </a:solidFill>
              </a:rPr>
              <a:t>Durch das Zusammenleben eines Goldammermännchens mit anderen Goldammern wird der Gesang des Goldammermännchens zeitlich regelmäßiger, gleichmäßiger und in einem weiniger großen Frequenzbereich.  Der Grund ist, dass das Männchen anderen Männchen beim Singen zuhört und somit den genetisch bedingten/angeborenen Gesang durch zusätzliches Lernen verbessert und dann eindeutigere Signale an die Artgenossen aussenden kann. </a:t>
            </a:r>
            <a:endParaRPr lang="de-DE" sz="1050">
              <a:solidFill>
                <a:srgbClr val="CC00CC"/>
              </a:solidFill>
            </a:endParaRPr>
          </a:p>
          <a:p>
            <a:pPr marL="228600" indent="-228600">
              <a:spcBef>
                <a:spcPts val="600"/>
              </a:spcBef>
              <a:buAutoNum type="arabicPeriod" startAt="7"/>
            </a:pPr>
            <a:r>
              <a:rPr lang="de-DE" sz="1050"/>
              <a:t>Formuliert eine mögliche </a:t>
            </a:r>
            <a:r>
              <a:rPr lang="de-DE" sz="1050">
                <a:solidFill>
                  <a:srgbClr val="CC00CC"/>
                </a:solidFill>
              </a:rPr>
              <a:t>Forschungsfrage</a:t>
            </a:r>
            <a:r>
              <a:rPr lang="de-DE" sz="1050"/>
              <a:t>, die mit diesem Experiment beantwortet werden sollte. </a:t>
            </a:r>
            <a:r>
              <a:rPr lang="de-DE" sz="1050">
                <a:solidFill>
                  <a:srgbClr val="CC00CC"/>
                </a:solidFill>
                <a:sym typeface="Wingdings" panose="05000000000000000000" pitchFamily="2" charset="2"/>
              </a:rPr>
              <a:t> Werkzeugkasten</a:t>
            </a:r>
          </a:p>
          <a:p>
            <a:pPr marL="177800" indent="-177800">
              <a:spcBef>
                <a:spcPts val="600"/>
              </a:spcBef>
            </a:pPr>
            <a:r>
              <a:rPr lang="de-DE" sz="1050">
                <a:solidFill>
                  <a:srgbClr val="FF0000"/>
                </a:solidFill>
              </a:rPr>
              <a:t>	Wie verändert sich der Gesang eines Goldammermännchens, wenn dieses mit oder ohne Artgenossen aufwächst?</a:t>
            </a:r>
            <a:endParaRPr lang="de-DE" sz="1050">
              <a:solidFill>
                <a:srgbClr val="CC00CC"/>
              </a:solidFill>
            </a:endParaRPr>
          </a:p>
          <a:p>
            <a:pPr marL="228600" indent="-228600">
              <a:spcBef>
                <a:spcPts val="600"/>
              </a:spcBef>
              <a:buAutoNum type="arabicPeriod" startAt="8"/>
            </a:pPr>
            <a:r>
              <a:rPr lang="de-DE" sz="1050">
                <a:solidFill>
                  <a:srgbClr val="CC00CC"/>
                </a:solidFill>
              </a:rPr>
              <a:t>Wissenschaftlichkeit? Überlegt kritisch</a:t>
            </a:r>
            <a:r>
              <a:rPr lang="de-DE" sz="1050"/>
              <a:t>, ob mit dem vorgestellten Experiment-Design die Hypothese ausreichend überprüft werden könnte. Nutze dazu die Aussagen des Concept Cartoons. </a:t>
            </a:r>
          </a:p>
          <a:p>
            <a:pPr marL="180975">
              <a:spcBef>
                <a:spcPts val="600"/>
              </a:spcBef>
            </a:pPr>
            <a:r>
              <a:rPr lang="de-DE" sz="1050">
                <a:solidFill>
                  <a:srgbClr val="FF0000"/>
                </a:solidFill>
                <a:sym typeface="Wingdings" panose="05000000000000000000" pitchFamily="2" charset="2"/>
              </a:rPr>
              <a:t>Unter der Annahme, dass es sich jeweils nur um die Aufnahme eines Goldammermännchens handelt, ist das Versuchsdesign unzureichend. Denn ein einmalig festgestellter Unterschied zwischen den Gesängen zweier  verschieden aufgezogenen Goldammern erlaubt es nicht, allgemein gültige Aussagen ableiten. Hierfür wird eine größere Stichprobenzahl benötigt. Das Versuchsergebnis könnte auch ein Zufallsergebnis oder eine Messungenauigkeit sein. Zudem sollten die Versuche nicht nur mit einer größeren Zahl an Goldammermännchen, sondern dieser Versuch auch mehrmals durchgeführt werden. Je größer die Anzahl an durchgeführten Versuche, desto weniger fallen zufälliger Messdaten oder Messfehler ins Gewicht.</a:t>
            </a:r>
            <a:endParaRPr lang="de-DE" sz="1050">
              <a:solidFill>
                <a:srgbClr val="CC00CC"/>
              </a:solidFill>
            </a:endParaRPr>
          </a:p>
        </p:txBody>
      </p:sp>
      <p:sp>
        <p:nvSpPr>
          <p:cNvPr id="11" name="Textfeld 10">
            <a:extLst>
              <a:ext uri="{FF2B5EF4-FFF2-40B4-BE49-F238E27FC236}">
                <a16:creationId xmlns:a16="http://schemas.microsoft.com/office/drawing/2014/main" id="{913EE76B-4C27-4CAE-A7DB-FA06E43713D0}"/>
              </a:ext>
            </a:extLst>
          </p:cNvPr>
          <p:cNvSpPr txBox="1"/>
          <p:nvPr/>
        </p:nvSpPr>
        <p:spPr>
          <a:xfrm>
            <a:off x="644434" y="0"/>
            <a:ext cx="6659882" cy="646331"/>
          </a:xfrm>
          <a:prstGeom prst="rect">
            <a:avLst/>
          </a:prstGeom>
          <a:noFill/>
        </p:spPr>
        <p:txBody>
          <a:bodyPr wrap="square">
            <a:spAutoFit/>
          </a:bodyPr>
          <a:lstStyle/>
          <a:p>
            <a:r>
              <a:rPr lang="de-DE" sz="1800" b="1">
                <a:solidFill>
                  <a:srgbClr val="7030A0"/>
                </a:solidFill>
              </a:rPr>
              <a:t>Die Arbeitsweise der Wissenschaftler*innen am Beispiel des Gesangs der Goldammer: </a:t>
            </a:r>
            <a:r>
              <a:rPr lang="de-DE" sz="1800" b="1">
                <a:solidFill>
                  <a:srgbClr val="FF0000"/>
                </a:solidFill>
              </a:rPr>
              <a:t>Lösungsvorschlag</a:t>
            </a:r>
            <a:endParaRPr lang="de-DE" sz="1800" b="1">
              <a:solidFill>
                <a:srgbClr val="7030A0"/>
              </a:solidFill>
            </a:endParaRPr>
          </a:p>
        </p:txBody>
      </p:sp>
      <p:cxnSp>
        <p:nvCxnSpPr>
          <p:cNvPr id="17" name="Gerade Verbindung mit Pfeil 16">
            <a:extLst>
              <a:ext uri="{FF2B5EF4-FFF2-40B4-BE49-F238E27FC236}">
                <a16:creationId xmlns:a16="http://schemas.microsoft.com/office/drawing/2014/main" id="{8ABA8757-53FF-465C-8AE7-FC51659E213D}"/>
              </a:ext>
            </a:extLst>
          </p:cNvPr>
          <p:cNvCxnSpPr/>
          <p:nvPr/>
        </p:nvCxnSpPr>
        <p:spPr>
          <a:xfrm flipV="1">
            <a:off x="9574927" y="561804"/>
            <a:ext cx="0" cy="15807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5E17D340-9623-4704-B256-B437B68140A2}"/>
              </a:ext>
            </a:extLst>
          </p:cNvPr>
          <p:cNvCxnSpPr>
            <a:cxnSpLocks/>
          </p:cNvCxnSpPr>
          <p:nvPr/>
        </p:nvCxnSpPr>
        <p:spPr>
          <a:xfrm>
            <a:off x="9574927" y="2142512"/>
            <a:ext cx="241029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8E53CA84-D06A-4A81-BA5E-47A1B95777CF}"/>
              </a:ext>
            </a:extLst>
          </p:cNvPr>
          <p:cNvSpPr txBox="1"/>
          <p:nvPr/>
        </p:nvSpPr>
        <p:spPr>
          <a:xfrm>
            <a:off x="8664727" y="451518"/>
            <a:ext cx="967868" cy="338554"/>
          </a:xfrm>
          <a:prstGeom prst="rect">
            <a:avLst/>
          </a:prstGeom>
          <a:noFill/>
        </p:spPr>
        <p:txBody>
          <a:bodyPr wrap="square">
            <a:spAutoFit/>
          </a:bodyPr>
          <a:lstStyle/>
          <a:p>
            <a:r>
              <a:rPr lang="de-DE" sz="800">
                <a:solidFill>
                  <a:srgbClr val="FF0000"/>
                </a:solidFill>
              </a:rPr>
              <a:t>Frequenz in Kilohertz [kHz] </a:t>
            </a:r>
            <a:endParaRPr lang="de-DE" sz="800"/>
          </a:p>
        </p:txBody>
      </p:sp>
      <p:sp>
        <p:nvSpPr>
          <p:cNvPr id="22" name="Textfeld 21">
            <a:extLst>
              <a:ext uri="{FF2B5EF4-FFF2-40B4-BE49-F238E27FC236}">
                <a16:creationId xmlns:a16="http://schemas.microsoft.com/office/drawing/2014/main" id="{49B58109-D600-4E79-A5E0-5FE8E1B8AA57}"/>
              </a:ext>
            </a:extLst>
          </p:cNvPr>
          <p:cNvSpPr txBox="1"/>
          <p:nvPr/>
        </p:nvSpPr>
        <p:spPr>
          <a:xfrm>
            <a:off x="10894423" y="2185365"/>
            <a:ext cx="1090803" cy="215444"/>
          </a:xfrm>
          <a:prstGeom prst="rect">
            <a:avLst/>
          </a:prstGeom>
          <a:solidFill>
            <a:schemeClr val="bg1"/>
          </a:solidFill>
        </p:spPr>
        <p:txBody>
          <a:bodyPr wrap="square">
            <a:spAutoFit/>
          </a:bodyPr>
          <a:lstStyle/>
          <a:p>
            <a:r>
              <a:rPr lang="de-DE" sz="800">
                <a:solidFill>
                  <a:srgbClr val="FF0000"/>
                </a:solidFill>
              </a:rPr>
              <a:t>Zeit in Sekunden [s] </a:t>
            </a:r>
            <a:endParaRPr lang="de-DE" sz="800"/>
          </a:p>
        </p:txBody>
      </p:sp>
      <p:pic>
        <p:nvPicPr>
          <p:cNvPr id="2" name="Grafik 1">
            <a:extLst>
              <a:ext uri="{FF2B5EF4-FFF2-40B4-BE49-F238E27FC236}">
                <a16:creationId xmlns:a16="http://schemas.microsoft.com/office/drawing/2014/main" id="{4F72461E-5D66-C859-9DDC-397DB058476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67427" y="3252504"/>
            <a:ext cx="4308941" cy="2863964"/>
          </a:xfrm>
          <a:prstGeom prst="rect">
            <a:avLst/>
          </a:prstGeom>
        </p:spPr>
      </p:pic>
    </p:spTree>
    <p:extLst>
      <p:ext uri="{BB962C8B-B14F-4D97-AF65-F5344CB8AC3E}">
        <p14:creationId xmlns:p14="http://schemas.microsoft.com/office/powerpoint/2010/main" val="347899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5445CBC-C8BB-4847-81E8-340C4BE66D09}"/>
              </a:ext>
            </a:extLst>
          </p:cNvPr>
          <p:cNvSpPr txBox="1"/>
          <p:nvPr/>
        </p:nvSpPr>
        <p:spPr>
          <a:xfrm>
            <a:off x="1981424" y="271273"/>
            <a:ext cx="11485989" cy="369332"/>
          </a:xfrm>
          <a:prstGeom prst="rect">
            <a:avLst/>
          </a:prstGeom>
          <a:noFill/>
        </p:spPr>
        <p:txBody>
          <a:bodyPr wrap="square">
            <a:spAutoFit/>
          </a:bodyPr>
          <a:lstStyle/>
          <a:p>
            <a:pPr marL="182563" indent="-182563">
              <a:spcBef>
                <a:spcPts val="600"/>
              </a:spcBef>
            </a:pPr>
            <a:r>
              <a:rPr lang="de-DE" sz="1800" b="1">
                <a:solidFill>
                  <a:srgbClr val="7030A0"/>
                </a:solidFill>
              </a:rPr>
              <a:t>Die Arbeitsweise der Wissenschaftler*innen am Beispiel des Gesangs der Goldammer:</a:t>
            </a:r>
            <a:endParaRPr lang="de-DE" sz="1800">
              <a:solidFill>
                <a:srgbClr val="CC00CC"/>
              </a:solidFill>
            </a:endParaRPr>
          </a:p>
        </p:txBody>
      </p:sp>
      <p:pic>
        <p:nvPicPr>
          <p:cNvPr id="5" name="Grafik 4">
            <a:extLst>
              <a:ext uri="{FF2B5EF4-FFF2-40B4-BE49-F238E27FC236}">
                <a16:creationId xmlns:a16="http://schemas.microsoft.com/office/drawing/2014/main" id="{9662E45E-F13F-4473-B85B-ABBA8D4C284F}"/>
              </a:ext>
            </a:extLst>
          </p:cNvPr>
          <p:cNvPicPr>
            <a:picLocks noChangeAspect="1"/>
          </p:cNvPicPr>
          <p:nvPr/>
        </p:nvPicPr>
        <p:blipFill rotWithShape="1">
          <a:blip r:embed="rId3"/>
          <a:srcRect r="-438"/>
          <a:stretch/>
        </p:blipFill>
        <p:spPr>
          <a:xfrm rot="16200000">
            <a:off x="4638148" y="-346412"/>
            <a:ext cx="6109773" cy="8299050"/>
          </a:xfrm>
          <a:prstGeom prst="rect">
            <a:avLst/>
          </a:prstGeom>
        </p:spPr>
      </p:pic>
      <p:sp>
        <p:nvSpPr>
          <p:cNvPr id="6" name="Textfeld 5">
            <a:extLst>
              <a:ext uri="{FF2B5EF4-FFF2-40B4-BE49-F238E27FC236}">
                <a16:creationId xmlns:a16="http://schemas.microsoft.com/office/drawing/2014/main" id="{DAA2666C-4CB6-4E61-835A-2FB726793A82}"/>
              </a:ext>
            </a:extLst>
          </p:cNvPr>
          <p:cNvSpPr txBox="1"/>
          <p:nvPr/>
        </p:nvSpPr>
        <p:spPr>
          <a:xfrm>
            <a:off x="4277796" y="1265789"/>
            <a:ext cx="1796995" cy="769441"/>
          </a:xfrm>
          <a:prstGeom prst="rect">
            <a:avLst/>
          </a:prstGeom>
          <a:noFill/>
        </p:spPr>
        <p:txBody>
          <a:bodyPr wrap="square" rtlCol="0">
            <a:spAutoFit/>
          </a:bodyPr>
          <a:lstStyle/>
          <a:p>
            <a:r>
              <a:rPr lang="de-DE" sz="1100"/>
              <a:t>Einen Versuch mehrmals durchführen, darauf habe ich keinen Bock, einmal reicht doch</a:t>
            </a:r>
          </a:p>
        </p:txBody>
      </p:sp>
      <p:sp>
        <p:nvSpPr>
          <p:cNvPr id="7" name="Textfeld 6">
            <a:extLst>
              <a:ext uri="{FF2B5EF4-FFF2-40B4-BE49-F238E27FC236}">
                <a16:creationId xmlns:a16="http://schemas.microsoft.com/office/drawing/2014/main" id="{C936FDD5-266F-4FFA-9A6E-F2AC137A1D78}"/>
              </a:ext>
            </a:extLst>
          </p:cNvPr>
          <p:cNvSpPr txBox="1"/>
          <p:nvPr/>
        </p:nvSpPr>
        <p:spPr>
          <a:xfrm>
            <a:off x="9731801" y="2825398"/>
            <a:ext cx="1598212" cy="769441"/>
          </a:xfrm>
          <a:prstGeom prst="rect">
            <a:avLst/>
          </a:prstGeom>
          <a:noFill/>
        </p:spPr>
        <p:txBody>
          <a:bodyPr wrap="square" rtlCol="0">
            <a:spAutoFit/>
          </a:bodyPr>
          <a:lstStyle/>
          <a:p>
            <a:r>
              <a:rPr lang="de-DE" sz="1100"/>
              <a:t>Einmal ist keinmal, Wissenschaft bedeutet Durchführungsfehler zu erkennen</a:t>
            </a:r>
          </a:p>
        </p:txBody>
      </p:sp>
      <p:sp>
        <p:nvSpPr>
          <p:cNvPr id="8" name="Textfeld 7">
            <a:extLst>
              <a:ext uri="{FF2B5EF4-FFF2-40B4-BE49-F238E27FC236}">
                <a16:creationId xmlns:a16="http://schemas.microsoft.com/office/drawing/2014/main" id="{DCF47C45-2D66-484E-9434-593ECC000A24}"/>
              </a:ext>
            </a:extLst>
          </p:cNvPr>
          <p:cNvSpPr txBox="1"/>
          <p:nvPr/>
        </p:nvSpPr>
        <p:spPr>
          <a:xfrm>
            <a:off x="5793435" y="2475404"/>
            <a:ext cx="1796995" cy="600164"/>
          </a:xfrm>
          <a:prstGeom prst="rect">
            <a:avLst/>
          </a:prstGeom>
          <a:noFill/>
        </p:spPr>
        <p:txBody>
          <a:bodyPr wrap="square" rtlCol="0">
            <a:spAutoFit/>
          </a:bodyPr>
          <a:lstStyle/>
          <a:p>
            <a:r>
              <a:rPr lang="de-DE" sz="1100"/>
              <a:t>Wir alle haben doch von Natur aus unterschiedliche Stimmhöhen…</a:t>
            </a:r>
          </a:p>
        </p:txBody>
      </p:sp>
      <p:sp>
        <p:nvSpPr>
          <p:cNvPr id="9" name="Textfeld 8">
            <a:extLst>
              <a:ext uri="{FF2B5EF4-FFF2-40B4-BE49-F238E27FC236}">
                <a16:creationId xmlns:a16="http://schemas.microsoft.com/office/drawing/2014/main" id="{C6B48A7C-38F7-4D33-98DD-75CCDEDE65FC}"/>
              </a:ext>
            </a:extLst>
          </p:cNvPr>
          <p:cNvSpPr txBox="1"/>
          <p:nvPr/>
        </p:nvSpPr>
        <p:spPr>
          <a:xfrm>
            <a:off x="8255004" y="2335467"/>
            <a:ext cx="964250" cy="1015663"/>
          </a:xfrm>
          <a:prstGeom prst="rect">
            <a:avLst/>
          </a:prstGeom>
          <a:noFill/>
        </p:spPr>
        <p:txBody>
          <a:bodyPr wrap="square" rtlCol="0">
            <a:spAutoFit/>
          </a:bodyPr>
          <a:lstStyle/>
          <a:p>
            <a:r>
              <a:rPr lang="de-DE" sz="1200" b="1">
                <a:solidFill>
                  <a:srgbClr val="C00000"/>
                </a:solidFill>
              </a:rPr>
              <a:t>Ist dieses Experiment wirklich  wissen-</a:t>
            </a:r>
          </a:p>
          <a:p>
            <a:r>
              <a:rPr lang="de-DE" sz="1200" b="1" err="1">
                <a:solidFill>
                  <a:srgbClr val="C00000"/>
                </a:solidFill>
              </a:rPr>
              <a:t>schaftlich</a:t>
            </a:r>
            <a:r>
              <a:rPr lang="de-DE" sz="1200" b="1">
                <a:solidFill>
                  <a:srgbClr val="C00000"/>
                </a:solidFill>
              </a:rPr>
              <a:t>??</a:t>
            </a:r>
          </a:p>
        </p:txBody>
      </p:sp>
      <p:sp>
        <p:nvSpPr>
          <p:cNvPr id="10" name="Textfeld 9">
            <a:extLst>
              <a:ext uri="{FF2B5EF4-FFF2-40B4-BE49-F238E27FC236}">
                <a16:creationId xmlns:a16="http://schemas.microsoft.com/office/drawing/2014/main" id="{9004DDE6-7130-411D-916A-13440D6EAF32}"/>
              </a:ext>
            </a:extLst>
          </p:cNvPr>
          <p:cNvSpPr txBox="1"/>
          <p:nvPr/>
        </p:nvSpPr>
        <p:spPr>
          <a:xfrm>
            <a:off x="4277796" y="4323353"/>
            <a:ext cx="1110531" cy="938719"/>
          </a:xfrm>
          <a:prstGeom prst="rect">
            <a:avLst/>
          </a:prstGeom>
          <a:noFill/>
        </p:spPr>
        <p:txBody>
          <a:bodyPr wrap="square" rtlCol="0">
            <a:spAutoFit/>
          </a:bodyPr>
          <a:lstStyle/>
          <a:p>
            <a:r>
              <a:rPr lang="de-DE" sz="1100"/>
              <a:t>Singen denn alle Goldammern in freier Natur gleich?</a:t>
            </a:r>
          </a:p>
        </p:txBody>
      </p:sp>
      <p:sp>
        <p:nvSpPr>
          <p:cNvPr id="11" name="Textfeld 10">
            <a:extLst>
              <a:ext uri="{FF2B5EF4-FFF2-40B4-BE49-F238E27FC236}">
                <a16:creationId xmlns:a16="http://schemas.microsoft.com/office/drawing/2014/main" id="{7B36B683-0ADF-4CFC-B5D4-8083BA6B36FB}"/>
              </a:ext>
            </a:extLst>
          </p:cNvPr>
          <p:cNvSpPr txBox="1"/>
          <p:nvPr/>
        </p:nvSpPr>
        <p:spPr>
          <a:xfrm>
            <a:off x="5618638" y="4536642"/>
            <a:ext cx="1166192" cy="938719"/>
          </a:xfrm>
          <a:prstGeom prst="rect">
            <a:avLst/>
          </a:prstGeom>
          <a:noFill/>
        </p:spPr>
        <p:txBody>
          <a:bodyPr wrap="square" rtlCol="0">
            <a:spAutoFit/>
          </a:bodyPr>
          <a:lstStyle/>
          <a:p>
            <a:r>
              <a:rPr lang="de-DE" sz="1100"/>
              <a:t>Wer kommt eigentlich auf die Idee, Tiere nach der Geburt  zu isolieren?</a:t>
            </a:r>
          </a:p>
        </p:txBody>
      </p:sp>
      <p:sp>
        <p:nvSpPr>
          <p:cNvPr id="12" name="Textfeld 11">
            <a:extLst>
              <a:ext uri="{FF2B5EF4-FFF2-40B4-BE49-F238E27FC236}">
                <a16:creationId xmlns:a16="http://schemas.microsoft.com/office/drawing/2014/main" id="{BBE64633-7595-40DB-9DCF-903020D76A05}"/>
              </a:ext>
            </a:extLst>
          </p:cNvPr>
          <p:cNvSpPr txBox="1"/>
          <p:nvPr/>
        </p:nvSpPr>
        <p:spPr>
          <a:xfrm>
            <a:off x="7498021" y="5262072"/>
            <a:ext cx="1399428" cy="430887"/>
          </a:xfrm>
          <a:prstGeom prst="rect">
            <a:avLst/>
          </a:prstGeom>
          <a:noFill/>
        </p:spPr>
        <p:txBody>
          <a:bodyPr wrap="square" rtlCol="0">
            <a:spAutoFit/>
          </a:bodyPr>
          <a:lstStyle/>
          <a:p>
            <a:r>
              <a:rPr lang="de-DE" sz="1100"/>
              <a:t>Der Unterschied ist doch nur Zufall!!</a:t>
            </a:r>
          </a:p>
        </p:txBody>
      </p:sp>
      <p:sp>
        <p:nvSpPr>
          <p:cNvPr id="13" name="Textfeld 12">
            <a:extLst>
              <a:ext uri="{FF2B5EF4-FFF2-40B4-BE49-F238E27FC236}">
                <a16:creationId xmlns:a16="http://schemas.microsoft.com/office/drawing/2014/main" id="{15F0BEA5-D1F9-4739-8C2A-7ABCD60D7311}"/>
              </a:ext>
            </a:extLst>
          </p:cNvPr>
          <p:cNvSpPr txBox="1"/>
          <p:nvPr/>
        </p:nvSpPr>
        <p:spPr>
          <a:xfrm>
            <a:off x="10451459" y="4661908"/>
            <a:ext cx="866693" cy="600164"/>
          </a:xfrm>
          <a:prstGeom prst="rect">
            <a:avLst/>
          </a:prstGeom>
          <a:noFill/>
        </p:spPr>
        <p:txBody>
          <a:bodyPr wrap="square" rtlCol="0">
            <a:spAutoFit/>
          </a:bodyPr>
          <a:lstStyle/>
          <a:p>
            <a:r>
              <a:rPr lang="de-DE" sz="1100" b="1">
                <a:solidFill>
                  <a:schemeClr val="accent6">
                    <a:lumMod val="50000"/>
                  </a:schemeClr>
                </a:solidFill>
              </a:rPr>
              <a:t>Und was sagst Du???</a:t>
            </a:r>
          </a:p>
        </p:txBody>
      </p:sp>
      <p:sp>
        <p:nvSpPr>
          <p:cNvPr id="16" name="Textfeld 15">
            <a:extLst>
              <a:ext uri="{FF2B5EF4-FFF2-40B4-BE49-F238E27FC236}">
                <a16:creationId xmlns:a16="http://schemas.microsoft.com/office/drawing/2014/main" id="{EA11D426-9F3A-2B58-4A12-20F284C9A42A}"/>
              </a:ext>
            </a:extLst>
          </p:cNvPr>
          <p:cNvSpPr txBox="1"/>
          <p:nvPr/>
        </p:nvSpPr>
        <p:spPr>
          <a:xfrm>
            <a:off x="2682152" y="511837"/>
            <a:ext cx="5748759" cy="646331"/>
          </a:xfrm>
          <a:prstGeom prst="rect">
            <a:avLst/>
          </a:prstGeom>
          <a:noFill/>
        </p:spPr>
        <p:txBody>
          <a:bodyPr wrap="square" rtlCol="0">
            <a:spAutoFit/>
          </a:bodyPr>
          <a:lstStyle/>
          <a:p>
            <a:r>
              <a:rPr lang="de-DE" sz="1800">
                <a:solidFill>
                  <a:srgbClr val="7030A0"/>
                </a:solidFill>
              </a:rPr>
              <a:t>Wie wissenschaftlich ist das Experiment und dessen Interpretation?</a:t>
            </a:r>
          </a:p>
        </p:txBody>
      </p:sp>
      <p:sp>
        <p:nvSpPr>
          <p:cNvPr id="2" name="Textfeld 1">
            <a:extLst>
              <a:ext uri="{FF2B5EF4-FFF2-40B4-BE49-F238E27FC236}">
                <a16:creationId xmlns:a16="http://schemas.microsoft.com/office/drawing/2014/main" id="{F7B2D1F6-9B7E-5EFF-9A77-8D5326B17404}"/>
              </a:ext>
            </a:extLst>
          </p:cNvPr>
          <p:cNvSpPr txBox="1"/>
          <p:nvPr/>
        </p:nvSpPr>
        <p:spPr>
          <a:xfrm>
            <a:off x="175999" y="86607"/>
            <a:ext cx="1652802" cy="369332"/>
          </a:xfrm>
          <a:prstGeom prst="rect">
            <a:avLst/>
          </a:prstGeom>
          <a:solidFill>
            <a:schemeClr val="bg1">
              <a:lumMod val="95000"/>
            </a:schemeClr>
          </a:solidFill>
        </p:spPr>
        <p:txBody>
          <a:bodyPr wrap="square">
            <a:spAutoFit/>
          </a:bodyPr>
          <a:lstStyle/>
          <a:p>
            <a:r>
              <a:rPr lang="de-DE" b="1"/>
              <a:t>Arbeitsblatt 3:</a:t>
            </a:r>
          </a:p>
        </p:txBody>
      </p:sp>
    </p:spTree>
    <p:extLst>
      <p:ext uri="{BB962C8B-B14F-4D97-AF65-F5344CB8AC3E}">
        <p14:creationId xmlns:p14="http://schemas.microsoft.com/office/powerpoint/2010/main" val="39507630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3b7bdf44-c9f6-4e8a-b11e-38f1350b0e6e">ZYSZ63PCDK7H-702998913-9067</_dlc_DocId>
    <_dlc_DocIdUrl xmlns="3b7bdf44-c9f6-4e8a-b11e-38f1350b0e6e">
      <Url>https://eduneteurope.sharepoint.com/sites/sensiMINT-OneDrive/_layouts/15/DocIdRedir.aspx?ID=ZYSZ63PCDK7H-702998913-9067</Url>
      <Description>ZYSZ63PCDK7H-702998913-9067</Description>
    </_dlc_DocIdUrl>
    <lcf76f155ced4ddcb4097134ff3c332f xmlns="c72df712-2aa3-4210-9adc-1892eb12471a">
      <Terms xmlns="http://schemas.microsoft.com/office/infopath/2007/PartnerControls"/>
    </lcf76f155ced4ddcb4097134ff3c332f>
    <TaxCatchAll xmlns="3b7bdf44-c9f6-4e8a-b11e-38f1350b0e6e" xsi:nil="true"/>
    <Zielgruppen xmlns="c72df712-2aa3-4210-9adc-1892eb12471a" xsi:nil="true"/>
    <_ModernAudienceTargetUserField xmlns="c72df712-2aa3-4210-9adc-1892eb12471a">
      <UserInfo>
        <DisplayName/>
        <AccountId xsi:nil="true"/>
        <AccountType/>
      </UserInfo>
    </_ModernAudienceTargetUserField>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4AA579-E5C5-47EA-98F1-01D555BA0AF1}">
  <ds:schemaRefs>
    <ds:schemaRef ds:uri="http://schemas.microsoft.com/sharepoint/v3/contenttype/forms"/>
  </ds:schemaRefs>
</ds:datastoreItem>
</file>

<file path=customXml/itemProps2.xml><?xml version="1.0" encoding="utf-8"?>
<ds:datastoreItem xmlns:ds="http://schemas.openxmlformats.org/officeDocument/2006/customXml" ds:itemID="{151E403F-67D0-4785-9707-E91F90B03ED7}">
  <ds:schemaRefs>
    <ds:schemaRef ds:uri="http://schemas.microsoft.com/sharepoint/events"/>
  </ds:schemaRefs>
</ds:datastoreItem>
</file>

<file path=customXml/itemProps3.xml><?xml version="1.0" encoding="utf-8"?>
<ds:datastoreItem xmlns:ds="http://schemas.openxmlformats.org/officeDocument/2006/customXml" ds:itemID="{E4EC282A-F760-4A10-A124-75A00C1C80A7}">
  <ds:schemaRef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c72df712-2aa3-4210-9adc-1892eb12471a"/>
    <ds:schemaRef ds:uri="3b7bdf44-c9f6-4e8a-b11e-38f1350b0e6e"/>
    <ds:schemaRef ds:uri="http://purl.org/dc/elements/1.1/"/>
  </ds:schemaRefs>
</ds:datastoreItem>
</file>

<file path=customXml/itemProps4.xml><?xml version="1.0" encoding="utf-8"?>
<ds:datastoreItem xmlns:ds="http://schemas.openxmlformats.org/officeDocument/2006/customXml" ds:itemID="{D6E04F41-D82A-432B-9A34-0DC2ECFE046D}">
  <ds:schemaRefs>
    <ds:schemaRef ds:uri="3b7bdf44-c9f6-4e8a-b11e-38f1350b0e6e"/>
    <ds:schemaRef ds:uri="c72df712-2aa3-4210-9adc-1892eb124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1353</Words>
  <Application>Microsoft Office PowerPoint</Application>
  <PresentationFormat>Breitbild</PresentationFormat>
  <Paragraphs>110</Paragraphs>
  <Slides>6</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Calibri Light</vt:lpstr>
      <vt:lpstr>Heebo Light</vt:lpstr>
      <vt:lpstr>Office</vt:lpstr>
      <vt:lpstr>PowerPoint-Präsentation</vt:lpstr>
      <vt:lpstr>Kann man Vögel am Gesang identifizieren?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Schneider</dc:creator>
  <cp:lastModifiedBy>Gentz, Tanja</cp:lastModifiedBy>
  <cp:revision>2</cp:revision>
  <cp:lastPrinted>2023-08-11T06:27:42Z</cp:lastPrinted>
  <dcterms:created xsi:type="dcterms:W3CDTF">2021-05-19T17:39:27Z</dcterms:created>
  <dcterms:modified xsi:type="dcterms:W3CDTF">2023-11-28T09:29:47Z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0x010100ADD64186320F034D96DF7923188D52B4</vt:lpwstr>
  </property>
  <property fmtid="{D5CDD505-2E9C-101B-9397-08002B2CF9AE}" pid="3" name="_dlc_DocIdItemGuid">
    <vt:lpwstr>fc6b366d-093c-4d8e-b1ec-8e0943d80980</vt:lpwstr>
  </property>
  <property fmtid="{D5CDD505-2E9C-101B-9397-08002B2CF9AE}" pid="4" name="MediaServiceImageTags">
    <vt:lpwstr/>
  </property>
</Properties>
</file>