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6" r:id="rId6"/>
    <p:sldMasterId id="2147483708" r:id="rId7"/>
  </p:sldMasterIdLst>
  <p:notesMasterIdLst>
    <p:notesMasterId r:id="rId19"/>
  </p:notesMasterIdLst>
  <p:handoutMasterIdLst>
    <p:handoutMasterId r:id="rId20"/>
  </p:handoutMasterIdLst>
  <p:sldIdLst>
    <p:sldId id="259" r:id="rId8"/>
    <p:sldId id="407" r:id="rId9"/>
    <p:sldId id="337" r:id="rId10"/>
    <p:sldId id="400" r:id="rId11"/>
    <p:sldId id="392" r:id="rId12"/>
    <p:sldId id="408" r:id="rId13"/>
    <p:sldId id="409" r:id="rId14"/>
    <p:sldId id="405" r:id="rId15"/>
    <p:sldId id="410" r:id="rId16"/>
    <p:sldId id="379" r:id="rId17"/>
    <p:sldId id="374" r:id="rId1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187001-11F6-E2D6-2F96-9512F412B05B}" name="Maria Steger" initials="MS" userId="S::Steger@EduNetEurope.onmicrosoft.com::51a6a4c3-b2e6-443d-a3d5-b3509b4cf6d9" providerId="AD"/>
  <p188:author id="{74F5B80A-BE7C-836B-4978-9AE8D5951652}" name="Roswitha Ritter" initials="RR" userId="S::roswitha.ritter@sensimint.eu::463a3ed9-2842-4ac3-a364-a0fa97238dfc" providerId="AD"/>
  <p188:author id="{D66AB71C-FC82-968B-CA0E-8B331CAF8B42}" name="Daniel Müller" initials="DM" userId="S::daniel.mueller@sensimint.eu::ea3b229d-54d5-4806-9cf1-6c030b663f7b" providerId="AD"/>
  <p188:author id="{0E535961-D178-C831-547B-FD968240BE48}" name="Pliska-Halilovic" initials="P" userId="Pliska-Halilovic" providerId="None"/>
  <p188:author id="{78E50FC8-3B2F-6D48-7EC1-B01FA34C9231}" name="Claudia Schneider" initials="CS" userId="Claudia Schneid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nne" initials="M" lastIdx="0" clrIdx="0">
    <p:extLst>
      <p:ext uri="{19B8F6BF-5375-455C-9EA6-DF929625EA0E}">
        <p15:presenceInfo xmlns:p15="http://schemas.microsoft.com/office/powerpoint/2012/main" userId="Marianne" providerId="None"/>
      </p:ext>
    </p:extLst>
  </p:cmAuthor>
  <p:cmAuthor id="2" name="Pliska-Halilovic" initials="P" lastIdx="2" clrIdx="1">
    <p:extLst>
      <p:ext uri="{19B8F6BF-5375-455C-9EA6-DF929625EA0E}">
        <p15:presenceInfo xmlns:p15="http://schemas.microsoft.com/office/powerpoint/2012/main" userId="Pliska-Halilovic" providerId="None"/>
      </p:ext>
    </p:extLst>
  </p:cmAuthor>
  <p:cmAuthor id="3" name="Rosi Ritter" initials="RR" lastIdx="3" clrIdx="2">
    <p:extLst>
      <p:ext uri="{19B8F6BF-5375-455C-9EA6-DF929625EA0E}">
        <p15:presenceInfo xmlns:p15="http://schemas.microsoft.com/office/powerpoint/2012/main" userId="Rosi Rit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FD7E1-1BD8-407D-9458-363C29F7DCB2}" v="1" dt="2023-11-28T08:26:15.08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5912"/>
  </p:normalViewPr>
  <p:slideViewPr>
    <p:cSldViewPr snapToGrid="0">
      <p:cViewPr varScale="1">
        <p:scale>
          <a:sx n="79" d="100"/>
          <a:sy n="79" d="100"/>
        </p:scale>
        <p:origin x="2304" y="200"/>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4BCFD7E1-1BD8-407D-9458-363C29F7DCB2}"/>
    <pc:docChg chg="addSld modSld sldOrd">
      <pc:chgData name="Maria Steger" userId="51a6a4c3-b2e6-443d-a3d5-b3509b4cf6d9" providerId="ADAL" clId="{4BCFD7E1-1BD8-407D-9458-363C29F7DCB2}" dt="2023-11-28T08:26:33.417" v="4" actId="20577"/>
      <pc:docMkLst>
        <pc:docMk/>
      </pc:docMkLst>
      <pc:sldChg chg="modSp add mod ord">
        <pc:chgData name="Maria Steger" userId="51a6a4c3-b2e6-443d-a3d5-b3509b4cf6d9" providerId="ADAL" clId="{4BCFD7E1-1BD8-407D-9458-363C29F7DCB2}" dt="2023-11-28T08:26:33.417" v="4" actId="20577"/>
        <pc:sldMkLst>
          <pc:docMk/>
          <pc:sldMk cId="3003778954" sldId="259"/>
        </pc:sldMkLst>
        <pc:spChg chg="mod">
          <ac:chgData name="Maria Steger" userId="51a6a4c3-b2e6-443d-a3d5-b3509b4cf6d9" providerId="ADAL" clId="{4BCFD7E1-1BD8-407D-9458-363C29F7DCB2}" dt="2023-11-28T08:26:33.417" v="4" actId="20577"/>
          <ac:spMkLst>
            <pc:docMk/>
            <pc:sldMk cId="3003778954" sldId="259"/>
            <ac:spMk id="11" creationId="{FF7896D5-1631-10C4-6D5E-1F341F279BC6}"/>
          </ac:spMkLst>
        </pc:spChg>
      </pc:sldChg>
    </pc:docChg>
  </pc:docChgLst>
  <pc:docChgLst>
    <pc:chgData name="Roswitha Ritter" userId="463a3ed9-2842-4ac3-a364-a0fa97238dfc" providerId="ADAL" clId="{1E2F15FA-1541-9C4F-B6E7-8787CA24931E}"/>
    <pc:docChg chg="custSel addSld delSld modSld">
      <pc:chgData name="Roswitha Ritter" userId="463a3ed9-2842-4ac3-a364-a0fa97238dfc" providerId="ADAL" clId="{1E2F15FA-1541-9C4F-B6E7-8787CA24931E}" dt="2023-11-28T10:58:43.443" v="40" actId="2696"/>
      <pc:docMkLst>
        <pc:docMk/>
      </pc:docMkLst>
      <pc:sldChg chg="addSp modSp add">
        <pc:chgData name="Roswitha Ritter" userId="463a3ed9-2842-4ac3-a364-a0fa97238dfc" providerId="ADAL" clId="{1E2F15FA-1541-9C4F-B6E7-8787CA24931E}" dt="2023-11-28T10:58:34.096" v="39"/>
        <pc:sldMkLst>
          <pc:docMk/>
          <pc:sldMk cId="2488756501" sldId="379"/>
        </pc:sldMkLst>
        <pc:spChg chg="add mod">
          <ac:chgData name="Roswitha Ritter" userId="463a3ed9-2842-4ac3-a364-a0fa97238dfc" providerId="ADAL" clId="{1E2F15FA-1541-9C4F-B6E7-8787CA24931E}" dt="2023-11-28T10:58:34.096" v="39"/>
          <ac:spMkLst>
            <pc:docMk/>
            <pc:sldMk cId="2488756501" sldId="379"/>
            <ac:spMk id="4" creationId="{E14F4F14-D88D-2BF3-9D8F-1BB513CB96FB}"/>
          </ac:spMkLst>
        </pc:spChg>
        <pc:spChg chg="add mod">
          <ac:chgData name="Roswitha Ritter" userId="463a3ed9-2842-4ac3-a364-a0fa97238dfc" providerId="ADAL" clId="{1E2F15FA-1541-9C4F-B6E7-8787CA24931E}" dt="2023-11-28T10:58:34.096" v="39"/>
          <ac:spMkLst>
            <pc:docMk/>
            <pc:sldMk cId="2488756501" sldId="379"/>
            <ac:spMk id="8" creationId="{5733F91D-7514-8E68-FE84-95B4472625C7}"/>
          </ac:spMkLst>
        </pc:spChg>
        <pc:spChg chg="add mod">
          <ac:chgData name="Roswitha Ritter" userId="463a3ed9-2842-4ac3-a364-a0fa97238dfc" providerId="ADAL" clId="{1E2F15FA-1541-9C4F-B6E7-8787CA24931E}" dt="2023-11-28T10:58:34.096" v="39"/>
          <ac:spMkLst>
            <pc:docMk/>
            <pc:sldMk cId="2488756501" sldId="379"/>
            <ac:spMk id="9" creationId="{D66B0B53-87F0-C9EF-BBB1-F8A00F3936A0}"/>
          </ac:spMkLst>
        </pc:spChg>
        <pc:spChg chg="add mod">
          <ac:chgData name="Roswitha Ritter" userId="463a3ed9-2842-4ac3-a364-a0fa97238dfc" providerId="ADAL" clId="{1E2F15FA-1541-9C4F-B6E7-8787CA24931E}" dt="2023-11-28T10:58:34.096" v="39"/>
          <ac:spMkLst>
            <pc:docMk/>
            <pc:sldMk cId="2488756501" sldId="379"/>
            <ac:spMk id="11" creationId="{F42A4B48-6E33-9450-7DD2-AA24352441DC}"/>
          </ac:spMkLst>
        </pc:spChg>
        <pc:spChg chg="add mod">
          <ac:chgData name="Roswitha Ritter" userId="463a3ed9-2842-4ac3-a364-a0fa97238dfc" providerId="ADAL" clId="{1E2F15FA-1541-9C4F-B6E7-8787CA24931E}" dt="2023-11-28T10:58:34.096" v="39"/>
          <ac:spMkLst>
            <pc:docMk/>
            <pc:sldMk cId="2488756501" sldId="379"/>
            <ac:spMk id="12" creationId="{31617BC8-C395-B834-37D0-CB813F7F78D5}"/>
          </ac:spMkLst>
        </pc:spChg>
        <pc:spChg chg="add mod">
          <ac:chgData name="Roswitha Ritter" userId="463a3ed9-2842-4ac3-a364-a0fa97238dfc" providerId="ADAL" clId="{1E2F15FA-1541-9C4F-B6E7-8787CA24931E}" dt="2023-11-28T10:58:34.096" v="39"/>
          <ac:spMkLst>
            <pc:docMk/>
            <pc:sldMk cId="2488756501" sldId="379"/>
            <ac:spMk id="13" creationId="{D5697EB2-C25E-2176-6D2E-0805705B5606}"/>
          </ac:spMkLst>
        </pc:spChg>
      </pc:sldChg>
      <pc:sldChg chg="modSp del mod">
        <pc:chgData name="Roswitha Ritter" userId="463a3ed9-2842-4ac3-a364-a0fa97238dfc" providerId="ADAL" clId="{1E2F15FA-1541-9C4F-B6E7-8787CA24931E}" dt="2023-11-28T10:58:43.443" v="40" actId="2696"/>
        <pc:sldMkLst>
          <pc:docMk/>
          <pc:sldMk cId="1058571132" sldId="403"/>
        </pc:sldMkLst>
        <pc:spChg chg="mod">
          <ac:chgData name="Roswitha Ritter" userId="463a3ed9-2842-4ac3-a364-a0fa97238dfc" providerId="ADAL" clId="{1E2F15FA-1541-9C4F-B6E7-8787CA24931E}" dt="2023-11-28T10:46:53.988" v="1" actId="27636"/>
          <ac:spMkLst>
            <pc:docMk/>
            <pc:sldMk cId="1058571132" sldId="403"/>
            <ac:spMk id="2" creationId="{6FC67451-3906-57ED-5237-4526A690E3DA}"/>
          </ac:spMkLst>
        </pc:spChg>
      </pc:sldChg>
      <pc:sldChg chg="addSp delSp modSp mod">
        <pc:chgData name="Roswitha Ritter" userId="463a3ed9-2842-4ac3-a364-a0fa97238dfc" providerId="ADAL" clId="{1E2F15FA-1541-9C4F-B6E7-8787CA24931E}" dt="2023-11-28T10:56:33.897" v="37" actId="1076"/>
        <pc:sldMkLst>
          <pc:docMk/>
          <pc:sldMk cId="874709169" sldId="407"/>
        </pc:sldMkLst>
        <pc:spChg chg="add mod">
          <ac:chgData name="Roswitha Ritter" userId="463a3ed9-2842-4ac3-a364-a0fa97238dfc" providerId="ADAL" clId="{1E2F15FA-1541-9C4F-B6E7-8787CA24931E}" dt="2023-11-28T10:47:58.896" v="10" actId="1076"/>
          <ac:spMkLst>
            <pc:docMk/>
            <pc:sldMk cId="874709169" sldId="407"/>
            <ac:spMk id="4" creationId="{777BC63D-FDFD-F166-F7FF-4FE0067F1A04}"/>
          </ac:spMkLst>
        </pc:spChg>
        <pc:spChg chg="mod">
          <ac:chgData name="Roswitha Ritter" userId="463a3ed9-2842-4ac3-a364-a0fa97238dfc" providerId="ADAL" clId="{1E2F15FA-1541-9C4F-B6E7-8787CA24931E}" dt="2023-11-28T10:47:23.866" v="7" actId="1076"/>
          <ac:spMkLst>
            <pc:docMk/>
            <pc:sldMk cId="874709169" sldId="407"/>
            <ac:spMk id="5" creationId="{3C820683-C7C9-1515-622F-A20E7742C4D6}"/>
          </ac:spMkLst>
        </pc:spChg>
        <pc:spChg chg="add mod">
          <ac:chgData name="Roswitha Ritter" userId="463a3ed9-2842-4ac3-a364-a0fa97238dfc" providerId="ADAL" clId="{1E2F15FA-1541-9C4F-B6E7-8787CA24931E}" dt="2023-11-28T10:54:41.822" v="23" actId="1076"/>
          <ac:spMkLst>
            <pc:docMk/>
            <pc:sldMk cId="874709169" sldId="407"/>
            <ac:spMk id="6" creationId="{597422CC-9AF5-AD7B-C2F1-3205E05C43A3}"/>
          </ac:spMkLst>
        </pc:spChg>
        <pc:spChg chg="add mod">
          <ac:chgData name="Roswitha Ritter" userId="463a3ed9-2842-4ac3-a364-a0fa97238dfc" providerId="ADAL" clId="{1E2F15FA-1541-9C4F-B6E7-8787CA24931E}" dt="2023-11-28T10:56:33.897" v="37" actId="1076"/>
          <ac:spMkLst>
            <pc:docMk/>
            <pc:sldMk cId="874709169" sldId="407"/>
            <ac:spMk id="9" creationId="{33DEEF4E-230C-21E6-CFAA-359169F6F036}"/>
          </ac:spMkLst>
        </pc:spChg>
        <pc:spChg chg="mod">
          <ac:chgData name="Roswitha Ritter" userId="463a3ed9-2842-4ac3-a364-a0fa97238dfc" providerId="ADAL" clId="{1E2F15FA-1541-9C4F-B6E7-8787CA24931E}" dt="2023-11-28T10:48:02.113" v="12" actId="1076"/>
          <ac:spMkLst>
            <pc:docMk/>
            <pc:sldMk cId="874709169" sldId="407"/>
            <ac:spMk id="14" creationId="{33A22340-E0A6-481D-1C67-51473C8AB95A}"/>
          </ac:spMkLst>
        </pc:spChg>
        <pc:picChg chg="add mod">
          <ac:chgData name="Roswitha Ritter" userId="463a3ed9-2842-4ac3-a364-a0fa97238dfc" providerId="ADAL" clId="{1E2F15FA-1541-9C4F-B6E7-8787CA24931E}" dt="2023-11-28T10:54:12.142" v="17" actId="14100"/>
          <ac:picMkLst>
            <pc:docMk/>
            <pc:sldMk cId="874709169" sldId="407"/>
            <ac:picMk id="2" creationId="{A2379835-896C-791E-BC4E-EE7CB078F3C1}"/>
          </ac:picMkLst>
        </pc:picChg>
        <pc:picChg chg="add mod">
          <ac:chgData name="Roswitha Ritter" userId="463a3ed9-2842-4ac3-a364-a0fa97238dfc" providerId="ADAL" clId="{1E2F15FA-1541-9C4F-B6E7-8787CA24931E}" dt="2023-11-28T10:47:58.896" v="10" actId="1076"/>
          <ac:picMkLst>
            <pc:docMk/>
            <pc:sldMk cId="874709169" sldId="407"/>
            <ac:picMk id="3" creationId="{28FCAE2A-CFD1-57D8-0BC1-AE7E0BCCA69A}"/>
          </ac:picMkLst>
        </pc:picChg>
        <pc:picChg chg="del">
          <ac:chgData name="Roswitha Ritter" userId="463a3ed9-2842-4ac3-a364-a0fa97238dfc" providerId="ADAL" clId="{1E2F15FA-1541-9C4F-B6E7-8787CA24931E}" dt="2023-11-28T10:54:01.942" v="13" actId="478"/>
          <ac:picMkLst>
            <pc:docMk/>
            <pc:sldMk cId="874709169" sldId="407"/>
            <ac:picMk id="7" creationId="{64CB244D-0151-F93F-8202-5B077E1D2097}"/>
          </ac:picMkLst>
        </pc:picChg>
        <pc:picChg chg="del">
          <ac:chgData name="Roswitha Ritter" userId="463a3ed9-2842-4ac3-a364-a0fa97238dfc" providerId="ADAL" clId="{1E2F15FA-1541-9C4F-B6E7-8787CA24931E}" dt="2023-11-28T10:47:51.921" v="8" actId="478"/>
          <ac:picMkLst>
            <pc:docMk/>
            <pc:sldMk cId="874709169" sldId="407"/>
            <ac:picMk id="11" creationId="{A94C34C0-8BDC-C132-4691-9D8E9FF7836F}"/>
          </ac:picMkLst>
        </pc:picChg>
        <pc:picChg chg="del">
          <ac:chgData name="Roswitha Ritter" userId="463a3ed9-2842-4ac3-a364-a0fa97238dfc" providerId="ADAL" clId="{1E2F15FA-1541-9C4F-B6E7-8787CA24931E}" dt="2023-11-28T10:55:39.648" v="24" actId="478"/>
          <ac:picMkLst>
            <pc:docMk/>
            <pc:sldMk cId="874709169" sldId="407"/>
            <ac:picMk id="15" creationId="{0BD540DC-A506-F3B1-CC7D-446793BEBDAD}"/>
          </ac:picMkLst>
        </pc:picChg>
        <pc:picChg chg="del">
          <ac:chgData name="Roswitha Ritter" userId="463a3ed9-2842-4ac3-a364-a0fa97238dfc" providerId="ADAL" clId="{1E2F15FA-1541-9C4F-B6E7-8787CA24931E}" dt="2023-11-28T10:46:53.818" v="0" actId="478"/>
          <ac:picMkLst>
            <pc:docMk/>
            <pc:sldMk cId="874709169" sldId="407"/>
            <ac:picMk id="1026" creationId="{A07AE3D7-F738-A1F6-BE6E-B6EB8F6D7F9A}"/>
          </ac:picMkLst>
        </pc:picChg>
        <pc:picChg chg="add mod">
          <ac:chgData name="Roswitha Ritter" userId="463a3ed9-2842-4ac3-a364-a0fa97238dfc" providerId="ADAL" clId="{1E2F15FA-1541-9C4F-B6E7-8787CA24931E}" dt="2023-11-28T10:54:09.258" v="16" actId="1076"/>
          <ac:picMkLst>
            <pc:docMk/>
            <pc:sldMk cId="874709169" sldId="407"/>
            <ac:picMk id="1028" creationId="{A39C1AE1-99D5-70E7-3265-71383ACC0DF1}"/>
          </ac:picMkLst>
        </pc:picChg>
        <pc:picChg chg="add mod">
          <ac:chgData name="Roswitha Ritter" userId="463a3ed9-2842-4ac3-a364-a0fa97238dfc" providerId="ADAL" clId="{1E2F15FA-1541-9C4F-B6E7-8787CA24931E}" dt="2023-11-28T10:56:02.963" v="31" actId="1076"/>
          <ac:picMkLst>
            <pc:docMk/>
            <pc:sldMk cId="874709169" sldId="407"/>
            <ac:picMk id="1030" creationId="{69D8C9C7-534C-BE6E-8F3A-99F43A633E7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D84EE81-CFB8-4A13-A510-5910E3ECE0CE}"/>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umsplatzhalter 2">
            <a:extLst>
              <a:ext uri="{FF2B5EF4-FFF2-40B4-BE49-F238E27FC236}">
                <a16:creationId xmlns:a16="http://schemas.microsoft.com/office/drawing/2014/main" id="{CB844D91-30DD-44AB-BBA3-FE7DFC0B0079}"/>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33D25CCF-2F3A-47FE-9988-D39AF6E15062}" type="datetimeFigureOut">
              <a:rPr lang="en-GB" smtClean="0"/>
              <a:t>28/11/2023</a:t>
            </a:fld>
            <a:endParaRPr lang="en-GB"/>
          </a:p>
        </p:txBody>
      </p:sp>
      <p:sp>
        <p:nvSpPr>
          <p:cNvPr id="4" name="Fußzeilenplatzhalter 3">
            <a:extLst>
              <a:ext uri="{FF2B5EF4-FFF2-40B4-BE49-F238E27FC236}">
                <a16:creationId xmlns:a16="http://schemas.microsoft.com/office/drawing/2014/main" id="{F39AEA74-474B-49FA-ABF3-5EB1F866A9FA}"/>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Foliennummernplatzhalter 4">
            <a:extLst>
              <a:ext uri="{FF2B5EF4-FFF2-40B4-BE49-F238E27FC236}">
                <a16:creationId xmlns:a16="http://schemas.microsoft.com/office/drawing/2014/main" id="{3E7E54E0-C9B3-4995-9328-B04102D4C1F5}"/>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7F9C9474-F715-416D-B9FD-075972DBAB0B}" type="slidenum">
              <a:rPr lang="en-GB" smtClean="0"/>
              <a:t>‹Nr.›</a:t>
            </a:fld>
            <a:endParaRPr lang="en-GB"/>
          </a:p>
        </p:txBody>
      </p:sp>
    </p:spTree>
    <p:extLst>
      <p:ext uri="{BB962C8B-B14F-4D97-AF65-F5344CB8AC3E}">
        <p14:creationId xmlns:p14="http://schemas.microsoft.com/office/powerpoint/2010/main" val="42465745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8T14:20:14.388"/>
    </inkml:context>
    <inkml:brush xml:id="br0">
      <inkml:brushProperty name="width" value="0.1" units="cm"/>
      <inkml:brushProperty name="height" value="0.1" units="cm"/>
      <inkml:brushProperty name="color" value="#004F8B"/>
    </inkml:brush>
  </inkml:definitions>
  <inkml:trace contextRef="#ctx0" brushRef="#br0">0 3556 1839 0 0,'0'0'10387'0'0,"1"2"-10318"0"0,1 4-47 0 0,0-6-4 0 0,4-19 3 0 0,1-5-18 0 0,-4 16-3 0 0,7-17 0 0 0,-6 20 0 0 0,3-8 0 0 0,3-28 0 0 0,3-19 0 0 0,-13 55 0 0 0,5-14 0 0 0,-2 12 0 0 0,3-4 0 0 0,-6 11 0 0 0,8-21 0 0 0,-7 18 0 0 0,7-18 0 0 0,-6 19 0 0 0,0 0 0 0 0,3-17 0 0 0,1-4 64 0 0,-5 16-64 0 0,1 0 0 0 0,0-3 0 0 0,-2 9 0 0 0,5-10 0 0 0,0 2 0 0 0,12-19 0 0 0,-13 23 0 0 0,8-20 0 0 0,11-26 0 0 0,-17 37-23 0 0,9-13-26 0 0,-6-5 49 0 0,-4 23 0 0 0,10-27 0 0 0,-9 18 0 0 0,-1 0 0 0 0,-4 13 0 0 0,0 0 0 0 0,1 0 0 0 0,-1-1 0 0 0,1 1 0 0 0,0 0 0 0 0,1 1 0 0 0,-1-1 0 0 0,5-5 0 0 0,-1-3 4 0 0,-1 0-72 0 0,-4 11 50 0 0,8-19-28 0 0,4-9 46 0 0,-12 28 0 0 0,0-1 0 0 0,0 1 0 0 0,0-1 0 0 0,0 0 0 0 0,0 0 0 0 0,0 1 0 0 0,0-6 0 0 0,2-3 0 0 0,0 0 0 0 0,8-21 0 0 0,-3 11 0 0 0,5-27 0 0 0,8-27 0 0 0,-15 58 0 0 0,5-35 0 0 0,-10 46 0 0 0,6-43-17 0 0,-5 29 1 0 0,1-1 1 0 0,10-30-1 0 0,-4 27 16 0 0,-2 7 0 0 0,6-26 0 0 0,3-8 0 0 0,-7 14-60 0 0,3-24 36 0 0,6-35-248 0 0,-8 50-76 0 0,2-20-156 0 0,-5 19 374 0 0,-5 46 136 0 0,-1-2 1 0 0,0-16-63 0 0,1-12 81 0 0,3-3-141 0 0,-4 23 116 0 0,-1 10 0 0 0,4-17 0 0 0,3-11 0 0 0,1-13 0 0 0,-7 33 0 0 0,0 1 0 0 0,1-1 0 0 0,0 0 0 0 0,8-35 0 0 0,-4 18 0 0 0,2-9-134 0 0,1 7-121 0 0,-5 11 180 0 0,-2 7 75 0 0,3-15 0 0 0,7-16 0 0 0,-4 6-74 0 0,11-26-150 0 0,-3-8 170 0 0,-8 32 54 0 0,32-105 0 0 0,-40 139 0 0 0,0 2 0 0 0,8-19 0 0 0,-3 9 0 0 0,16-50 0 0 0,-19 55 0 0 0,7-32 0 0 0,2 10 0 0 0,-8 18 0 0 0,18-41 0 0 0,-20 48 0 0 0,2-5 0 0 0,0 0 0 0 0,-1 0 0 0 0,0 0 0 0 0,2-11 0 0 0,6-6 0 0 0,0-1 0 0 0,-2 0 0 0 0,-5 17 0 0 0,16-35 0 0 0,-16 39 0 0 0,4-16 0 0 0,-7 18 0 0 0,0 2 0 0 0,0 0 0 0 0,0 0 0 0 0,0 0 0 0 0,0 0 0 0 0,0 0 0 0 0,1 0 0 0 0,-1 1 0 0 0,0-1 0 0 0,0 0 0 0 0,1 0 0 0 0,-1 0 0 0 0,1 1 0 0 0,-1-1 0 0 0,1 0 0 0 0,-1 0 0 0 0,2-1 0 0 0,10-17 0 0 0,-8 12 0 0 0,0 1 0 0 0,0-1 0 0 0,-1 0 0 0 0,5-11 0 0 0,6-25 0 0 0,-3 17 0 0 0,1 3 0 0 0,-9 15 0 0 0,2-7 0 0 0,4 0 0 0 0,-5 5 0 0 0,9-17 0 0 0,-8 20 0 0 0,0 0 0 0 0,-1-2 0 0 0,0 1 0 0 0,-1 1 0 0 0,2 0 0 0 0,4-8 35 0 0,-2 2-6 0 0,10-15 43 0 0,4 3 247 0 0,-12 10-96 0 0,-7 9-194 0 0,2 0 0 0 0,-1 1 1 0 0,1-1-1 0 0,4-5 0 0 0,5-9-18 0 0,-9 15 42 0 0,0 2 12 0 0,3-8-42 0 0,-3 3 7 0 0,4-6 119 0 0,-7 12-93 0 0,-1 1 21 0 0,4-3 1 0 0,15-12 143 0 0,-15 14-194 0 0,2-3-17 0 0,1 0-10 0 0,0 0 0 0 0,-1 1 11 0 0,-5 3 42 0 0,0 0 1 0 0,4-3-33 0 0,-3 3 22 0 0,18-18-33 0 0,7-2-64 0 0,-26 19 152 0 0,9-4-454 0 0,-8 6 396 0 0,8-8 334 0 0,-10 7-385 0 0,0 1 1 0 0,1 0 0 0 0,-1-1-1 0 0,0 1 1 0 0,1 0 0 0 0,-1-1-1 0 0,1 1 1 0 0,-1 0 0 0 0,0 0-1 0 0,1 0 1 0 0,-1-1 0 0 0,1 1-1 0 0,-1 0 1 0 0,1 0 0 0 0,-1 0-1 0 0,1 0 1 0 0,-1 0 0 0 0,1 0-1 0 0,-1 0 1 0 0,1 0 0 0 0,-1 0-1 0 0,1 0 1 0 0,0 0 0 0 0,0 0-9 0 0,1 1 0 0 0,-1-1 0 0 0,1 0 0 0 0,-1 0 0 0 0,1-1 0 0 0,-1 1 1 0 0,1 0-1 0 0,-1 0 0 0 0,1-1 0 0 0,-1 1 0 0 0,1-1 0 0 0,1 0 0 0 0,4-3 19 0 0,2 0 0 0 0,-2 1 12 0 0,-6 2 56 0 0,12-1 214 0 0,16-8-108 0 0,-20 7-174 0 0,2-1 0 0 0,-1 2 0 0 0,1-1 0 0 0,-1 2 0 0 0,-1 0 0 0 0,-1 1 0 0 0,1 0 0 0 0,0 2 0 0 0,1-1 0 0 0,1 0 0 0 0,1-1 0 0 0,-1 0 0 0 0,-1 1 0 0 0,1 1 0 0 0,-1 0 0 0 0,-1 0 0 0 0,0 2 0 0 0,1-1 0 0 0,-1-2 0 0 0,0 1 0 0 0,-1 2 0 0 0,1 0 0 0 0,4 4 0 0 0,-4-4 0 0 0,8 2 0 0 0,-9-3 0 0 0,1-1 0 0 0,1 2 0 0 0,-8-1 0 0 0,19 4 0 0 0,-12-5 0 0 0,0 0 0 0 0,0 1 0 0 0,-1 1 0 0 0,0-1 0 0 0,4 1 0 0 0,-1 3 0 0 0,7 3 0 0 0,-12-8 1 0 0,-4-1 6 0 0,0 0 0 0 0,-1-1 0 0 0,1 1 0 0 0,0 0 0 0 0,0 0 0 0 0,-1 0 0 0 0,1 0 0 0 0,0 0 0 0 0,2 3 0 0 0,2 0-22 0 0,23 24 15 0 0,-21-22 11 0 0,-7-5 21 0 0,1 0-64 0 0,5 5 21 0 0,0 1 11 0 0,2 1 0 0 0,-1-1 0 0 0,1-1 0 0 0,5 3 0 0 0,-12-7 0 0 0,8 8 0 0 0,-3-2 0 0 0,16 16-86 0 0,-19-22 16 0 0,41 24 194 0 0,-36-21-137 0 0,-6-3-58 0 0,4 2 2 0 0,-5-3 182 0 0,7 6-49 0 0,-2-2-74 0 0,-4-2-33 0 0,3 3 43 0 0,-3-3 43 0 0,3 3-47 0 0,-5-5-44 0 0,1 0 76 0 0,6 4-18 0 0,3 3-10 0 0,-2-1 0 0 0,1 2 0 0 0,0-1 0 0 0,3 1 0 0 0,-12-8 0 0 0,12 12 0 0 0,4 4 0 0 0,-8-10 0 0 0,0-1 0 0 0,0 1 0 0 0,-1-2 0 0 0,-2-1 0 0 0,1 0 0 0 0,16 14 0 0 0,-13-11 0 0 0,0-3 0 0 0,-1 0 0 0 0,4 2 0 0 0,-3 0 0 0 0,2 6 0 0 0,-9-11 0 0 0,8 10 0 0 0,17 14 0 0 0,-27-25 0 0 0,0 1 0 0 0,0 0 0 0 0,0 0 0 0 0,0-1 0 0 0,0 1 0 0 0,-1 0 0 0 0,1 0 0 0 0,0 0 0 0 0,0 0 0 0 0,-1 0 0 0 0,1 0 0 0 0,-1 0 0 0 0,1 0 0 0 0,0 2 0 0 0,-1-2 0 0 0,1 0 0 0 0,-1 0 0 0 0,1-1 0 0 0,-1 1 0 0 0,0 0 0 0 0,1 0 0 0 0,-1-1 0 0 0,1 1 0 0 0,0 0 0 0 0,-1-1 0 0 0,1 1 0 0 0,0 0 0 0 0,-1-1 0 0 0,1 1 0 0 0,0-1 0 0 0,0 1 0 0 0,0 0 0 0 0,28 16 0 0 0,-6 5 0 0 0,-11-14 0 0 0,-7-8 0 0 0,1 0 0 0 0,13 15 0 0 0,2 1 0 0 0,-13-12 0 0 0,-7-4 0 0 0,0 1 0 0 0,0-1 0 0 0,1 1 0 0 0,-1-1 0 0 0,0 1 0 0 0,0-1 0 0 0,0 1 0 0 0,0 0 0 0 0,0 0 0 0 0,0-1 0 0 0,0 1 0 0 0,0 0 0 0 0,0 0 0 0 0,0 0 0 0 0,1 2 0 0 0,9 10 0 0 0,19 7 0 0 0,-23-14 0 0 0,2 4 0 0 0,-9-10 0 0 0,20 11 0 0 0,1 7 0 0 0,-13-12 0 0 0,1 0 0 0 0,0 1 0 0 0,0 0 0 0 0,0-2 0 0 0,0 2 0 0 0,-1 0 0 0 0,1-2 0 0 0,0 1 0 0 0,26 24 0 0 0,-28-23 0 0 0,0 0 11 0 0,-5-6 42 0 0,1 2 12 0 0,-3-5-54 0 0,2 4-23 0 0,20 19-105 0 0,-14-13 106 0 0,-1-1 22 0 0,-4-5 42 0 0,3 3-10 0 0,-5-4-86 0 0,1 0-74 0 0,7 5 106 0 0,44 23 22 0 0,-50-28 21 0 0,-2 0-64 0 0,15 11 75 0 0,-13-11-39 0 0,-1 1-1 0 0,0-1 1 0 0,1 1 0 0 0,-1-1 0 0 0,1 0 0 0 0,2 1 0 0 0,-3-1-10 0 0,0-1 102 0 0,12 6-141 0 0,-5-2 55 0 0,1 2-10 0 0,0-3 0 0 0,0 0 0 0 0,0 2 0 0 0,1 0 0 0 0,-2 0 0 0 0,1 0 0 0 0,1 1 0 0 0,-1-1 0 0 0,0 0 0 0 0,0 2 0 0 0,0-3 0 0 0,-1 1 0 0 0,0-2 0 0 0,1 1 0 0 0,-1 0 0 0 0,0 0 0 0 0,1 0 0 0 0,0 0 0 0 0,-1-1 0 0 0,1 1 0 0 0,-1-1 0 0 0,0 1 0 0 0,7 5 0 0 0,-14-6 0 0 0,0-1 0 0 0,0 0 0 0 0,0 0 0 0 0,0 0 0 0 0,1 0 0 0 0,-1 0 0 0 0,1 0 0 0 0,4 1 0 0 0,39 27 0 0 0,-39-25 0 0 0,1 1 0 0 0,0-1 0 0 0,-1 0 0 0 0,0 0 0 0 0,2 1 0 0 0,-2-2 0 0 0,0 1 0 0 0,1-1 0 0 0,0 1 0 0 0,0 0 0 0 0,0 0 0 0 0,0 1 0 0 0,3-1 0 0 0,22 3 0 0 0,-24-5 0 0 0,0-2 0 0 0,0 0 0 0 0,1 1 0 0 0,-1 1 0 0 0,0-3 0 0 0,1 0 0 0 0,0 2 0 0 0,0-2 0 0 0,1 0 0 0 0,17 3-125 0 0,-25-3 168 0 0,6-1-33 0 0,-2-1-20 0 0,-3 2-33 0 0,4 2 32 0 0,7-1 20 0 0,-12 0 0 0 0,11 8-16 0 0,-13-7 1 0 0,5-1 14 0 0,4 0 67 0 0,-1 1-89 0 0,-7-2-22 0 0,10-1-136 0 0,6 5-180 0 0,-17-3 750 0 0,1 0-280 0 0,16 7-617 0 0,-2 0 880 0 0,-15-8-267 0 0,9 6-594 0 0,-2-1 924 0 0,-3-2-516 0 0,-1-1 1 0 0,0 2-1 0 0,0-1 0 0 0,0 0 1 0 0,0 1-1 0 0,4 5 0 0 0,3 3-2 0 0,-10-10-8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49EA129-1C47-49B8-BBFA-7BBA17D92274}" type="datetimeFigureOut">
              <a:rPr lang="en-GB" smtClean="0"/>
              <a:t>28/11/2023</a:t>
            </a:fld>
            <a:endParaRPr lang="en-GB"/>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363F9A95-EDC3-42C8-A076-1EE155614C30}" type="slidenum">
              <a:rPr lang="en-GB" smtClean="0"/>
              <a:t>‹Nr.›</a:t>
            </a:fld>
            <a:endParaRPr lang="en-GB"/>
          </a:p>
        </p:txBody>
      </p:sp>
    </p:spTree>
    <p:extLst>
      <p:ext uri="{BB962C8B-B14F-4D97-AF65-F5344CB8AC3E}">
        <p14:creationId xmlns:p14="http://schemas.microsoft.com/office/powerpoint/2010/main" val="222579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3F9A95-EDC3-42C8-A076-1EE155614C30}" type="slidenum">
              <a:rPr lang="en-GB" smtClean="0"/>
              <a:t>2</a:t>
            </a:fld>
            <a:endParaRPr lang="en-GB"/>
          </a:p>
        </p:txBody>
      </p:sp>
    </p:spTree>
    <p:extLst>
      <p:ext uri="{BB962C8B-B14F-4D97-AF65-F5344CB8AC3E}">
        <p14:creationId xmlns:p14="http://schemas.microsoft.com/office/powerpoint/2010/main" val="11898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3</a:t>
            </a:fld>
            <a:endParaRPr lang="en-GB"/>
          </a:p>
        </p:txBody>
      </p:sp>
    </p:spTree>
    <p:extLst>
      <p:ext uri="{BB962C8B-B14F-4D97-AF65-F5344CB8AC3E}">
        <p14:creationId xmlns:p14="http://schemas.microsoft.com/office/powerpoint/2010/main" val="243241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4</a:t>
            </a:fld>
            <a:endParaRPr lang="en-GB"/>
          </a:p>
        </p:txBody>
      </p:sp>
    </p:spTree>
    <p:extLst>
      <p:ext uri="{BB962C8B-B14F-4D97-AF65-F5344CB8AC3E}">
        <p14:creationId xmlns:p14="http://schemas.microsoft.com/office/powerpoint/2010/main" val="354462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5</a:t>
            </a:fld>
            <a:endParaRPr lang="en-GB"/>
          </a:p>
        </p:txBody>
      </p:sp>
    </p:spTree>
    <p:extLst>
      <p:ext uri="{BB962C8B-B14F-4D97-AF65-F5344CB8AC3E}">
        <p14:creationId xmlns:p14="http://schemas.microsoft.com/office/powerpoint/2010/main" val="290378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6</a:t>
            </a:fld>
            <a:endParaRPr lang="en-GB"/>
          </a:p>
        </p:txBody>
      </p:sp>
    </p:spTree>
    <p:extLst>
      <p:ext uri="{BB962C8B-B14F-4D97-AF65-F5344CB8AC3E}">
        <p14:creationId xmlns:p14="http://schemas.microsoft.com/office/powerpoint/2010/main" val="237150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7</a:t>
            </a:fld>
            <a:endParaRPr lang="en-GB"/>
          </a:p>
        </p:txBody>
      </p:sp>
    </p:spTree>
    <p:extLst>
      <p:ext uri="{BB962C8B-B14F-4D97-AF65-F5344CB8AC3E}">
        <p14:creationId xmlns:p14="http://schemas.microsoft.com/office/powerpoint/2010/main" val="201813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3F9A95-EDC3-42C8-A076-1EE155614C30}" type="slidenum">
              <a:rPr lang="en-GB" smtClean="0"/>
              <a:t>8</a:t>
            </a:fld>
            <a:endParaRPr lang="en-GB"/>
          </a:p>
        </p:txBody>
      </p:sp>
    </p:spTree>
    <p:extLst>
      <p:ext uri="{BB962C8B-B14F-4D97-AF65-F5344CB8AC3E}">
        <p14:creationId xmlns:p14="http://schemas.microsoft.com/office/powerpoint/2010/main" val="314052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3F9A95-EDC3-42C8-A076-1EE155614C30}" type="slidenum">
              <a:rPr lang="en-GB" smtClean="0"/>
              <a:t>10</a:t>
            </a:fld>
            <a:endParaRPr lang="en-GB"/>
          </a:p>
        </p:txBody>
      </p:sp>
    </p:spTree>
    <p:extLst>
      <p:ext uri="{BB962C8B-B14F-4D97-AF65-F5344CB8AC3E}">
        <p14:creationId xmlns:p14="http://schemas.microsoft.com/office/powerpoint/2010/main" val="319246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75302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25415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92882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10204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939397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428574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622317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A7E43F0-2492-4B1C-9C3D-5C5A1D5E72C8}"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811128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FA7E43F0-2492-4B1C-9C3D-5C5A1D5E72C8}"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3389357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43F0-2492-4B1C-9C3D-5C5A1D5E72C8}"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731988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89690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916626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4046969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5115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3838051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110D-B57B-1959-7B2F-1084414AB06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258486-D6DE-139C-89AB-27812C534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AE320D0-C02E-93E5-59B1-3AEAB5BC724A}"/>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55B32F3B-7599-95A6-B648-399924E27F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EC5C07-64EB-7AA8-3A41-DFD00DA6C699}"/>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888901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9A9B-5B9E-D308-7307-3D3144288C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8CEBB0-D6FF-9113-AA3E-44D8AF351F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A3B944-CCCB-76BD-2330-6A31182E8488}"/>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0567C512-C60F-2806-D46E-654BD2027B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8C5AA1-82F8-BD17-48B1-7E4CDC2EC8D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96421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73F05-B0AE-2CC6-40BF-BF02AE9B23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4AC9315-FD9A-BB2B-99D0-B8F032CF7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9618FC-D801-E66D-0D44-FC96834EA883}"/>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7D5981C6-35A5-D89C-8F35-DA82387241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F57EDE-551E-6099-62B2-E17A873A839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195148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1EA93-1031-01A3-0450-6B217299705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7B5EB30-5DA7-F78B-4EC0-E7B7E0D4564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926763E-AFF8-1410-45E2-221849035D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0F10D-FDD3-256A-BD25-BE20B9938F91}"/>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D58820FF-DA5C-631C-03D4-2CD554ABB8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965EA4E-85DA-0CE3-A516-020804D1445B}"/>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50219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08B80-242E-FDDC-7A3A-5FD5C951B19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AA823BF-4852-9608-0470-36A05BF0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76FBB9-CF18-3FD8-DE2C-042D954131C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894CA7C-7E4F-E9FF-0ED7-F30EA116E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1F30300-566C-BA1E-2853-20F5D557B8A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357AA18-CF45-560D-A430-5358A6632F9E}"/>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8" name="Fußzeilenplatzhalter 7">
            <a:extLst>
              <a:ext uri="{FF2B5EF4-FFF2-40B4-BE49-F238E27FC236}">
                <a16:creationId xmlns:a16="http://schemas.microsoft.com/office/drawing/2014/main" id="{F93C1CC6-8AA7-9591-F2AF-C1F9C58C78E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19C656F-1BE4-8B4C-1D9F-98A4A284C4C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420294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D6A51-C9D3-366D-8712-AAFD47D6AAD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0EEB9E-8536-D4F8-05E8-FA91E54E3C73}"/>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4" name="Fußzeilenplatzhalter 3">
            <a:extLst>
              <a:ext uri="{FF2B5EF4-FFF2-40B4-BE49-F238E27FC236}">
                <a16:creationId xmlns:a16="http://schemas.microsoft.com/office/drawing/2014/main" id="{4FDE99D9-26FA-E162-8CB5-E38793A4DB4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0D0ACA7-11BC-5B04-B7B3-D409E75C4BF8}"/>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098735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9AB49-AFFA-12FD-59BD-0120737079A8}"/>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3" name="Fußzeilenplatzhalter 2">
            <a:extLst>
              <a:ext uri="{FF2B5EF4-FFF2-40B4-BE49-F238E27FC236}">
                <a16:creationId xmlns:a16="http://schemas.microsoft.com/office/drawing/2014/main" id="{7EC07756-85A7-28F5-743A-D22704ECC16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7B91F90-64C0-5EE4-C717-18F016273896}"/>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01344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de-DE"/>
              <a:t>Mastertitelformat bearbeiten</a:t>
            </a:r>
            <a:endParaRPr lang="en-US"/>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41074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071ED-B1D4-B375-32E0-2F2094F1D6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778B611-9DA9-7C36-8BB2-E1CEBD771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D55D293-937A-65B4-10C9-250AC1466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EEEEA8-6C63-E843-BD3C-DDFADB806121}"/>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8F009DBD-D466-5D36-9A18-F39990E075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804998D-122F-D86F-2155-CE2CCA0FB20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658349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26135-450C-02BF-3F6F-C35C303EB5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C2779C7-7E75-4E45-33CA-2EACDE54D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46B4B8A-42FC-E72F-F806-C15921B1E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9FEA4B-DAA8-7B77-BB43-35F5A5FDA32F}"/>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BF7040C4-E417-650B-482E-5F4DCE300D0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EA30BE3-85C4-AE10-9B3C-0EDBCA880CE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657923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D72C0-59FC-E107-8151-839057CAB9F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811DF95-873E-1B72-3CF1-2AC206A265F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F79D8D-A547-4E73-E7FE-C04B54A53B04}"/>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42D67A9B-B14E-8E9C-A0FD-CE3C15FE9F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A5C85D-8BCF-40F3-9FE4-CC00217A140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083473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236C6B2-3E45-5FC4-E89E-9D6981F1422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AE210E8-16A9-EA68-5D61-3CF05D35D11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859DB3-9188-847B-9722-3EA1CF5732E2}"/>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7DA743AF-99CA-28BE-5041-1A22DB4E65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ABB9A8-4F33-27C3-AE4A-69DD6714FC3C}"/>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18263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45127" y="1828802"/>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8802"/>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7662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845127" y="2507552"/>
            <a:ext cx="5156200"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6172201" y="2507552"/>
            <a:ext cx="5181601"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A7E43F0-2492-4B1C-9C3D-5C5A1D5E72C8}"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BBDADE-DF1F-4742-84A2-C8CF73DF2960}" type="slidenum">
              <a:rPr lang="en-GB" smtClean="0"/>
              <a:t>‹Nr.›</a:t>
            </a:fld>
            <a:endParaRPr lang="en-GB"/>
          </a:p>
        </p:txBody>
      </p:sp>
      <p:sp>
        <p:nvSpPr>
          <p:cNvPr id="10" name="Title 9"/>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14660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7E43F0-2492-4B1C-9C3D-5C5A1D5E72C8}"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BBDADE-DF1F-4742-84A2-C8CF73DF2960}" type="slidenum">
              <a:rPr lang="en-GB" smtClean="0"/>
              <a:t>‹Nr.›</a:t>
            </a:fld>
            <a:endParaRPr lang="en-GB"/>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39514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43F0-2492-4B1C-9C3D-5C5A1D5E72C8}"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5359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de-DE"/>
              <a:t>Mastertitelformat bearbeiten</a:t>
            </a:r>
            <a:endParaRPr lang="en-US"/>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56509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de-DE"/>
              <a:t>Mastertitelformat bearbeiten</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87884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A7E43F0-2492-4B1C-9C3D-5C5A1D5E72C8}" type="datetimeFigureOut">
              <a:rPr lang="en-GB" smtClean="0"/>
              <a:t>28/11/2023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EBBDADE-DF1F-4742-84A2-C8CF73DF2960}" type="slidenum">
              <a:rPr lang="en-GB" smtClean="0"/>
              <a:t>‹Nr.›</a:t>
            </a:fld>
            <a:endParaRPr lang="en-GB"/>
          </a:p>
        </p:txBody>
      </p:sp>
    </p:spTree>
    <p:extLst>
      <p:ext uri="{BB962C8B-B14F-4D97-AF65-F5344CB8AC3E}">
        <p14:creationId xmlns:p14="http://schemas.microsoft.com/office/powerpoint/2010/main" val="2950063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E43F0-2492-4B1C-9C3D-5C5A1D5E72C8}" type="datetimeFigureOut">
              <a:rPr lang="en-GB" smtClean="0"/>
              <a:t>28/11/2023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BDADE-DF1F-4742-84A2-C8CF73DF2960}" type="slidenum">
              <a:rPr lang="en-GB" smtClean="0"/>
              <a:t>‹Nr.›</a:t>
            </a:fld>
            <a:endParaRPr lang="en-GB"/>
          </a:p>
        </p:txBody>
      </p:sp>
    </p:spTree>
    <p:extLst>
      <p:ext uri="{BB962C8B-B14F-4D97-AF65-F5344CB8AC3E}">
        <p14:creationId xmlns:p14="http://schemas.microsoft.com/office/powerpoint/2010/main" val="29466006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3FD2BF-6DAB-4694-EBD2-29F7A4A35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A54422-3EAD-588C-6C9A-E7FCB79A2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6DFE04E-A668-68B7-3297-DD1DE817A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6BF1F304-58D5-5162-E3AC-0A2076386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43A890D-5631-494E-0ED5-AF3926109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2D9B5-C1D4-8D46-A16C-791CE3688FAB}" type="slidenum">
              <a:rPr lang="de-DE" smtClean="0"/>
              <a:t>‹Nr.›</a:t>
            </a:fld>
            <a:endParaRPr lang="de-DE"/>
          </a:p>
        </p:txBody>
      </p:sp>
    </p:spTree>
    <p:extLst>
      <p:ext uri="{BB962C8B-B14F-4D97-AF65-F5344CB8AC3E}">
        <p14:creationId xmlns:p14="http://schemas.microsoft.com/office/powerpoint/2010/main" val="499254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cad=rja&amp;uact=8&amp;ved=0ahUKEwjsi7iNh77YAhWMNxQKHcyaA14QjRwIBw&amp;url=http://www.w-hoelzel.de/chemie/08-klasse/2-die-chemische-reaktion/05-aktivierungsenergie&amp;psig=AOvVaw0EWZ8ZDEtDNq33E_5bBFgP&amp;ust=1515146604603575"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cad=rja&amp;uact=8&amp;ved=0ahUKEwjsi7iNh77YAhWMNxQKHcyaA14QjRwIBw&amp;url=http://www.w-hoelzel.de/chemie/08-klasse/2-die-chemische-reaktion/05-aktivierungsenergie&amp;psig=AOvVaw0EWZ8ZDEtDNq33E_5bBFgP&amp;ust=1515146604603575"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Ohne Enzyme geht gar nichts</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Substrat-Enzym-Wechselwirkungen </a:t>
            </a:r>
            <a:b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anhand eines Energiediagramms interpretieren</a:t>
            </a:r>
            <a:endPar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Claudia Schneider, Marianne Steiner, Suzanne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Kapelari</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Corinna Peschel, Enisa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Pliska</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-Halilovic, Roswitha Ritter</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67451-3906-57ED-5237-4526A690E3DA}"/>
              </a:ext>
            </a:extLst>
          </p:cNvPr>
          <p:cNvSpPr>
            <a:spLocks noGrp="1"/>
          </p:cNvSpPr>
          <p:nvPr>
            <p:ph type="title"/>
          </p:nvPr>
        </p:nvSpPr>
        <p:spPr>
          <a:xfrm>
            <a:off x="598714" y="250794"/>
            <a:ext cx="11593286" cy="794235"/>
          </a:xfrm>
        </p:spPr>
        <p:txBody>
          <a:bodyPr>
            <a:normAutofit fontScale="90000"/>
          </a:bodyPr>
          <a:lstStyle/>
          <a:p>
            <a:r>
              <a:rPr lang="de-DE" sz="3200" b="1"/>
              <a:t>In Stoffen gespeicherte Energie wird zu Energie </a:t>
            </a:r>
            <a:r>
              <a:rPr lang="de-DE" sz="3200" b="1">
                <a:sym typeface="Wingdings" panose="05000000000000000000" pitchFamily="2" charset="2"/>
              </a:rPr>
              <a:t>für Lebensvorgänge</a:t>
            </a:r>
            <a:r>
              <a:rPr lang="de-DE" sz="3200" b="1"/>
              <a:t>!!</a:t>
            </a:r>
            <a:endParaRPr lang="de-CH" sz="3200"/>
          </a:p>
        </p:txBody>
      </p:sp>
      <p:sp>
        <p:nvSpPr>
          <p:cNvPr id="19" name="Pfeil: nach rechts 18">
            <a:extLst>
              <a:ext uri="{FF2B5EF4-FFF2-40B4-BE49-F238E27FC236}">
                <a16:creationId xmlns:a16="http://schemas.microsoft.com/office/drawing/2014/main" id="{08CF0E31-7CA7-1572-8832-86729398FD5F}"/>
              </a:ext>
            </a:extLst>
          </p:cNvPr>
          <p:cNvSpPr/>
          <p:nvPr/>
        </p:nvSpPr>
        <p:spPr>
          <a:xfrm>
            <a:off x="7783827" y="2227265"/>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Pfeil: nach rechts 20">
            <a:extLst>
              <a:ext uri="{FF2B5EF4-FFF2-40B4-BE49-F238E27FC236}">
                <a16:creationId xmlns:a16="http://schemas.microsoft.com/office/drawing/2014/main" id="{8875BBD0-1836-3188-2BD5-59BDBDB8D703}"/>
              </a:ext>
            </a:extLst>
          </p:cNvPr>
          <p:cNvSpPr/>
          <p:nvPr/>
        </p:nvSpPr>
        <p:spPr>
          <a:xfrm rot="5400000">
            <a:off x="5205928" y="4132340"/>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Pfeil: nach rechts 21">
            <a:extLst>
              <a:ext uri="{FF2B5EF4-FFF2-40B4-BE49-F238E27FC236}">
                <a16:creationId xmlns:a16="http://schemas.microsoft.com/office/drawing/2014/main" id="{768D4903-3404-4A1C-822B-1C6A2B3C8801}"/>
              </a:ext>
            </a:extLst>
          </p:cNvPr>
          <p:cNvSpPr/>
          <p:nvPr/>
        </p:nvSpPr>
        <p:spPr>
          <a:xfrm rot="1639056">
            <a:off x="7832652" y="3758463"/>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Pfeil: nach rechts 22">
            <a:extLst>
              <a:ext uri="{FF2B5EF4-FFF2-40B4-BE49-F238E27FC236}">
                <a16:creationId xmlns:a16="http://schemas.microsoft.com/office/drawing/2014/main" id="{E5E9635B-A6AC-9011-B83F-D92A6002C7E5}"/>
              </a:ext>
            </a:extLst>
          </p:cNvPr>
          <p:cNvSpPr/>
          <p:nvPr/>
        </p:nvSpPr>
        <p:spPr>
          <a:xfrm rot="10800000">
            <a:off x="2603274" y="2296862"/>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Pfeil: nach rechts 23">
            <a:extLst>
              <a:ext uri="{FF2B5EF4-FFF2-40B4-BE49-F238E27FC236}">
                <a16:creationId xmlns:a16="http://schemas.microsoft.com/office/drawing/2014/main" id="{B44F1797-7B63-4B73-EAEE-61371A9FFA04}"/>
              </a:ext>
            </a:extLst>
          </p:cNvPr>
          <p:cNvSpPr/>
          <p:nvPr/>
        </p:nvSpPr>
        <p:spPr>
          <a:xfrm rot="19960944" flipH="1">
            <a:off x="2653051" y="3745326"/>
            <a:ext cx="1060126" cy="4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id="{FDC2BB4B-1C8C-FBEF-4120-965889084A96}"/>
              </a:ext>
            </a:extLst>
          </p:cNvPr>
          <p:cNvPicPr>
            <a:picLocks noChangeAspect="1"/>
          </p:cNvPicPr>
          <p:nvPr/>
        </p:nvPicPr>
        <p:blipFill>
          <a:blip r:embed="rId3"/>
          <a:stretch>
            <a:fillRect/>
          </a:stretch>
        </p:blipFill>
        <p:spPr>
          <a:xfrm>
            <a:off x="9092726" y="3772192"/>
            <a:ext cx="2194618" cy="2412103"/>
          </a:xfrm>
          <a:prstGeom prst="rect">
            <a:avLst/>
          </a:prstGeom>
        </p:spPr>
      </p:pic>
      <p:graphicFrame>
        <p:nvGraphicFramePr>
          <p:cNvPr id="5" name="Tabelle 4">
            <a:extLst>
              <a:ext uri="{FF2B5EF4-FFF2-40B4-BE49-F238E27FC236}">
                <a16:creationId xmlns:a16="http://schemas.microsoft.com/office/drawing/2014/main" id="{598C6586-EFF4-E489-4413-712467F18BBD}"/>
              </a:ext>
            </a:extLst>
          </p:cNvPr>
          <p:cNvGraphicFramePr>
            <a:graphicFrameLocks noGrp="1"/>
          </p:cNvGraphicFramePr>
          <p:nvPr/>
        </p:nvGraphicFramePr>
        <p:xfrm>
          <a:off x="8518340" y="6000374"/>
          <a:ext cx="3343389" cy="657225"/>
        </p:xfrm>
        <a:graphic>
          <a:graphicData uri="http://schemas.openxmlformats.org/drawingml/2006/table">
            <a:tbl>
              <a:tblPr>
                <a:tableStyleId>{5C22544A-7EE6-4342-B048-85BDC9FD1C3A}</a:tableStyleId>
              </a:tblPr>
              <a:tblGrid>
                <a:gridCol w="3343389">
                  <a:extLst>
                    <a:ext uri="{9D8B030D-6E8A-4147-A177-3AD203B41FA5}">
                      <a16:colId xmlns:a16="http://schemas.microsoft.com/office/drawing/2014/main" val="3335588708"/>
                    </a:ext>
                  </a:extLst>
                </a:gridCol>
              </a:tblGrid>
              <a:tr h="657225">
                <a:tc>
                  <a:txBody>
                    <a:bodyPr/>
                    <a:lstStyle/>
                    <a:p>
                      <a:pPr>
                        <a:lnSpc>
                          <a:spcPct val="115000"/>
                        </a:lnSpc>
                      </a:pPr>
                      <a:r>
                        <a:rPr lang="de-DE" sz="1000" dirty="0" err="1">
                          <a:effectLst/>
                        </a:rPr>
                        <a:t>DataBase</a:t>
                      </a:r>
                      <a:r>
                        <a:rPr lang="de-DE" sz="1000" dirty="0">
                          <a:effectLst/>
                        </a:rPr>
                        <a:t> Center </a:t>
                      </a:r>
                      <a:r>
                        <a:rPr lang="de-DE" sz="1000" dirty="0" err="1">
                          <a:effectLst/>
                        </a:rPr>
                        <a:t>for</a:t>
                      </a:r>
                      <a:r>
                        <a:rPr lang="de-DE" sz="1000" dirty="0">
                          <a:effectLst/>
                        </a:rPr>
                        <a:t> Life Science (DBCLS), CC BY 4.0 &lt;https://</a:t>
                      </a:r>
                      <a:r>
                        <a:rPr lang="de-DE" sz="1000" dirty="0" err="1">
                          <a:effectLst/>
                        </a:rPr>
                        <a:t>creativecommons.org</a:t>
                      </a:r>
                      <a:r>
                        <a:rPr lang="de-DE" sz="1000" dirty="0">
                          <a:effectLst/>
                        </a:rPr>
                        <a:t>/</a:t>
                      </a:r>
                      <a:r>
                        <a:rPr lang="de-DE" sz="1000" dirty="0" err="1">
                          <a:effectLst/>
                        </a:rPr>
                        <a:t>licenses</a:t>
                      </a:r>
                      <a:r>
                        <a:rPr lang="de-DE" sz="1000" dirty="0">
                          <a:effectLst/>
                        </a:rPr>
                        <a:t>/</a:t>
                      </a:r>
                      <a:r>
                        <a:rPr lang="de-DE" sz="1000" dirty="0" err="1">
                          <a:effectLst/>
                        </a:rPr>
                        <a:t>by</a:t>
                      </a:r>
                      <a:r>
                        <a:rPr lang="de-DE" sz="1000" dirty="0">
                          <a:effectLst/>
                        </a:rPr>
                        <a:t>/4.0&gt;, via Wikimedia Commons</a:t>
                      </a:r>
                      <a:endParaRPr lang="de-DE" sz="1100" dirty="0">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38100" marB="38100">
                    <a:noFill/>
                  </a:tcPr>
                </a:tc>
                <a:extLst>
                  <a:ext uri="{0D108BD9-81ED-4DB2-BD59-A6C34878D82A}">
                    <a16:rowId xmlns:a16="http://schemas.microsoft.com/office/drawing/2014/main" val="1441885290"/>
                  </a:ext>
                </a:extLst>
              </a:tr>
            </a:tbl>
          </a:graphicData>
        </a:graphic>
      </p:graphicFrame>
      <p:pic>
        <p:nvPicPr>
          <p:cNvPr id="4098" name="Picture 2">
            <a:extLst>
              <a:ext uri="{FF2B5EF4-FFF2-40B4-BE49-F238E27FC236}">
                <a16:creationId xmlns:a16="http://schemas.microsoft.com/office/drawing/2014/main" id="{705F60F8-601E-7714-8E7B-66265EF10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89" y="1211366"/>
            <a:ext cx="2368142" cy="1406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903760A9-C051-3D1C-D7BE-909548B39D66}"/>
              </a:ext>
            </a:extLst>
          </p:cNvPr>
          <p:cNvSpPr txBox="1"/>
          <p:nvPr/>
        </p:nvSpPr>
        <p:spPr>
          <a:xfrm>
            <a:off x="132000" y="2739309"/>
            <a:ext cx="2808766" cy="507831"/>
          </a:xfrm>
          <a:prstGeom prst="rect">
            <a:avLst/>
          </a:prstGeom>
          <a:noFill/>
        </p:spPr>
        <p:txBody>
          <a:bodyPr wrap="square" rtlCol="0">
            <a:spAutoFit/>
          </a:bodyPr>
          <a:lstStyle/>
          <a:p>
            <a:r>
              <a:rPr lang="de-DE" sz="900" dirty="0">
                <a:effectLst/>
                <a:latin typeface="Arial" panose="020B0604020202020204" pitchFamily="34" charset="0"/>
                <a:ea typeface="Arial" panose="020B0604020202020204" pitchFamily="34" charset="0"/>
              </a:rPr>
              <a:t>© Jogging </a:t>
            </a:r>
            <a:r>
              <a:rPr lang="de-DE" sz="900" dirty="0" err="1">
                <a:effectLst/>
                <a:latin typeface="Arial" panose="020B0604020202020204" pitchFamily="34" charset="0"/>
                <a:ea typeface="Arial" panose="020B0604020202020204" pitchFamily="34" charset="0"/>
              </a:rPr>
              <a:t>Couple</a:t>
            </a:r>
            <a:r>
              <a:rPr lang="de-DE" sz="900" dirty="0">
                <a:latin typeface="Arial" panose="020B0604020202020204" pitchFamily="34" charset="0"/>
                <a:ea typeface="Arial" panose="020B0604020202020204" pitchFamily="34" charset="0"/>
              </a:rPr>
              <a:t>. </a:t>
            </a:r>
            <a:r>
              <a:rPr lang="de-DE" sz="900" dirty="0">
                <a:effectLst/>
                <a:latin typeface="Arial" panose="020B0604020202020204" pitchFamily="34" charset="0"/>
                <a:ea typeface="Arial" panose="020B0604020202020204" pitchFamily="34" charset="0"/>
              </a:rPr>
              <a:t>Ed </a:t>
            </a:r>
            <a:r>
              <a:rPr lang="de-DE" sz="900" dirty="0" err="1">
                <a:effectLst/>
                <a:latin typeface="Arial" panose="020B0604020202020204" pitchFamily="34" charset="0"/>
                <a:ea typeface="Arial" panose="020B0604020202020204" pitchFamily="34" charset="0"/>
              </a:rPr>
              <a:t>Yourdon</a:t>
            </a:r>
            <a:r>
              <a:rPr lang="de-DE" sz="900" dirty="0">
                <a:effectLst/>
                <a:latin typeface="Arial" panose="020B0604020202020204" pitchFamily="34" charset="0"/>
                <a:ea typeface="Arial" panose="020B0604020202020204" pitchFamily="34" charset="0"/>
              </a:rPr>
              <a:t>, CC BY-SA 2.0 &lt;https://</a:t>
            </a:r>
            <a:r>
              <a:rPr lang="de-DE" sz="900" dirty="0" err="1">
                <a:effectLst/>
                <a:latin typeface="Arial" panose="020B0604020202020204" pitchFamily="34" charset="0"/>
                <a:ea typeface="Arial" panose="020B0604020202020204" pitchFamily="34" charset="0"/>
              </a:rPr>
              <a:t>creativecommons.org</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licenses</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by-sa</a:t>
            </a:r>
            <a:r>
              <a:rPr lang="de-DE" sz="900" dirty="0">
                <a:effectLst/>
                <a:latin typeface="Arial" panose="020B0604020202020204" pitchFamily="34" charset="0"/>
                <a:ea typeface="Arial" panose="020B0604020202020204" pitchFamily="34" charset="0"/>
              </a:rPr>
              <a:t>/2.0&gt;, via Wikimedia Commons</a:t>
            </a:r>
            <a:r>
              <a:rPr lang="de-DE" sz="900" dirty="0">
                <a:effectLst/>
              </a:rPr>
              <a:t> </a:t>
            </a:r>
            <a:endParaRPr lang="de-DE" sz="900" dirty="0"/>
          </a:p>
        </p:txBody>
      </p:sp>
      <p:pic>
        <p:nvPicPr>
          <p:cNvPr id="7" name="Picture 2">
            <a:extLst>
              <a:ext uri="{FF2B5EF4-FFF2-40B4-BE49-F238E27FC236}">
                <a16:creationId xmlns:a16="http://schemas.microsoft.com/office/drawing/2014/main" id="{1033E9C8-68B0-9B91-C8CE-FAD6FC294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8174" y="1146757"/>
            <a:ext cx="2875352" cy="21610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D9D5EAAF-1EB6-3624-EEBE-6DE66CE5A61C}"/>
              </a:ext>
            </a:extLst>
          </p:cNvPr>
          <p:cNvSpPr txBox="1"/>
          <p:nvPr/>
        </p:nvSpPr>
        <p:spPr>
          <a:xfrm>
            <a:off x="4418181" y="3355887"/>
            <a:ext cx="1962134" cy="784830"/>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User: Hombre at  </a:t>
            </a:r>
            <a:r>
              <a:rPr lang="en-US" sz="900" dirty="0" err="1">
                <a:effectLst/>
                <a:latin typeface="Arial" panose="020B0604020202020204" pitchFamily="34" charset="0"/>
                <a:ea typeface="Arial" panose="020B0604020202020204" pitchFamily="34" charset="0"/>
              </a:rPr>
              <a:t>wikivoyage</a:t>
            </a:r>
            <a:r>
              <a:rPr lang="en-US" sz="900" dirty="0">
                <a:effectLst/>
                <a:latin typeface="Arial" panose="020B0604020202020204" pitchFamily="34" charset="0"/>
                <a:ea typeface="Arial" panose="020B0604020202020204" pitchFamily="34" charset="0"/>
              </a:rPr>
              <a:t> shared, CC BY-SA 3.0 &lt;https://</a:t>
            </a:r>
            <a:r>
              <a:rPr lang="en-US" sz="900" dirty="0" err="1">
                <a:effectLst/>
                <a:latin typeface="Arial" panose="020B0604020202020204" pitchFamily="34" charset="0"/>
                <a:ea typeface="Arial" panose="020B0604020202020204" pitchFamily="34" charset="0"/>
              </a:rPr>
              <a:t>creativecommons.org</a:t>
            </a:r>
            <a:r>
              <a:rPr lang="en-US" sz="900" dirty="0">
                <a:effectLst/>
                <a:latin typeface="Arial" panose="020B0604020202020204" pitchFamily="34" charset="0"/>
                <a:ea typeface="Arial" panose="020B0604020202020204" pitchFamily="34" charset="0"/>
              </a:rPr>
              <a:t>/licenses/by-</a:t>
            </a:r>
            <a:r>
              <a:rPr lang="en-US" sz="900" dirty="0" err="1">
                <a:effectLst/>
                <a:latin typeface="Arial" panose="020B0604020202020204" pitchFamily="34" charset="0"/>
                <a:ea typeface="Arial" panose="020B0604020202020204" pitchFamily="34" charset="0"/>
              </a:rPr>
              <a:t>sa</a:t>
            </a:r>
            <a:r>
              <a:rPr lang="en-US" sz="900" dirty="0">
                <a:effectLst/>
                <a:latin typeface="Arial" panose="020B0604020202020204" pitchFamily="34" charset="0"/>
                <a:ea typeface="Arial" panose="020B0604020202020204" pitchFamily="34" charset="0"/>
              </a:rPr>
              <a:t>/3.0&gt;, via Wikimedia Commons</a:t>
            </a:r>
            <a:r>
              <a:rPr lang="de-DE" sz="900" dirty="0">
                <a:effectLst/>
              </a:rPr>
              <a:t> </a:t>
            </a:r>
            <a:endParaRPr lang="de-DE" sz="900" dirty="0"/>
          </a:p>
        </p:txBody>
      </p:sp>
      <p:pic>
        <p:nvPicPr>
          <p:cNvPr id="15" name="Grafik 14">
            <a:extLst>
              <a:ext uri="{FF2B5EF4-FFF2-40B4-BE49-F238E27FC236}">
                <a16:creationId xmlns:a16="http://schemas.microsoft.com/office/drawing/2014/main" id="{C999044E-41DB-8D99-F6F9-F4A0206FF6AB}"/>
              </a:ext>
            </a:extLst>
          </p:cNvPr>
          <p:cNvPicPr>
            <a:picLocks noChangeAspect="1"/>
          </p:cNvPicPr>
          <p:nvPr/>
        </p:nvPicPr>
        <p:blipFill>
          <a:blip r:embed="rId6"/>
          <a:stretch>
            <a:fillRect/>
          </a:stretch>
        </p:blipFill>
        <p:spPr>
          <a:xfrm>
            <a:off x="4718904" y="4835046"/>
            <a:ext cx="2305256" cy="1440785"/>
          </a:xfrm>
          <a:prstGeom prst="rect">
            <a:avLst/>
          </a:prstGeom>
        </p:spPr>
      </p:pic>
      <p:sp>
        <p:nvSpPr>
          <p:cNvPr id="16" name="Textfeld 15">
            <a:extLst>
              <a:ext uri="{FF2B5EF4-FFF2-40B4-BE49-F238E27FC236}">
                <a16:creationId xmlns:a16="http://schemas.microsoft.com/office/drawing/2014/main" id="{1BC074AB-A250-BC37-39E9-7BD940333479}"/>
              </a:ext>
            </a:extLst>
          </p:cNvPr>
          <p:cNvSpPr txBox="1"/>
          <p:nvPr/>
        </p:nvSpPr>
        <p:spPr>
          <a:xfrm>
            <a:off x="5109144" y="6237874"/>
            <a:ext cx="1524776" cy="369332"/>
          </a:xfrm>
          <a:prstGeom prst="rect">
            <a:avLst/>
          </a:prstGeom>
          <a:noFill/>
        </p:spPr>
        <p:txBody>
          <a:bodyPr wrap="none" rtlCol="0">
            <a:spAutoFit/>
          </a:bodyPr>
          <a:lstStyle/>
          <a:p>
            <a:r>
              <a:rPr lang="de-DE" dirty="0"/>
              <a:t> </a:t>
            </a:r>
            <a:r>
              <a:rPr lang="de-DE" sz="900" dirty="0"/>
              <a:t>©Luca Marie Biesenbender</a:t>
            </a:r>
          </a:p>
        </p:txBody>
      </p:sp>
      <p:sp>
        <p:nvSpPr>
          <p:cNvPr id="17" name="Textfeld 16">
            <a:extLst>
              <a:ext uri="{FF2B5EF4-FFF2-40B4-BE49-F238E27FC236}">
                <a16:creationId xmlns:a16="http://schemas.microsoft.com/office/drawing/2014/main" id="{E2052EC5-69C3-C258-475C-19FBF942455E}"/>
              </a:ext>
            </a:extLst>
          </p:cNvPr>
          <p:cNvSpPr txBox="1"/>
          <p:nvPr/>
        </p:nvSpPr>
        <p:spPr>
          <a:xfrm rot="739354">
            <a:off x="399448" y="4801930"/>
            <a:ext cx="3250041" cy="584775"/>
          </a:xfrm>
          <a:prstGeom prst="rect">
            <a:avLst/>
          </a:prstGeom>
          <a:noFill/>
        </p:spPr>
        <p:txBody>
          <a:bodyPr wrap="square" rtlCol="0">
            <a:spAutoFit/>
          </a:bodyPr>
          <a:lstStyle/>
          <a:p>
            <a:r>
              <a:rPr lang="de-DE" sz="3200" b="1" dirty="0">
                <a:solidFill>
                  <a:srgbClr val="C00000"/>
                </a:solidFill>
                <a:latin typeface="Bradley Hand" pitchFamily="2" charset="77"/>
              </a:rPr>
              <a:t>Aktivität</a:t>
            </a:r>
          </a:p>
        </p:txBody>
      </p:sp>
      <p:sp>
        <p:nvSpPr>
          <p:cNvPr id="18" name="Textfeld 17">
            <a:extLst>
              <a:ext uri="{FF2B5EF4-FFF2-40B4-BE49-F238E27FC236}">
                <a16:creationId xmlns:a16="http://schemas.microsoft.com/office/drawing/2014/main" id="{3977DEED-A13A-F8C2-BDAB-E2F05AA7C6F9}"/>
              </a:ext>
            </a:extLst>
          </p:cNvPr>
          <p:cNvSpPr txBox="1"/>
          <p:nvPr/>
        </p:nvSpPr>
        <p:spPr>
          <a:xfrm rot="1951317">
            <a:off x="9129216" y="2405284"/>
            <a:ext cx="3250041" cy="584775"/>
          </a:xfrm>
          <a:prstGeom prst="rect">
            <a:avLst/>
          </a:prstGeom>
          <a:noFill/>
        </p:spPr>
        <p:txBody>
          <a:bodyPr wrap="square" rtlCol="0">
            <a:spAutoFit/>
          </a:bodyPr>
          <a:lstStyle/>
          <a:p>
            <a:r>
              <a:rPr lang="de-DE" sz="3200" b="1" dirty="0">
                <a:solidFill>
                  <a:srgbClr val="C00000"/>
                </a:solidFill>
                <a:latin typeface="Bradley Hand" pitchFamily="2" charset="77"/>
              </a:rPr>
              <a:t>Aktivität</a:t>
            </a:r>
          </a:p>
        </p:txBody>
      </p:sp>
      <p:sp>
        <p:nvSpPr>
          <p:cNvPr id="4" name="Träne 3">
            <a:extLst>
              <a:ext uri="{FF2B5EF4-FFF2-40B4-BE49-F238E27FC236}">
                <a16:creationId xmlns:a16="http://schemas.microsoft.com/office/drawing/2014/main" id="{E14F4F14-D88D-2BF3-9D8F-1BB513CB96FB}"/>
              </a:ext>
            </a:extLst>
          </p:cNvPr>
          <p:cNvSpPr/>
          <p:nvPr/>
        </p:nvSpPr>
        <p:spPr>
          <a:xfrm rot="2474275">
            <a:off x="3199788" y="1663711"/>
            <a:ext cx="3780831" cy="2860555"/>
          </a:xfrm>
          <a:prstGeom prst="teardro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räne 7">
            <a:extLst>
              <a:ext uri="{FF2B5EF4-FFF2-40B4-BE49-F238E27FC236}">
                <a16:creationId xmlns:a16="http://schemas.microsoft.com/office/drawing/2014/main" id="{5733F91D-7514-8E68-FE84-95B4472625C7}"/>
              </a:ext>
            </a:extLst>
          </p:cNvPr>
          <p:cNvSpPr/>
          <p:nvPr/>
        </p:nvSpPr>
        <p:spPr>
          <a:xfrm rot="2474275">
            <a:off x="6736431" y="1250661"/>
            <a:ext cx="3280916" cy="2575072"/>
          </a:xfrm>
          <a:prstGeom prst="teardro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D66B0B53-87F0-C9EF-BBB1-F8A00F3936A0}"/>
              </a:ext>
            </a:extLst>
          </p:cNvPr>
          <p:cNvSpPr txBox="1"/>
          <p:nvPr/>
        </p:nvSpPr>
        <p:spPr>
          <a:xfrm>
            <a:off x="7328998" y="2007206"/>
            <a:ext cx="2613098" cy="1077218"/>
          </a:xfrm>
          <a:prstGeom prst="rect">
            <a:avLst/>
          </a:prstGeom>
          <a:noFill/>
        </p:spPr>
        <p:txBody>
          <a:bodyPr wrap="square" rtlCol="0">
            <a:spAutoFit/>
          </a:bodyPr>
          <a:lstStyle/>
          <a:p>
            <a:r>
              <a:rPr lang="de-DE" sz="1600"/>
              <a:t>Enzyme bewirken, dass Reaktionen auch in unserem Körper bei 37° ablaufen können.</a:t>
            </a:r>
          </a:p>
        </p:txBody>
      </p:sp>
      <p:sp>
        <p:nvSpPr>
          <p:cNvPr id="11" name="Träne 10">
            <a:extLst>
              <a:ext uri="{FF2B5EF4-FFF2-40B4-BE49-F238E27FC236}">
                <a16:creationId xmlns:a16="http://schemas.microsoft.com/office/drawing/2014/main" id="{F42A4B48-6E33-9450-7DD2-AA24352441DC}"/>
              </a:ext>
            </a:extLst>
          </p:cNvPr>
          <p:cNvSpPr/>
          <p:nvPr/>
        </p:nvSpPr>
        <p:spPr>
          <a:xfrm rot="658013">
            <a:off x="6699099" y="3222046"/>
            <a:ext cx="3280916" cy="2575072"/>
          </a:xfrm>
          <a:prstGeom prst="teardro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31617BC8-C395-B834-37D0-CB813F7F78D5}"/>
              </a:ext>
            </a:extLst>
          </p:cNvPr>
          <p:cNvSpPr txBox="1"/>
          <p:nvPr/>
        </p:nvSpPr>
        <p:spPr>
          <a:xfrm>
            <a:off x="7071643" y="3962582"/>
            <a:ext cx="2613098" cy="830997"/>
          </a:xfrm>
          <a:prstGeom prst="rect">
            <a:avLst/>
          </a:prstGeom>
          <a:noFill/>
        </p:spPr>
        <p:txBody>
          <a:bodyPr wrap="square" rtlCol="0">
            <a:spAutoFit/>
          </a:bodyPr>
          <a:lstStyle/>
          <a:p>
            <a:r>
              <a:rPr lang="de-DE" sz="1600"/>
              <a:t>Dies ist möglich, weil Enzyme die Aktivierungsenergie für die Reaktion herabsetzen</a:t>
            </a:r>
          </a:p>
        </p:txBody>
      </p:sp>
      <p:sp>
        <p:nvSpPr>
          <p:cNvPr id="13" name="Textfeld 12">
            <a:extLst>
              <a:ext uri="{FF2B5EF4-FFF2-40B4-BE49-F238E27FC236}">
                <a16:creationId xmlns:a16="http://schemas.microsoft.com/office/drawing/2014/main" id="{D5697EB2-C25E-2176-6D2E-0805705B5606}"/>
              </a:ext>
            </a:extLst>
          </p:cNvPr>
          <p:cNvSpPr txBox="1"/>
          <p:nvPr/>
        </p:nvSpPr>
        <p:spPr>
          <a:xfrm>
            <a:off x="3933561" y="2047944"/>
            <a:ext cx="2661513" cy="2308324"/>
          </a:xfrm>
          <a:prstGeom prst="rect">
            <a:avLst/>
          </a:prstGeom>
          <a:noFill/>
        </p:spPr>
        <p:txBody>
          <a:bodyPr wrap="square" rtlCol="0">
            <a:spAutoFit/>
          </a:bodyPr>
          <a:lstStyle/>
          <a:p>
            <a:r>
              <a:rPr lang="de-DE" sz="1600" dirty="0"/>
              <a:t>Rektionen können dabei von einem Substrat mit höheren Energieniveau auf ein Produkt mit niedrigerem Energieniveau  (katabol) oder umgekehrt (anabol) stattfinden. Dabei wird Energie entweder freigesetzt oder gebunden. </a:t>
            </a:r>
          </a:p>
        </p:txBody>
      </p:sp>
    </p:spTree>
    <p:extLst>
      <p:ext uri="{BB962C8B-B14F-4D97-AF65-F5344CB8AC3E}">
        <p14:creationId xmlns:p14="http://schemas.microsoft.com/office/powerpoint/2010/main" val="248875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0212CEC-505D-7DA4-6F42-D13154DA5C0D}"/>
              </a:ext>
            </a:extLst>
          </p:cNvPr>
          <p:cNvPicPr>
            <a:picLocks noChangeAspect="1"/>
          </p:cNvPicPr>
          <p:nvPr/>
        </p:nvPicPr>
        <p:blipFill>
          <a:blip r:embed="rId2">
            <a:alphaModFix amt="20000"/>
          </a:blip>
          <a:stretch>
            <a:fillRect/>
          </a:stretch>
        </p:blipFill>
        <p:spPr>
          <a:xfrm>
            <a:off x="0" y="0"/>
            <a:ext cx="12194548" cy="6858000"/>
          </a:xfrm>
          <a:prstGeom prst="rect">
            <a:avLst/>
          </a:prstGeom>
        </p:spPr>
      </p:pic>
      <p:sp>
        <p:nvSpPr>
          <p:cNvPr id="4" name="Titel 3">
            <a:extLst>
              <a:ext uri="{FF2B5EF4-FFF2-40B4-BE49-F238E27FC236}">
                <a16:creationId xmlns:a16="http://schemas.microsoft.com/office/drawing/2014/main" id="{1514FF6D-0012-C2AB-C841-3884FDD98ED3}"/>
              </a:ext>
            </a:extLst>
          </p:cNvPr>
          <p:cNvSpPr>
            <a:spLocks noGrp="1"/>
          </p:cNvSpPr>
          <p:nvPr>
            <p:ph type="ctrTitle"/>
          </p:nvPr>
        </p:nvSpPr>
        <p:spPr>
          <a:xfrm>
            <a:off x="1194891" y="2592469"/>
            <a:ext cx="9211317" cy="2387600"/>
          </a:xfrm>
        </p:spPr>
        <p:txBody>
          <a:bodyPr>
            <a:normAutofit fontScale="90000"/>
          </a:bodyPr>
          <a:lstStyle/>
          <a:p>
            <a:br>
              <a:rPr lang="de-DE" b="1" dirty="0"/>
            </a:br>
            <a:r>
              <a:rPr lang="de-DE" b="1" dirty="0">
                <a:solidFill>
                  <a:srgbClr val="7030A0"/>
                </a:solidFill>
                <a:effectLst>
                  <a:outerShdw blurRad="38100" dist="38100" dir="2700000" algn="tl">
                    <a:srgbClr val="000000">
                      <a:alpha val="43137"/>
                    </a:srgbClr>
                  </a:outerShdw>
                </a:effectLst>
              </a:rPr>
              <a:t>Energieumwandlung</a:t>
            </a:r>
            <a:br>
              <a:rPr lang="de-DE" b="1" dirty="0">
                <a:solidFill>
                  <a:srgbClr val="7030A0"/>
                </a:solidFill>
                <a:effectLst>
                  <a:outerShdw blurRad="38100" dist="38100" dir="2700000" algn="tl">
                    <a:srgbClr val="000000">
                      <a:alpha val="43137"/>
                    </a:srgbClr>
                  </a:outerShdw>
                </a:effectLst>
              </a:rPr>
            </a:br>
            <a:br>
              <a:rPr lang="de-DE" b="1" dirty="0"/>
            </a:br>
            <a:r>
              <a:rPr lang="de-DE" b="1" dirty="0">
                <a:solidFill>
                  <a:schemeClr val="accent1"/>
                </a:solidFill>
              </a:rPr>
              <a:t>In Stoffen gespeicherte Energie </a:t>
            </a:r>
            <a:r>
              <a:rPr lang="de-DE" b="1" dirty="0"/>
              <a:t>wird zu </a:t>
            </a:r>
            <a:br>
              <a:rPr lang="de-DE" b="1" dirty="0"/>
            </a:br>
            <a:r>
              <a:rPr lang="de-DE" b="1" dirty="0">
                <a:solidFill>
                  <a:srgbClr val="00B0F0"/>
                </a:solidFill>
              </a:rPr>
              <a:t>Energie </a:t>
            </a:r>
            <a:r>
              <a:rPr lang="de-DE" b="1" dirty="0">
                <a:solidFill>
                  <a:srgbClr val="00B0F0"/>
                </a:solidFill>
                <a:sym typeface="Wingdings" panose="05000000000000000000" pitchFamily="2" charset="2"/>
              </a:rPr>
              <a:t>für Lebensvorgänge</a:t>
            </a:r>
            <a:r>
              <a:rPr lang="de-DE" b="1" dirty="0">
                <a:solidFill>
                  <a:srgbClr val="00B0F0"/>
                </a:solidFill>
              </a:rPr>
              <a:t>!!</a:t>
            </a:r>
          </a:p>
        </p:txBody>
      </p:sp>
    </p:spTree>
    <p:extLst>
      <p:ext uri="{BB962C8B-B14F-4D97-AF65-F5344CB8AC3E}">
        <p14:creationId xmlns:p14="http://schemas.microsoft.com/office/powerpoint/2010/main" val="388703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C820683-C7C9-1515-622F-A20E7742C4D6}"/>
              </a:ext>
            </a:extLst>
          </p:cNvPr>
          <p:cNvSpPr txBox="1"/>
          <p:nvPr/>
        </p:nvSpPr>
        <p:spPr>
          <a:xfrm>
            <a:off x="433336" y="5675586"/>
            <a:ext cx="3008364" cy="646331"/>
          </a:xfrm>
          <a:prstGeom prst="rect">
            <a:avLst/>
          </a:prstGeom>
          <a:noFill/>
        </p:spPr>
        <p:txBody>
          <a:bodyPr wrap="square">
            <a:spAutoFit/>
          </a:bodyPr>
          <a:lstStyle/>
          <a:p>
            <a:r>
              <a:rPr lang="de-CH" sz="1200" dirty="0"/>
              <a:t>©Stewart Palmer, CC BY-SA 4.0 &lt;https://</a:t>
            </a:r>
            <a:r>
              <a:rPr lang="de-CH" sz="1200" dirty="0" err="1"/>
              <a:t>creativecommons.org</a:t>
            </a:r>
            <a:r>
              <a:rPr lang="de-CH" sz="1200" dirty="0"/>
              <a:t>/</a:t>
            </a:r>
            <a:r>
              <a:rPr lang="de-CH" sz="1200" dirty="0" err="1"/>
              <a:t>licenses</a:t>
            </a:r>
            <a:r>
              <a:rPr lang="de-CH" sz="1200" dirty="0"/>
              <a:t>/</a:t>
            </a:r>
            <a:r>
              <a:rPr lang="de-CH" sz="1200" dirty="0" err="1"/>
              <a:t>by-sa</a:t>
            </a:r>
            <a:r>
              <a:rPr lang="de-CH" sz="1200" dirty="0"/>
              <a:t>/4.0&gt;, via Wikimedia Commons</a:t>
            </a:r>
          </a:p>
        </p:txBody>
      </p:sp>
      <p:sp>
        <p:nvSpPr>
          <p:cNvPr id="8" name="Pfeil: nach links gekrümmt 7">
            <a:extLst>
              <a:ext uri="{FF2B5EF4-FFF2-40B4-BE49-F238E27FC236}">
                <a16:creationId xmlns:a16="http://schemas.microsoft.com/office/drawing/2014/main" id="{418B2C48-6599-02B8-9A16-7DE459F5081A}"/>
              </a:ext>
            </a:extLst>
          </p:cNvPr>
          <p:cNvSpPr/>
          <p:nvPr/>
        </p:nvSpPr>
        <p:spPr>
          <a:xfrm>
            <a:off x="3390900" y="1093101"/>
            <a:ext cx="1079500" cy="3441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4" name="Pfeil: nach unten 13">
            <a:extLst>
              <a:ext uri="{FF2B5EF4-FFF2-40B4-BE49-F238E27FC236}">
                <a16:creationId xmlns:a16="http://schemas.microsoft.com/office/drawing/2014/main" id="{33A22340-E0A6-481D-1C67-51473C8AB95A}"/>
              </a:ext>
            </a:extLst>
          </p:cNvPr>
          <p:cNvSpPr/>
          <p:nvPr/>
        </p:nvSpPr>
        <p:spPr>
          <a:xfrm>
            <a:off x="9550380" y="3430366"/>
            <a:ext cx="596900" cy="851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15">
            <a:extLst>
              <a:ext uri="{FF2B5EF4-FFF2-40B4-BE49-F238E27FC236}">
                <a16:creationId xmlns:a16="http://schemas.microsoft.com/office/drawing/2014/main" id="{65BC4A42-6899-8ABC-2C6C-26B5A46C2DE0}"/>
              </a:ext>
            </a:extLst>
          </p:cNvPr>
          <p:cNvSpPr txBox="1"/>
          <p:nvPr/>
        </p:nvSpPr>
        <p:spPr>
          <a:xfrm>
            <a:off x="6775452" y="3243617"/>
            <a:ext cx="1892300" cy="1200329"/>
          </a:xfrm>
          <a:prstGeom prst="rect">
            <a:avLst/>
          </a:prstGeom>
          <a:noFill/>
        </p:spPr>
        <p:txBody>
          <a:bodyPr wrap="square" rtlCol="0">
            <a:spAutoFit/>
          </a:bodyPr>
          <a:lstStyle/>
          <a:p>
            <a:r>
              <a:rPr lang="de-CH" sz="3600"/>
              <a:t>Katabole Reaktion</a:t>
            </a:r>
          </a:p>
        </p:txBody>
      </p:sp>
      <p:sp>
        <p:nvSpPr>
          <p:cNvPr id="18" name="Textfeld 17">
            <a:extLst>
              <a:ext uri="{FF2B5EF4-FFF2-40B4-BE49-F238E27FC236}">
                <a16:creationId xmlns:a16="http://schemas.microsoft.com/office/drawing/2014/main" id="{84FAA3A7-D53D-CC29-BCB5-338F77746E83}"/>
              </a:ext>
            </a:extLst>
          </p:cNvPr>
          <p:cNvSpPr txBox="1"/>
          <p:nvPr/>
        </p:nvSpPr>
        <p:spPr>
          <a:xfrm>
            <a:off x="3441700" y="4606843"/>
            <a:ext cx="2057400" cy="1200329"/>
          </a:xfrm>
          <a:prstGeom prst="rect">
            <a:avLst/>
          </a:prstGeom>
          <a:noFill/>
        </p:spPr>
        <p:txBody>
          <a:bodyPr wrap="square">
            <a:spAutoFit/>
          </a:bodyPr>
          <a:lstStyle/>
          <a:p>
            <a:r>
              <a:rPr lang="de-CH" sz="3600"/>
              <a:t>Anabole Reaktion</a:t>
            </a:r>
          </a:p>
        </p:txBody>
      </p:sp>
      <p:pic>
        <p:nvPicPr>
          <p:cNvPr id="2" name="Picture 2">
            <a:extLst>
              <a:ext uri="{FF2B5EF4-FFF2-40B4-BE49-F238E27FC236}">
                <a16:creationId xmlns:a16="http://schemas.microsoft.com/office/drawing/2014/main" id="{A2379835-896C-791E-BC4E-EE7CB078F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6" y="3123839"/>
            <a:ext cx="1609744" cy="24146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FCAE2A-CFD1-57D8-0BC1-AE7E0BCCA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0472" y="291339"/>
            <a:ext cx="2875352" cy="2161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777BC63D-FDFD-F166-F7FF-4FE0067F1A04}"/>
              </a:ext>
            </a:extLst>
          </p:cNvPr>
          <p:cNvSpPr txBox="1"/>
          <p:nvPr/>
        </p:nvSpPr>
        <p:spPr>
          <a:xfrm>
            <a:off x="8680479" y="2500469"/>
            <a:ext cx="1962134" cy="923330"/>
          </a:xfrm>
          <a:prstGeom prst="rect">
            <a:avLst/>
          </a:prstGeom>
          <a:noFill/>
        </p:spPr>
        <p:txBody>
          <a:bodyPr wrap="square" rtlCol="0">
            <a:spAutoFit/>
          </a:bodyPr>
          <a:lstStyle/>
          <a:p>
            <a:r>
              <a:rPr lang="en-US" sz="900" dirty="0">
                <a:effectLst/>
                <a:latin typeface="Arial" panose="020B0604020202020204" pitchFamily="34" charset="0"/>
                <a:ea typeface="Arial" panose="020B0604020202020204" pitchFamily="34" charset="0"/>
              </a:rPr>
              <a:t>© Auf dem </a:t>
            </a:r>
            <a:r>
              <a:rPr lang="en-US" sz="900" dirty="0" err="1">
                <a:effectLst/>
                <a:latin typeface="Arial" panose="020B0604020202020204" pitchFamily="34" charset="0"/>
                <a:ea typeface="Arial" panose="020B0604020202020204" pitchFamily="34" charset="0"/>
              </a:rPr>
              <a:t>griechischen</a:t>
            </a:r>
            <a:r>
              <a:rPr lang="en-US" sz="900" dirty="0">
                <a:effectLst/>
                <a:latin typeface="Arial" panose="020B0604020202020204" pitchFamily="34" charset="0"/>
                <a:ea typeface="Arial" panose="020B0604020202020204" pitchFamily="34" charset="0"/>
              </a:rPr>
              <a:t> </a:t>
            </a:r>
            <a:r>
              <a:rPr lang="en-US" sz="900" dirty="0" err="1">
                <a:effectLst/>
                <a:latin typeface="Arial" panose="020B0604020202020204" pitchFamily="34" charset="0"/>
                <a:ea typeface="Arial" panose="020B0604020202020204" pitchFamily="34" charset="0"/>
              </a:rPr>
              <a:t>Markt</a:t>
            </a:r>
            <a:r>
              <a:rPr lang="en-US" sz="900" dirty="0">
                <a:effectLst/>
                <a:latin typeface="Arial" panose="020B0604020202020204" pitchFamily="34" charset="0"/>
                <a:ea typeface="Arial" panose="020B0604020202020204" pitchFamily="34" charset="0"/>
              </a:rPr>
              <a:t>. User: Hombre at  </a:t>
            </a:r>
            <a:r>
              <a:rPr lang="en-US" sz="900" dirty="0" err="1">
                <a:effectLst/>
                <a:latin typeface="Arial" panose="020B0604020202020204" pitchFamily="34" charset="0"/>
                <a:ea typeface="Arial" panose="020B0604020202020204" pitchFamily="34" charset="0"/>
              </a:rPr>
              <a:t>wikivoyage</a:t>
            </a:r>
            <a:r>
              <a:rPr lang="en-US" sz="900" dirty="0">
                <a:effectLst/>
                <a:latin typeface="Arial" panose="020B0604020202020204" pitchFamily="34" charset="0"/>
                <a:ea typeface="Arial" panose="020B0604020202020204" pitchFamily="34" charset="0"/>
              </a:rPr>
              <a:t> shared, CC BY-SA 3.0 &lt;https://</a:t>
            </a:r>
            <a:r>
              <a:rPr lang="en-US" sz="900" dirty="0" err="1">
                <a:effectLst/>
                <a:latin typeface="Arial" panose="020B0604020202020204" pitchFamily="34" charset="0"/>
                <a:ea typeface="Arial" panose="020B0604020202020204" pitchFamily="34" charset="0"/>
              </a:rPr>
              <a:t>creativecommons.org</a:t>
            </a:r>
            <a:r>
              <a:rPr lang="en-US" sz="900" dirty="0">
                <a:effectLst/>
                <a:latin typeface="Arial" panose="020B0604020202020204" pitchFamily="34" charset="0"/>
                <a:ea typeface="Arial" panose="020B0604020202020204" pitchFamily="34" charset="0"/>
              </a:rPr>
              <a:t>/licenses/by-</a:t>
            </a:r>
            <a:r>
              <a:rPr lang="en-US" sz="900" dirty="0" err="1">
                <a:effectLst/>
                <a:latin typeface="Arial" panose="020B0604020202020204" pitchFamily="34" charset="0"/>
                <a:ea typeface="Arial" panose="020B0604020202020204" pitchFamily="34" charset="0"/>
              </a:rPr>
              <a:t>sa</a:t>
            </a:r>
            <a:r>
              <a:rPr lang="en-US" sz="900" dirty="0">
                <a:effectLst/>
                <a:latin typeface="Arial" panose="020B0604020202020204" pitchFamily="34" charset="0"/>
                <a:ea typeface="Arial" panose="020B0604020202020204" pitchFamily="34" charset="0"/>
              </a:rPr>
              <a:t>/3.0&gt;, via Wikimedia Commons</a:t>
            </a:r>
            <a:r>
              <a:rPr lang="de-DE" sz="900" dirty="0">
                <a:effectLst/>
              </a:rPr>
              <a:t> </a:t>
            </a:r>
            <a:endParaRPr lang="de-DE" sz="900" dirty="0"/>
          </a:p>
        </p:txBody>
      </p:sp>
      <p:pic>
        <p:nvPicPr>
          <p:cNvPr id="1028" name="Picture 4">
            <a:extLst>
              <a:ext uri="{FF2B5EF4-FFF2-40B4-BE49-F238E27FC236}">
                <a16:creationId xmlns:a16="http://schemas.microsoft.com/office/drawing/2014/main" id="{A39C1AE1-99D5-70E7-3265-71383ACC0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728" y="37508"/>
            <a:ext cx="1583192" cy="2221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597422CC-9AF5-AD7B-C2F1-3205E05C43A3}"/>
              </a:ext>
            </a:extLst>
          </p:cNvPr>
          <p:cNvSpPr txBox="1"/>
          <p:nvPr/>
        </p:nvSpPr>
        <p:spPr>
          <a:xfrm>
            <a:off x="525865" y="2315803"/>
            <a:ext cx="2417650" cy="369332"/>
          </a:xfrm>
          <a:prstGeom prst="rect">
            <a:avLst/>
          </a:prstGeom>
          <a:noFill/>
        </p:spPr>
        <p:txBody>
          <a:bodyPr wrap="none" rtlCol="0">
            <a:spAutoFit/>
          </a:bodyPr>
          <a:lstStyle/>
          <a:p>
            <a:r>
              <a:rPr lang="de-DE" sz="900" dirty="0"/>
              <a:t>©U.S. Drug </a:t>
            </a:r>
            <a:r>
              <a:rPr lang="de-DE" sz="900" dirty="0" err="1"/>
              <a:t>Enforcement</a:t>
            </a:r>
            <a:r>
              <a:rPr lang="de-DE" sz="900" dirty="0"/>
              <a:t> Administration, Public</a:t>
            </a:r>
          </a:p>
          <a:p>
            <a:r>
              <a:rPr lang="de-DE" sz="900" dirty="0"/>
              <a:t> </a:t>
            </a:r>
            <a:r>
              <a:rPr lang="de-DE" sz="900" dirty="0" err="1"/>
              <a:t>domain</a:t>
            </a:r>
            <a:r>
              <a:rPr lang="de-DE" sz="900" dirty="0"/>
              <a:t>, via Wikimedia Commons</a:t>
            </a:r>
          </a:p>
        </p:txBody>
      </p:sp>
      <p:pic>
        <p:nvPicPr>
          <p:cNvPr id="1030" name="Picture 6">
            <a:extLst>
              <a:ext uri="{FF2B5EF4-FFF2-40B4-BE49-F238E27FC236}">
                <a16:creationId xmlns:a16="http://schemas.microsoft.com/office/drawing/2014/main" id="{69D8C9C7-534C-BE6E-8F3A-99F43A633E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539" t="20714" r="16743" b="22619"/>
          <a:stretch/>
        </p:blipFill>
        <p:spPr bwMode="auto">
          <a:xfrm>
            <a:off x="9047893" y="4288734"/>
            <a:ext cx="2198773" cy="2455547"/>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33DEEF4E-230C-21E6-CFAA-359169F6F036}"/>
              </a:ext>
            </a:extLst>
          </p:cNvPr>
          <p:cNvSpPr txBox="1"/>
          <p:nvPr/>
        </p:nvSpPr>
        <p:spPr>
          <a:xfrm>
            <a:off x="5943600" y="6426423"/>
            <a:ext cx="3291286" cy="369332"/>
          </a:xfrm>
          <a:prstGeom prst="rect">
            <a:avLst/>
          </a:prstGeom>
          <a:noFill/>
        </p:spPr>
        <p:txBody>
          <a:bodyPr wrap="none" rtlCol="0">
            <a:spAutoFit/>
          </a:bodyPr>
          <a:lstStyle/>
          <a:p>
            <a:r>
              <a:rPr lang="de-DE" sz="900" dirty="0"/>
              <a:t>©Andy </a:t>
            </a:r>
            <a:r>
              <a:rPr lang="de-DE" sz="900" dirty="0" err="1"/>
              <a:t>Ifiok</a:t>
            </a:r>
            <a:r>
              <a:rPr lang="de-DE" sz="900" dirty="0"/>
              <a:t>. E, CC BY-SA 4.0 &lt;https://</a:t>
            </a:r>
            <a:r>
              <a:rPr lang="de-DE" sz="900" dirty="0" err="1"/>
              <a:t>creativecommons.org</a:t>
            </a:r>
            <a:r>
              <a:rPr lang="de-DE" sz="900" dirty="0"/>
              <a:t>/</a:t>
            </a:r>
            <a:r>
              <a:rPr lang="de-DE" sz="900" dirty="0" err="1"/>
              <a:t>licens</a:t>
            </a:r>
            <a:endParaRPr lang="de-DE" sz="900" dirty="0"/>
          </a:p>
          <a:p>
            <a:r>
              <a:rPr lang="de-DE" sz="900" dirty="0"/>
              <a:t>es/</a:t>
            </a:r>
            <a:r>
              <a:rPr lang="de-DE" sz="900" dirty="0" err="1"/>
              <a:t>by-sa</a:t>
            </a:r>
            <a:r>
              <a:rPr lang="de-DE" sz="900" dirty="0"/>
              <a:t>/4.0&gt;, via Wikimedia Commons</a:t>
            </a:r>
          </a:p>
        </p:txBody>
      </p:sp>
    </p:spTree>
    <p:extLst>
      <p:ext uri="{BB962C8B-B14F-4D97-AF65-F5344CB8AC3E}">
        <p14:creationId xmlns:p14="http://schemas.microsoft.com/office/powerpoint/2010/main" val="87470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621B110-37A8-4EFE-8BA2-031C18C3037F}"/>
              </a:ext>
            </a:extLst>
          </p:cNvPr>
          <p:cNvSpPr txBox="1"/>
          <p:nvPr/>
        </p:nvSpPr>
        <p:spPr>
          <a:xfrm>
            <a:off x="360439" y="442889"/>
            <a:ext cx="4494110" cy="369332"/>
          </a:xfrm>
          <a:prstGeom prst="rect">
            <a:avLst/>
          </a:prstGeom>
          <a:noFill/>
        </p:spPr>
        <p:txBody>
          <a:bodyPr wrap="square" rtlCol="0">
            <a:spAutoFit/>
          </a:bodyPr>
          <a:lstStyle/>
          <a:p>
            <a:r>
              <a:rPr lang="de-CH" b="1"/>
              <a:t>Aufbau- und Abbau-Reaktionen im Vergleich</a:t>
            </a:r>
          </a:p>
        </p:txBody>
      </p:sp>
      <p:sp>
        <p:nvSpPr>
          <p:cNvPr id="3" name="Textfeld 2">
            <a:extLst>
              <a:ext uri="{FF2B5EF4-FFF2-40B4-BE49-F238E27FC236}">
                <a16:creationId xmlns:a16="http://schemas.microsoft.com/office/drawing/2014/main" id="{9D45C5DD-D877-4A4C-9F9A-8FEBC0A0EEB5}"/>
              </a:ext>
            </a:extLst>
          </p:cNvPr>
          <p:cNvSpPr txBox="1"/>
          <p:nvPr/>
        </p:nvSpPr>
        <p:spPr>
          <a:xfrm>
            <a:off x="375772" y="1937624"/>
            <a:ext cx="9283626" cy="461665"/>
          </a:xfrm>
          <a:prstGeom prst="rect">
            <a:avLst/>
          </a:prstGeom>
          <a:noFill/>
        </p:spPr>
        <p:txBody>
          <a:bodyPr wrap="square" rtlCol="0">
            <a:spAutoFit/>
          </a:bodyPr>
          <a:lstStyle/>
          <a:p>
            <a:r>
              <a:rPr lang="de-CH" sz="1200"/>
              <a:t>Im Körper des Menschen sowie in allen Organismen werden ständig Moleküle auf-, ab- und umgebaut. Für die meisten chemischen Reaktionen im Körper sind Enzyme erforderlich. Sämtliche chemischen Reaktionen in einem Organismus werden als Metabolismus (= Stoffwechsel) bezeichnet. </a:t>
            </a:r>
            <a:endParaRPr lang="de-CH" sz="1200" i="1">
              <a:solidFill>
                <a:schemeClr val="accent1">
                  <a:lumMod val="60000"/>
                  <a:lumOff val="40000"/>
                </a:schemeClr>
              </a:solidFill>
            </a:endParaRPr>
          </a:p>
        </p:txBody>
      </p:sp>
      <p:sp>
        <p:nvSpPr>
          <p:cNvPr id="32" name="Textfeld 31">
            <a:extLst>
              <a:ext uri="{FF2B5EF4-FFF2-40B4-BE49-F238E27FC236}">
                <a16:creationId xmlns:a16="http://schemas.microsoft.com/office/drawing/2014/main" id="{CE93CCD7-55F9-4F18-90A4-1D54EBD5C687}"/>
              </a:ext>
            </a:extLst>
          </p:cNvPr>
          <p:cNvSpPr txBox="1"/>
          <p:nvPr/>
        </p:nvSpPr>
        <p:spPr>
          <a:xfrm>
            <a:off x="341052" y="2519593"/>
            <a:ext cx="9868193" cy="461665"/>
          </a:xfrm>
          <a:prstGeom prst="rect">
            <a:avLst/>
          </a:prstGeom>
          <a:noFill/>
        </p:spPr>
        <p:txBody>
          <a:bodyPr wrap="square" rtlCol="0">
            <a:spAutoFit/>
          </a:bodyPr>
          <a:lstStyle/>
          <a:p>
            <a:r>
              <a:rPr lang="de-CH" sz="1200"/>
              <a:t>Eine Aufbaureaktion wird in der Fachsprache als anabole Reaktion bezeichnet. Rufe dir dabei in Erinnerung, dass Personen, die Anabolika konsumieren, ihre Muskelmasse aufbauen wollen. Eine Abbaureaktion wird katabole Reaktion genannt. </a:t>
            </a:r>
          </a:p>
        </p:txBody>
      </p:sp>
      <p:sp>
        <p:nvSpPr>
          <p:cNvPr id="34" name="Textfeld 33">
            <a:extLst>
              <a:ext uri="{FF2B5EF4-FFF2-40B4-BE49-F238E27FC236}">
                <a16:creationId xmlns:a16="http://schemas.microsoft.com/office/drawing/2014/main" id="{C0B48D8D-70A2-4C13-B116-ED3AF73C7F7F}"/>
              </a:ext>
            </a:extLst>
          </p:cNvPr>
          <p:cNvSpPr txBox="1"/>
          <p:nvPr/>
        </p:nvSpPr>
        <p:spPr>
          <a:xfrm>
            <a:off x="360439" y="951153"/>
            <a:ext cx="5665071" cy="646331"/>
          </a:xfrm>
          <a:prstGeom prst="rect">
            <a:avLst/>
          </a:prstGeom>
          <a:solidFill>
            <a:schemeClr val="accent1">
              <a:lumMod val="20000"/>
              <a:lumOff val="80000"/>
            </a:schemeClr>
          </a:solidFill>
        </p:spPr>
        <p:txBody>
          <a:bodyPr wrap="square">
            <a:spAutoFit/>
          </a:bodyPr>
          <a:lstStyle/>
          <a:p>
            <a:r>
              <a:rPr lang="de-CH" sz="1200" b="1"/>
              <a:t>Aufgabe 2</a:t>
            </a:r>
          </a:p>
          <a:p>
            <a:r>
              <a:rPr lang="de-CH" sz="1200"/>
              <a:t>Ergänze die Überschriften in den obigen Abbildungen.</a:t>
            </a:r>
            <a:br>
              <a:rPr lang="de-CH" sz="1200"/>
            </a:br>
            <a:r>
              <a:rPr lang="de-CH" sz="1200"/>
              <a:t>Schreibe zunächst die Alltagsbezeichnung und dann den Fachausdruck.</a:t>
            </a:r>
          </a:p>
        </p:txBody>
      </p:sp>
      <p:grpSp>
        <p:nvGrpSpPr>
          <p:cNvPr id="156" name="Gruppieren 155">
            <a:extLst>
              <a:ext uri="{FF2B5EF4-FFF2-40B4-BE49-F238E27FC236}">
                <a16:creationId xmlns:a16="http://schemas.microsoft.com/office/drawing/2014/main" id="{C23D2EA3-B494-7F42-1BFD-020C8424524A}"/>
              </a:ext>
            </a:extLst>
          </p:cNvPr>
          <p:cNvGrpSpPr/>
          <p:nvPr/>
        </p:nvGrpSpPr>
        <p:grpSpPr>
          <a:xfrm>
            <a:off x="2855046" y="3789809"/>
            <a:ext cx="5516668" cy="2803494"/>
            <a:chOff x="568025" y="1018436"/>
            <a:chExt cx="4342243" cy="2113410"/>
          </a:xfrm>
        </p:grpSpPr>
        <p:grpSp>
          <p:nvGrpSpPr>
            <p:cNvPr id="157" name="Gruppieren 156">
              <a:extLst>
                <a:ext uri="{FF2B5EF4-FFF2-40B4-BE49-F238E27FC236}">
                  <a16:creationId xmlns:a16="http://schemas.microsoft.com/office/drawing/2014/main" id="{30438D5D-71B5-EB23-99C6-3201DD70AFD0}"/>
                </a:ext>
              </a:extLst>
            </p:cNvPr>
            <p:cNvGrpSpPr/>
            <p:nvPr/>
          </p:nvGrpSpPr>
          <p:grpSpPr>
            <a:xfrm>
              <a:off x="568025" y="1107789"/>
              <a:ext cx="4342243" cy="2024057"/>
              <a:chOff x="316791" y="2050764"/>
              <a:chExt cx="4342243" cy="2024057"/>
            </a:xfrm>
          </p:grpSpPr>
          <p:grpSp>
            <p:nvGrpSpPr>
              <p:cNvPr id="229" name="Gruppieren 228">
                <a:extLst>
                  <a:ext uri="{FF2B5EF4-FFF2-40B4-BE49-F238E27FC236}">
                    <a16:creationId xmlns:a16="http://schemas.microsoft.com/office/drawing/2014/main" id="{859F0FA7-0C57-4E94-EDA8-3963BDCA9332}"/>
                  </a:ext>
                </a:extLst>
              </p:cNvPr>
              <p:cNvGrpSpPr/>
              <p:nvPr/>
            </p:nvGrpSpPr>
            <p:grpSpPr>
              <a:xfrm>
                <a:off x="316791" y="2050764"/>
                <a:ext cx="1970571" cy="2024057"/>
                <a:chOff x="3075114" y="1706882"/>
                <a:chExt cx="2483016" cy="2546711"/>
              </a:xfrm>
            </p:grpSpPr>
            <p:grpSp>
              <p:nvGrpSpPr>
                <p:cNvPr id="239" name="Gruppieren 238">
                  <a:extLst>
                    <a:ext uri="{FF2B5EF4-FFF2-40B4-BE49-F238E27FC236}">
                      <a16:creationId xmlns:a16="http://schemas.microsoft.com/office/drawing/2014/main" id="{38FBF013-2BF2-D91F-E9DE-5B9E63D76377}"/>
                    </a:ext>
                  </a:extLst>
                </p:cNvPr>
                <p:cNvGrpSpPr/>
                <p:nvPr/>
              </p:nvGrpSpPr>
              <p:grpSpPr>
                <a:xfrm>
                  <a:off x="3284956" y="3639712"/>
                  <a:ext cx="2070461" cy="613881"/>
                  <a:chOff x="3284956" y="3639712"/>
                  <a:chExt cx="2070461" cy="613881"/>
                </a:xfrm>
              </p:grpSpPr>
              <p:sp>
                <p:nvSpPr>
                  <p:cNvPr id="246" name="Rechteck 245">
                    <a:extLst>
                      <a:ext uri="{FF2B5EF4-FFF2-40B4-BE49-F238E27FC236}">
                        <a16:creationId xmlns:a16="http://schemas.microsoft.com/office/drawing/2014/main" id="{650AE4B0-481D-341B-4A1C-F7CFAE04EE2E}"/>
                      </a:ext>
                    </a:extLst>
                  </p:cNvPr>
                  <p:cNvSpPr/>
                  <p:nvPr/>
                </p:nvSpPr>
                <p:spPr>
                  <a:xfrm>
                    <a:off x="4199422" y="3639712"/>
                    <a:ext cx="108473" cy="88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7" name="Textfeld 246">
                    <a:extLst>
                      <a:ext uri="{FF2B5EF4-FFF2-40B4-BE49-F238E27FC236}">
                        <a16:creationId xmlns:a16="http://schemas.microsoft.com/office/drawing/2014/main" id="{7C6995E0-79AE-405D-75A2-A63DA2B5759B}"/>
                      </a:ext>
                    </a:extLst>
                  </p:cNvPr>
                  <p:cNvSpPr txBox="1"/>
                  <p:nvPr/>
                </p:nvSpPr>
                <p:spPr>
                  <a:xfrm>
                    <a:off x="3284956" y="3866342"/>
                    <a:ext cx="2070461" cy="387251"/>
                  </a:xfrm>
                  <a:prstGeom prst="rect">
                    <a:avLst/>
                  </a:prstGeom>
                  <a:noFill/>
                </p:spPr>
                <p:txBody>
                  <a:bodyPr wrap="square" rtlCol="0">
                    <a:spAutoFit/>
                  </a:bodyPr>
                  <a:lstStyle/>
                  <a:p>
                    <a:r>
                      <a:rPr lang="de-CH" sz="1400"/>
                      <a:t>Größeres Molekül</a:t>
                    </a:r>
                  </a:p>
                </p:txBody>
              </p:sp>
            </p:grpSp>
            <p:grpSp>
              <p:nvGrpSpPr>
                <p:cNvPr id="240" name="Gruppieren 239">
                  <a:extLst>
                    <a:ext uri="{FF2B5EF4-FFF2-40B4-BE49-F238E27FC236}">
                      <a16:creationId xmlns:a16="http://schemas.microsoft.com/office/drawing/2014/main" id="{3C773422-E8EF-6AC0-07D5-FA0624B57D04}"/>
                    </a:ext>
                  </a:extLst>
                </p:cNvPr>
                <p:cNvGrpSpPr/>
                <p:nvPr/>
              </p:nvGrpSpPr>
              <p:grpSpPr>
                <a:xfrm>
                  <a:off x="3075114" y="1706882"/>
                  <a:ext cx="2483016" cy="1073662"/>
                  <a:chOff x="3075114" y="1706882"/>
                  <a:chExt cx="2483016" cy="1073662"/>
                </a:xfrm>
              </p:grpSpPr>
              <p:sp>
                <p:nvSpPr>
                  <p:cNvPr id="242" name="Textfeld 241">
                    <a:extLst>
                      <a:ext uri="{FF2B5EF4-FFF2-40B4-BE49-F238E27FC236}">
                        <a16:creationId xmlns:a16="http://schemas.microsoft.com/office/drawing/2014/main" id="{18C126D1-A19D-706A-EABC-6164CB787BEC}"/>
                      </a:ext>
                    </a:extLst>
                  </p:cNvPr>
                  <p:cNvSpPr txBox="1"/>
                  <p:nvPr/>
                </p:nvSpPr>
                <p:spPr>
                  <a:xfrm>
                    <a:off x="4441024" y="2122218"/>
                    <a:ext cx="1117106" cy="658326"/>
                  </a:xfrm>
                  <a:prstGeom prst="rect">
                    <a:avLst/>
                  </a:prstGeom>
                  <a:noFill/>
                </p:spPr>
                <p:txBody>
                  <a:bodyPr wrap="square" rtlCol="0">
                    <a:spAutoFit/>
                  </a:bodyPr>
                  <a:lstStyle/>
                  <a:p>
                    <a:r>
                      <a:rPr lang="de-CH" sz="1400"/>
                      <a:t>Kleinere Moleküle</a:t>
                    </a:r>
                  </a:p>
                </p:txBody>
              </p:sp>
              <p:grpSp>
                <p:nvGrpSpPr>
                  <p:cNvPr id="243" name="Gruppieren 242">
                    <a:extLst>
                      <a:ext uri="{FF2B5EF4-FFF2-40B4-BE49-F238E27FC236}">
                        <a16:creationId xmlns:a16="http://schemas.microsoft.com/office/drawing/2014/main" id="{15F4730D-32B6-B0A0-89C3-67A1125B6DAC}"/>
                      </a:ext>
                    </a:extLst>
                  </p:cNvPr>
                  <p:cNvGrpSpPr/>
                  <p:nvPr/>
                </p:nvGrpSpPr>
                <p:grpSpPr>
                  <a:xfrm>
                    <a:off x="3075114" y="1706882"/>
                    <a:ext cx="1122851" cy="707083"/>
                    <a:chOff x="4970320" y="4677028"/>
                    <a:chExt cx="1195520" cy="704209"/>
                  </a:xfrm>
                </p:grpSpPr>
                <p:sp>
                  <p:nvSpPr>
                    <p:cNvPr id="244" name="Freihandform: Form 243">
                      <a:extLst>
                        <a:ext uri="{FF2B5EF4-FFF2-40B4-BE49-F238E27FC236}">
                          <a16:creationId xmlns:a16="http://schemas.microsoft.com/office/drawing/2014/main" id="{C0AD5690-4F1C-176C-5D4B-AFA67A5EA906}"/>
                        </a:ext>
                      </a:extLst>
                    </p:cNvPr>
                    <p:cNvSpPr/>
                    <p:nvPr/>
                  </p:nvSpPr>
                  <p:spPr>
                    <a:xfrm>
                      <a:off x="4970320" y="4677028"/>
                      <a:ext cx="1094128" cy="704209"/>
                    </a:xfrm>
                    <a:custGeom>
                      <a:avLst/>
                      <a:gdLst>
                        <a:gd name="connsiteX0" fmla="*/ 513806 w 1375954"/>
                        <a:gd name="connsiteY0" fmla="*/ 330926 h 1079863"/>
                        <a:gd name="connsiteX1" fmla="*/ 583474 w 1375954"/>
                        <a:gd name="connsiteY1" fmla="*/ 121920 h 1079863"/>
                        <a:gd name="connsiteX2" fmla="*/ 705394 w 1375954"/>
                        <a:gd name="connsiteY2" fmla="*/ 322217 h 1079863"/>
                        <a:gd name="connsiteX3" fmla="*/ 949234 w 1375954"/>
                        <a:gd name="connsiteY3" fmla="*/ 0 h 1079863"/>
                        <a:gd name="connsiteX4" fmla="*/ 957943 w 1375954"/>
                        <a:gd name="connsiteY4" fmla="*/ 287383 h 1079863"/>
                        <a:gd name="connsiteX5" fmla="*/ 1175657 w 1375954"/>
                        <a:gd name="connsiteY5" fmla="*/ 252549 h 1079863"/>
                        <a:gd name="connsiteX6" fmla="*/ 1045029 w 1375954"/>
                        <a:gd name="connsiteY6" fmla="*/ 418012 h 1079863"/>
                        <a:gd name="connsiteX7" fmla="*/ 1375954 w 1375954"/>
                        <a:gd name="connsiteY7" fmla="*/ 461554 h 1079863"/>
                        <a:gd name="connsiteX8" fmla="*/ 1123406 w 1375954"/>
                        <a:gd name="connsiteY8" fmla="*/ 609600 h 1079863"/>
                        <a:gd name="connsiteX9" fmla="*/ 1367246 w 1375954"/>
                        <a:gd name="connsiteY9" fmla="*/ 792480 h 1079863"/>
                        <a:gd name="connsiteX10" fmla="*/ 1097280 w 1375954"/>
                        <a:gd name="connsiteY10" fmla="*/ 766354 h 1079863"/>
                        <a:gd name="connsiteX11" fmla="*/ 1175657 w 1375954"/>
                        <a:gd name="connsiteY11" fmla="*/ 1045029 h 1079863"/>
                        <a:gd name="connsiteX12" fmla="*/ 896983 w 1375954"/>
                        <a:gd name="connsiteY12" fmla="*/ 862149 h 1079863"/>
                        <a:gd name="connsiteX13" fmla="*/ 844732 w 1375954"/>
                        <a:gd name="connsiteY13" fmla="*/ 1071154 h 1079863"/>
                        <a:gd name="connsiteX14" fmla="*/ 714103 w 1375954"/>
                        <a:gd name="connsiteY14" fmla="*/ 896983 h 1079863"/>
                        <a:gd name="connsiteX15" fmla="*/ 627017 w 1375954"/>
                        <a:gd name="connsiteY15" fmla="*/ 1079863 h 1079863"/>
                        <a:gd name="connsiteX16" fmla="*/ 531223 w 1375954"/>
                        <a:gd name="connsiteY16" fmla="*/ 888274 h 1079863"/>
                        <a:gd name="connsiteX17" fmla="*/ 322217 w 1375954"/>
                        <a:gd name="connsiteY17" fmla="*/ 1010194 h 1079863"/>
                        <a:gd name="connsiteX18" fmla="*/ 487680 w 1375954"/>
                        <a:gd name="connsiteY18" fmla="*/ 801189 h 1079863"/>
                        <a:gd name="connsiteX19" fmla="*/ 121920 w 1375954"/>
                        <a:gd name="connsiteY19" fmla="*/ 827314 h 1079863"/>
                        <a:gd name="connsiteX20" fmla="*/ 357052 w 1375954"/>
                        <a:gd name="connsiteY20" fmla="*/ 705394 h 1079863"/>
                        <a:gd name="connsiteX21" fmla="*/ 0 w 1375954"/>
                        <a:gd name="connsiteY21" fmla="*/ 592183 h 1079863"/>
                        <a:gd name="connsiteX22" fmla="*/ 435429 w 1375954"/>
                        <a:gd name="connsiteY22" fmla="*/ 478972 h 1079863"/>
                        <a:gd name="connsiteX23" fmla="*/ 235132 w 1375954"/>
                        <a:gd name="connsiteY23" fmla="*/ 365760 h 1079863"/>
                        <a:gd name="connsiteX24" fmla="*/ 513806 w 1375954"/>
                        <a:gd name="connsiteY24" fmla="*/ 330926 h 107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5954" h="1079863">
                          <a:moveTo>
                            <a:pt x="513806" y="330926"/>
                          </a:moveTo>
                          <a:lnTo>
                            <a:pt x="583474" y="121920"/>
                          </a:lnTo>
                          <a:lnTo>
                            <a:pt x="705394" y="322217"/>
                          </a:lnTo>
                          <a:lnTo>
                            <a:pt x="949234" y="0"/>
                          </a:lnTo>
                          <a:lnTo>
                            <a:pt x="957943" y="287383"/>
                          </a:lnTo>
                          <a:lnTo>
                            <a:pt x="1175657" y="252549"/>
                          </a:lnTo>
                          <a:lnTo>
                            <a:pt x="1045029" y="418012"/>
                          </a:lnTo>
                          <a:lnTo>
                            <a:pt x="1375954" y="461554"/>
                          </a:lnTo>
                          <a:lnTo>
                            <a:pt x="1123406" y="609600"/>
                          </a:lnTo>
                          <a:lnTo>
                            <a:pt x="1367246" y="792480"/>
                          </a:lnTo>
                          <a:lnTo>
                            <a:pt x="1097280" y="766354"/>
                          </a:lnTo>
                          <a:lnTo>
                            <a:pt x="1175657" y="1045029"/>
                          </a:lnTo>
                          <a:lnTo>
                            <a:pt x="896983" y="862149"/>
                          </a:lnTo>
                          <a:lnTo>
                            <a:pt x="844732" y="1071154"/>
                          </a:lnTo>
                          <a:lnTo>
                            <a:pt x="714103" y="896983"/>
                          </a:lnTo>
                          <a:lnTo>
                            <a:pt x="627017" y="1079863"/>
                          </a:lnTo>
                          <a:lnTo>
                            <a:pt x="531223" y="888274"/>
                          </a:lnTo>
                          <a:lnTo>
                            <a:pt x="322217" y="1010194"/>
                          </a:lnTo>
                          <a:lnTo>
                            <a:pt x="487680" y="801189"/>
                          </a:lnTo>
                          <a:lnTo>
                            <a:pt x="121920" y="827314"/>
                          </a:lnTo>
                          <a:lnTo>
                            <a:pt x="357052" y="705394"/>
                          </a:lnTo>
                          <a:lnTo>
                            <a:pt x="0" y="592183"/>
                          </a:lnTo>
                          <a:lnTo>
                            <a:pt x="435429" y="478972"/>
                          </a:lnTo>
                          <a:lnTo>
                            <a:pt x="235132" y="365760"/>
                          </a:lnTo>
                          <a:lnTo>
                            <a:pt x="513806" y="33092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5" name="Textfeld 244">
                      <a:extLst>
                        <a:ext uri="{FF2B5EF4-FFF2-40B4-BE49-F238E27FC236}">
                          <a16:creationId xmlns:a16="http://schemas.microsoft.com/office/drawing/2014/main" id="{D5A244CC-9C96-6B76-7E64-E312BE44267E}"/>
                        </a:ext>
                      </a:extLst>
                    </p:cNvPr>
                    <p:cNvSpPr txBox="1"/>
                    <p:nvPr/>
                  </p:nvSpPr>
                  <p:spPr>
                    <a:xfrm>
                      <a:off x="5188798" y="4899281"/>
                      <a:ext cx="977042" cy="306526"/>
                    </a:xfrm>
                    <a:prstGeom prst="rect">
                      <a:avLst/>
                    </a:prstGeom>
                    <a:noFill/>
                  </p:spPr>
                  <p:txBody>
                    <a:bodyPr wrap="square" rtlCol="0">
                      <a:spAutoFit/>
                    </a:bodyPr>
                    <a:lstStyle/>
                    <a:p>
                      <a:r>
                        <a:rPr lang="de-CH" sz="1400"/>
                        <a:t>Energie</a:t>
                      </a:r>
                    </a:p>
                  </p:txBody>
                </p:sp>
              </p:grpSp>
            </p:grpSp>
            <p:pic>
              <p:nvPicPr>
                <p:cNvPr id="241" name="Grafik 240">
                  <a:extLst>
                    <a:ext uri="{FF2B5EF4-FFF2-40B4-BE49-F238E27FC236}">
                      <a16:creationId xmlns:a16="http://schemas.microsoft.com/office/drawing/2014/main" id="{E5774515-5834-C87F-AC43-B18992CD3A5D}"/>
                    </a:ext>
                  </a:extLst>
                </p:cNvPr>
                <p:cNvPicPr>
                  <a:picLocks noChangeAspect="1"/>
                </p:cNvPicPr>
                <p:nvPr/>
              </p:nvPicPr>
              <p:blipFill rotWithShape="1">
                <a:blip r:embed="rId3">
                  <a:extLst>
                    <a:ext uri="{28A0092B-C50C-407E-A947-70E740481C1C}">
                      <a14:useLocalDpi xmlns:a14="http://schemas.microsoft.com/office/drawing/2010/main" val="0"/>
                    </a:ext>
                  </a:extLst>
                </a:blip>
                <a:srcRect l="17455" t="45196" r="68093" b="31916"/>
                <a:stretch/>
              </p:blipFill>
              <p:spPr>
                <a:xfrm>
                  <a:off x="3913242" y="2477076"/>
                  <a:ext cx="583080" cy="615602"/>
                </a:xfrm>
                <a:prstGeom prst="rect">
                  <a:avLst/>
                </a:prstGeom>
              </p:spPr>
            </p:pic>
          </p:grpSp>
          <p:grpSp>
            <p:nvGrpSpPr>
              <p:cNvPr id="230" name="Gruppieren 229">
                <a:extLst>
                  <a:ext uri="{FF2B5EF4-FFF2-40B4-BE49-F238E27FC236}">
                    <a16:creationId xmlns:a16="http://schemas.microsoft.com/office/drawing/2014/main" id="{416F29CD-21A9-10B6-073F-AB17E025EBF3}"/>
                  </a:ext>
                </a:extLst>
              </p:cNvPr>
              <p:cNvGrpSpPr/>
              <p:nvPr/>
            </p:nvGrpSpPr>
            <p:grpSpPr>
              <a:xfrm>
                <a:off x="2766924" y="2431489"/>
                <a:ext cx="1892110" cy="1388129"/>
                <a:chOff x="3171430" y="2381849"/>
                <a:chExt cx="1892110" cy="1388129"/>
              </a:xfrm>
            </p:grpSpPr>
            <p:grpSp>
              <p:nvGrpSpPr>
                <p:cNvPr id="231" name="Gruppieren 230">
                  <a:extLst>
                    <a:ext uri="{FF2B5EF4-FFF2-40B4-BE49-F238E27FC236}">
                      <a16:creationId xmlns:a16="http://schemas.microsoft.com/office/drawing/2014/main" id="{949A70E3-D286-4FCF-45B9-239E7D9612DD}"/>
                    </a:ext>
                  </a:extLst>
                </p:cNvPr>
                <p:cNvGrpSpPr/>
                <p:nvPr/>
              </p:nvGrpSpPr>
              <p:grpSpPr>
                <a:xfrm>
                  <a:off x="3320083" y="2381849"/>
                  <a:ext cx="1643159" cy="310044"/>
                  <a:chOff x="3387523" y="3777408"/>
                  <a:chExt cx="1643159" cy="310044"/>
                </a:xfrm>
              </p:grpSpPr>
              <p:sp>
                <p:nvSpPr>
                  <p:cNvPr id="237" name="Rechteck 236">
                    <a:extLst>
                      <a:ext uri="{FF2B5EF4-FFF2-40B4-BE49-F238E27FC236}">
                        <a16:creationId xmlns:a16="http://schemas.microsoft.com/office/drawing/2014/main" id="{C5FAAABE-EEC0-0D01-0BB8-079E0CA7459C}"/>
                      </a:ext>
                    </a:extLst>
                  </p:cNvPr>
                  <p:cNvSpPr/>
                  <p:nvPr/>
                </p:nvSpPr>
                <p:spPr>
                  <a:xfrm>
                    <a:off x="4017378" y="3777408"/>
                    <a:ext cx="86086" cy="70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8" name="Textfeld 237">
                    <a:extLst>
                      <a:ext uri="{FF2B5EF4-FFF2-40B4-BE49-F238E27FC236}">
                        <a16:creationId xmlns:a16="http://schemas.microsoft.com/office/drawing/2014/main" id="{F245AD61-BBDC-9F15-3723-3D8CE03F83BE}"/>
                      </a:ext>
                    </a:extLst>
                  </p:cNvPr>
                  <p:cNvSpPr txBox="1"/>
                  <p:nvPr/>
                </p:nvSpPr>
                <p:spPr>
                  <a:xfrm>
                    <a:off x="3387523" y="3779675"/>
                    <a:ext cx="1643159" cy="307777"/>
                  </a:xfrm>
                  <a:prstGeom prst="rect">
                    <a:avLst/>
                  </a:prstGeom>
                  <a:noFill/>
                </p:spPr>
                <p:txBody>
                  <a:bodyPr wrap="square" rtlCol="0">
                    <a:spAutoFit/>
                  </a:bodyPr>
                  <a:lstStyle/>
                  <a:p>
                    <a:r>
                      <a:rPr lang="de-CH" sz="1400"/>
                      <a:t>Größeres Molekül</a:t>
                    </a:r>
                  </a:p>
                </p:txBody>
              </p:sp>
            </p:grpSp>
            <p:sp>
              <p:nvSpPr>
                <p:cNvPr id="232" name="Textfeld 231">
                  <a:extLst>
                    <a:ext uri="{FF2B5EF4-FFF2-40B4-BE49-F238E27FC236}">
                      <a16:creationId xmlns:a16="http://schemas.microsoft.com/office/drawing/2014/main" id="{EFB875E9-6C8F-701C-7DD8-D7D6864DFE04}"/>
                    </a:ext>
                  </a:extLst>
                </p:cNvPr>
                <p:cNvSpPr txBox="1"/>
                <p:nvPr/>
              </p:nvSpPr>
              <p:spPr>
                <a:xfrm>
                  <a:off x="4176982" y="3093778"/>
                  <a:ext cx="886558" cy="523220"/>
                </a:xfrm>
                <a:prstGeom prst="rect">
                  <a:avLst/>
                </a:prstGeom>
                <a:noFill/>
              </p:spPr>
              <p:txBody>
                <a:bodyPr wrap="square" rtlCol="0">
                  <a:spAutoFit/>
                </a:bodyPr>
                <a:lstStyle/>
                <a:p>
                  <a:r>
                    <a:rPr lang="de-CH" sz="1400"/>
                    <a:t>Kleinere Moleküle</a:t>
                  </a:r>
                </a:p>
              </p:txBody>
            </p:sp>
            <p:grpSp>
              <p:nvGrpSpPr>
                <p:cNvPr id="233" name="Gruppieren 232">
                  <a:extLst>
                    <a:ext uri="{FF2B5EF4-FFF2-40B4-BE49-F238E27FC236}">
                      <a16:creationId xmlns:a16="http://schemas.microsoft.com/office/drawing/2014/main" id="{99012C88-C8A5-31DE-2F67-91E23E351451}"/>
                    </a:ext>
                  </a:extLst>
                </p:cNvPr>
                <p:cNvGrpSpPr/>
                <p:nvPr/>
              </p:nvGrpSpPr>
              <p:grpSpPr>
                <a:xfrm>
                  <a:off x="3171430" y="3208007"/>
                  <a:ext cx="897995" cy="561971"/>
                  <a:chOff x="4970320" y="4677028"/>
                  <a:chExt cx="1204748" cy="704209"/>
                </a:xfrm>
              </p:grpSpPr>
              <p:sp>
                <p:nvSpPr>
                  <p:cNvPr id="235" name="Freihandform: Form 234">
                    <a:extLst>
                      <a:ext uri="{FF2B5EF4-FFF2-40B4-BE49-F238E27FC236}">
                        <a16:creationId xmlns:a16="http://schemas.microsoft.com/office/drawing/2014/main" id="{608532BE-E863-8C44-4766-40A93A84CF8C}"/>
                      </a:ext>
                    </a:extLst>
                  </p:cNvPr>
                  <p:cNvSpPr/>
                  <p:nvPr/>
                </p:nvSpPr>
                <p:spPr>
                  <a:xfrm>
                    <a:off x="4970320" y="4677028"/>
                    <a:ext cx="1094128" cy="704209"/>
                  </a:xfrm>
                  <a:custGeom>
                    <a:avLst/>
                    <a:gdLst>
                      <a:gd name="connsiteX0" fmla="*/ 513806 w 1375954"/>
                      <a:gd name="connsiteY0" fmla="*/ 330926 h 1079863"/>
                      <a:gd name="connsiteX1" fmla="*/ 583474 w 1375954"/>
                      <a:gd name="connsiteY1" fmla="*/ 121920 h 1079863"/>
                      <a:gd name="connsiteX2" fmla="*/ 705394 w 1375954"/>
                      <a:gd name="connsiteY2" fmla="*/ 322217 h 1079863"/>
                      <a:gd name="connsiteX3" fmla="*/ 949234 w 1375954"/>
                      <a:gd name="connsiteY3" fmla="*/ 0 h 1079863"/>
                      <a:gd name="connsiteX4" fmla="*/ 957943 w 1375954"/>
                      <a:gd name="connsiteY4" fmla="*/ 287383 h 1079863"/>
                      <a:gd name="connsiteX5" fmla="*/ 1175657 w 1375954"/>
                      <a:gd name="connsiteY5" fmla="*/ 252549 h 1079863"/>
                      <a:gd name="connsiteX6" fmla="*/ 1045029 w 1375954"/>
                      <a:gd name="connsiteY6" fmla="*/ 418012 h 1079863"/>
                      <a:gd name="connsiteX7" fmla="*/ 1375954 w 1375954"/>
                      <a:gd name="connsiteY7" fmla="*/ 461554 h 1079863"/>
                      <a:gd name="connsiteX8" fmla="*/ 1123406 w 1375954"/>
                      <a:gd name="connsiteY8" fmla="*/ 609600 h 1079863"/>
                      <a:gd name="connsiteX9" fmla="*/ 1367246 w 1375954"/>
                      <a:gd name="connsiteY9" fmla="*/ 792480 h 1079863"/>
                      <a:gd name="connsiteX10" fmla="*/ 1097280 w 1375954"/>
                      <a:gd name="connsiteY10" fmla="*/ 766354 h 1079863"/>
                      <a:gd name="connsiteX11" fmla="*/ 1175657 w 1375954"/>
                      <a:gd name="connsiteY11" fmla="*/ 1045029 h 1079863"/>
                      <a:gd name="connsiteX12" fmla="*/ 896983 w 1375954"/>
                      <a:gd name="connsiteY12" fmla="*/ 862149 h 1079863"/>
                      <a:gd name="connsiteX13" fmla="*/ 844732 w 1375954"/>
                      <a:gd name="connsiteY13" fmla="*/ 1071154 h 1079863"/>
                      <a:gd name="connsiteX14" fmla="*/ 714103 w 1375954"/>
                      <a:gd name="connsiteY14" fmla="*/ 896983 h 1079863"/>
                      <a:gd name="connsiteX15" fmla="*/ 627017 w 1375954"/>
                      <a:gd name="connsiteY15" fmla="*/ 1079863 h 1079863"/>
                      <a:gd name="connsiteX16" fmla="*/ 531223 w 1375954"/>
                      <a:gd name="connsiteY16" fmla="*/ 888274 h 1079863"/>
                      <a:gd name="connsiteX17" fmla="*/ 322217 w 1375954"/>
                      <a:gd name="connsiteY17" fmla="*/ 1010194 h 1079863"/>
                      <a:gd name="connsiteX18" fmla="*/ 487680 w 1375954"/>
                      <a:gd name="connsiteY18" fmla="*/ 801189 h 1079863"/>
                      <a:gd name="connsiteX19" fmla="*/ 121920 w 1375954"/>
                      <a:gd name="connsiteY19" fmla="*/ 827314 h 1079863"/>
                      <a:gd name="connsiteX20" fmla="*/ 357052 w 1375954"/>
                      <a:gd name="connsiteY20" fmla="*/ 705394 h 1079863"/>
                      <a:gd name="connsiteX21" fmla="*/ 0 w 1375954"/>
                      <a:gd name="connsiteY21" fmla="*/ 592183 h 1079863"/>
                      <a:gd name="connsiteX22" fmla="*/ 435429 w 1375954"/>
                      <a:gd name="connsiteY22" fmla="*/ 478972 h 1079863"/>
                      <a:gd name="connsiteX23" fmla="*/ 235132 w 1375954"/>
                      <a:gd name="connsiteY23" fmla="*/ 365760 h 1079863"/>
                      <a:gd name="connsiteX24" fmla="*/ 513806 w 1375954"/>
                      <a:gd name="connsiteY24" fmla="*/ 330926 h 107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5954" h="1079863">
                        <a:moveTo>
                          <a:pt x="513806" y="330926"/>
                        </a:moveTo>
                        <a:lnTo>
                          <a:pt x="583474" y="121920"/>
                        </a:lnTo>
                        <a:lnTo>
                          <a:pt x="705394" y="322217"/>
                        </a:lnTo>
                        <a:lnTo>
                          <a:pt x="949234" y="0"/>
                        </a:lnTo>
                        <a:lnTo>
                          <a:pt x="957943" y="287383"/>
                        </a:lnTo>
                        <a:lnTo>
                          <a:pt x="1175657" y="252549"/>
                        </a:lnTo>
                        <a:lnTo>
                          <a:pt x="1045029" y="418012"/>
                        </a:lnTo>
                        <a:lnTo>
                          <a:pt x="1375954" y="461554"/>
                        </a:lnTo>
                        <a:lnTo>
                          <a:pt x="1123406" y="609600"/>
                        </a:lnTo>
                        <a:lnTo>
                          <a:pt x="1367246" y="792480"/>
                        </a:lnTo>
                        <a:lnTo>
                          <a:pt x="1097280" y="766354"/>
                        </a:lnTo>
                        <a:lnTo>
                          <a:pt x="1175657" y="1045029"/>
                        </a:lnTo>
                        <a:lnTo>
                          <a:pt x="896983" y="862149"/>
                        </a:lnTo>
                        <a:lnTo>
                          <a:pt x="844732" y="1071154"/>
                        </a:lnTo>
                        <a:lnTo>
                          <a:pt x="714103" y="896983"/>
                        </a:lnTo>
                        <a:lnTo>
                          <a:pt x="627017" y="1079863"/>
                        </a:lnTo>
                        <a:lnTo>
                          <a:pt x="531223" y="888274"/>
                        </a:lnTo>
                        <a:lnTo>
                          <a:pt x="322217" y="1010194"/>
                        </a:lnTo>
                        <a:lnTo>
                          <a:pt x="487680" y="801189"/>
                        </a:lnTo>
                        <a:lnTo>
                          <a:pt x="121920" y="827314"/>
                        </a:lnTo>
                        <a:lnTo>
                          <a:pt x="357052" y="705394"/>
                        </a:lnTo>
                        <a:lnTo>
                          <a:pt x="0" y="592183"/>
                        </a:lnTo>
                        <a:lnTo>
                          <a:pt x="435429" y="478972"/>
                        </a:lnTo>
                        <a:lnTo>
                          <a:pt x="235132" y="365760"/>
                        </a:lnTo>
                        <a:lnTo>
                          <a:pt x="513806" y="33092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6" name="Textfeld 235">
                    <a:extLst>
                      <a:ext uri="{FF2B5EF4-FFF2-40B4-BE49-F238E27FC236}">
                        <a16:creationId xmlns:a16="http://schemas.microsoft.com/office/drawing/2014/main" id="{3007490A-14A3-0652-0320-720BFC70830A}"/>
                      </a:ext>
                    </a:extLst>
                  </p:cNvPr>
                  <p:cNvSpPr txBox="1"/>
                  <p:nvPr/>
                </p:nvSpPr>
                <p:spPr>
                  <a:xfrm>
                    <a:off x="5198026" y="4924894"/>
                    <a:ext cx="977042" cy="306526"/>
                  </a:xfrm>
                  <a:prstGeom prst="rect">
                    <a:avLst/>
                  </a:prstGeom>
                  <a:noFill/>
                </p:spPr>
                <p:txBody>
                  <a:bodyPr wrap="square" rtlCol="0">
                    <a:spAutoFit/>
                  </a:bodyPr>
                  <a:lstStyle/>
                  <a:p>
                    <a:r>
                      <a:rPr lang="de-CH" sz="1400"/>
                      <a:t>Energie</a:t>
                    </a:r>
                  </a:p>
                </p:txBody>
              </p:sp>
            </p:grpSp>
            <p:pic>
              <p:nvPicPr>
                <p:cNvPr id="234" name="Grafik 233">
                  <a:extLst>
                    <a:ext uri="{FF2B5EF4-FFF2-40B4-BE49-F238E27FC236}">
                      <a16:creationId xmlns:a16="http://schemas.microsoft.com/office/drawing/2014/main" id="{4FF4AC1F-2272-F85E-24A7-D69116A74842}"/>
                    </a:ext>
                  </a:extLst>
                </p:cNvPr>
                <p:cNvPicPr>
                  <a:picLocks noChangeAspect="1"/>
                </p:cNvPicPr>
                <p:nvPr/>
              </p:nvPicPr>
              <p:blipFill rotWithShape="1">
                <a:blip r:embed="rId3">
                  <a:extLst>
                    <a:ext uri="{28A0092B-C50C-407E-A947-70E740481C1C}">
                      <a14:useLocalDpi xmlns:a14="http://schemas.microsoft.com/office/drawing/2010/main" val="0"/>
                    </a:ext>
                  </a:extLst>
                </a:blip>
                <a:srcRect l="17455" t="45196" r="68093" b="31916"/>
                <a:stretch/>
              </p:blipFill>
              <p:spPr>
                <a:xfrm>
                  <a:off x="3790245" y="2655468"/>
                  <a:ext cx="462744" cy="489264"/>
                </a:xfrm>
                <a:prstGeom prst="rect">
                  <a:avLst/>
                </a:prstGeom>
              </p:spPr>
            </p:pic>
          </p:grpSp>
        </p:grpSp>
        <p:grpSp>
          <p:nvGrpSpPr>
            <p:cNvPr id="158" name="Gruppieren 157">
              <a:extLst>
                <a:ext uri="{FF2B5EF4-FFF2-40B4-BE49-F238E27FC236}">
                  <a16:creationId xmlns:a16="http://schemas.microsoft.com/office/drawing/2014/main" id="{1BD4E5A6-C775-1913-94F0-2419A3118474}"/>
                </a:ext>
              </a:extLst>
            </p:cNvPr>
            <p:cNvGrpSpPr/>
            <p:nvPr/>
          </p:nvGrpSpPr>
          <p:grpSpPr>
            <a:xfrm>
              <a:off x="1110215" y="1018436"/>
              <a:ext cx="3581982" cy="2011889"/>
              <a:chOff x="1110215" y="1018436"/>
              <a:chExt cx="3581982" cy="2011889"/>
            </a:xfrm>
          </p:grpSpPr>
          <p:grpSp>
            <p:nvGrpSpPr>
              <p:cNvPr id="161" name="Gruppieren 160">
                <a:extLst>
                  <a:ext uri="{FF2B5EF4-FFF2-40B4-BE49-F238E27FC236}">
                    <a16:creationId xmlns:a16="http://schemas.microsoft.com/office/drawing/2014/main" id="{330EF9AF-318B-7BCD-2974-E8FD469E4885}"/>
                  </a:ext>
                </a:extLst>
              </p:cNvPr>
              <p:cNvGrpSpPr/>
              <p:nvPr/>
            </p:nvGrpSpPr>
            <p:grpSpPr>
              <a:xfrm>
                <a:off x="4163891" y="2758519"/>
                <a:ext cx="528306" cy="271806"/>
                <a:chOff x="3536188" y="4806978"/>
                <a:chExt cx="695441" cy="349506"/>
              </a:xfrm>
            </p:grpSpPr>
            <p:sp>
              <p:nvSpPr>
                <p:cNvPr id="218" name="Ellipse 217">
                  <a:extLst>
                    <a:ext uri="{FF2B5EF4-FFF2-40B4-BE49-F238E27FC236}">
                      <a16:creationId xmlns:a16="http://schemas.microsoft.com/office/drawing/2014/main" id="{FEDFB862-8741-7253-1B16-1F0C2E8AB9F8}"/>
                    </a:ext>
                  </a:extLst>
                </p:cNvPr>
                <p:cNvSpPr/>
                <p:nvPr/>
              </p:nvSpPr>
              <p:spPr>
                <a:xfrm>
                  <a:off x="3727450" y="5028964"/>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Ellipse 218">
                  <a:extLst>
                    <a:ext uri="{FF2B5EF4-FFF2-40B4-BE49-F238E27FC236}">
                      <a16:creationId xmlns:a16="http://schemas.microsoft.com/office/drawing/2014/main" id="{48FCD2DE-2893-E4A2-39D8-4A4686173FC0}"/>
                    </a:ext>
                  </a:extLst>
                </p:cNvPr>
                <p:cNvSpPr/>
                <p:nvPr/>
              </p:nvSpPr>
              <p:spPr>
                <a:xfrm>
                  <a:off x="3915629" y="4822579"/>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Ellipse 219">
                  <a:extLst>
                    <a:ext uri="{FF2B5EF4-FFF2-40B4-BE49-F238E27FC236}">
                      <a16:creationId xmlns:a16="http://schemas.microsoft.com/office/drawing/2014/main" id="{AFEBB16E-6956-D92D-1664-31051AB3C58E}"/>
                    </a:ext>
                  </a:extLst>
                </p:cNvPr>
                <p:cNvSpPr/>
                <p:nvPr/>
              </p:nvSpPr>
              <p:spPr>
                <a:xfrm>
                  <a:off x="4020403" y="5064007"/>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Ellipse 220">
                  <a:extLst>
                    <a:ext uri="{FF2B5EF4-FFF2-40B4-BE49-F238E27FC236}">
                      <a16:creationId xmlns:a16="http://schemas.microsoft.com/office/drawing/2014/main" id="{E4CBBB8D-8C33-8B95-AC9C-49A939B4AB29}"/>
                    </a:ext>
                  </a:extLst>
                </p:cNvPr>
                <p:cNvSpPr/>
                <p:nvPr/>
              </p:nvSpPr>
              <p:spPr>
                <a:xfrm>
                  <a:off x="3880623" y="508639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Ellipse 221">
                  <a:extLst>
                    <a:ext uri="{FF2B5EF4-FFF2-40B4-BE49-F238E27FC236}">
                      <a16:creationId xmlns:a16="http://schemas.microsoft.com/office/drawing/2014/main" id="{C7F39577-D62C-F44C-F3B0-984E80D49E11}"/>
                    </a:ext>
                  </a:extLst>
                </p:cNvPr>
                <p:cNvSpPr/>
                <p:nvPr/>
              </p:nvSpPr>
              <p:spPr>
                <a:xfrm>
                  <a:off x="3536188" y="4892665"/>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Ellipse 222">
                  <a:extLst>
                    <a:ext uri="{FF2B5EF4-FFF2-40B4-BE49-F238E27FC236}">
                      <a16:creationId xmlns:a16="http://schemas.microsoft.com/office/drawing/2014/main" id="{9D2C3EE5-36D2-33B9-B670-FF3680CD148C}"/>
                    </a:ext>
                  </a:extLst>
                </p:cNvPr>
                <p:cNvSpPr/>
                <p:nvPr/>
              </p:nvSpPr>
              <p:spPr>
                <a:xfrm>
                  <a:off x="3580749" y="5013916"/>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Ellipse 223">
                  <a:extLst>
                    <a:ext uri="{FF2B5EF4-FFF2-40B4-BE49-F238E27FC236}">
                      <a16:creationId xmlns:a16="http://schemas.microsoft.com/office/drawing/2014/main" id="{5044B721-9BA9-300F-E410-4C36F8F4C6C4}"/>
                    </a:ext>
                  </a:extLst>
                </p:cNvPr>
                <p:cNvSpPr/>
                <p:nvPr/>
              </p:nvSpPr>
              <p:spPr>
                <a:xfrm>
                  <a:off x="3727449" y="486301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Ellipse 224">
                  <a:extLst>
                    <a:ext uri="{FF2B5EF4-FFF2-40B4-BE49-F238E27FC236}">
                      <a16:creationId xmlns:a16="http://schemas.microsoft.com/office/drawing/2014/main" id="{2FD0EDDD-02F7-A224-BC71-64C4908ABA1D}"/>
                    </a:ext>
                  </a:extLst>
                </p:cNvPr>
                <p:cNvSpPr/>
                <p:nvPr/>
              </p:nvSpPr>
              <p:spPr>
                <a:xfrm>
                  <a:off x="3868345" y="4948254"/>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Ellipse 225">
                  <a:extLst>
                    <a:ext uri="{FF2B5EF4-FFF2-40B4-BE49-F238E27FC236}">
                      <a16:creationId xmlns:a16="http://schemas.microsoft.com/office/drawing/2014/main" id="{41FFD87A-2B62-320B-57F1-DCB181037FDD}"/>
                    </a:ext>
                  </a:extLst>
                </p:cNvPr>
                <p:cNvSpPr/>
                <p:nvPr/>
              </p:nvSpPr>
              <p:spPr>
                <a:xfrm>
                  <a:off x="4161779" y="5009691"/>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Ellipse 226">
                  <a:extLst>
                    <a:ext uri="{FF2B5EF4-FFF2-40B4-BE49-F238E27FC236}">
                      <a16:creationId xmlns:a16="http://schemas.microsoft.com/office/drawing/2014/main" id="{52616FBA-32D0-A632-6FD4-A08A4A5FA9D0}"/>
                    </a:ext>
                  </a:extLst>
                </p:cNvPr>
                <p:cNvSpPr/>
                <p:nvPr/>
              </p:nvSpPr>
              <p:spPr>
                <a:xfrm>
                  <a:off x="4044620" y="492770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Ellipse 227">
                  <a:extLst>
                    <a:ext uri="{FF2B5EF4-FFF2-40B4-BE49-F238E27FC236}">
                      <a16:creationId xmlns:a16="http://schemas.microsoft.com/office/drawing/2014/main" id="{8F77D436-EEAC-14D7-26E2-FFC17AD2A5B3}"/>
                    </a:ext>
                  </a:extLst>
                </p:cNvPr>
                <p:cNvSpPr/>
                <p:nvPr/>
              </p:nvSpPr>
              <p:spPr>
                <a:xfrm>
                  <a:off x="4080482" y="480697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uppieren 161">
                <a:extLst>
                  <a:ext uri="{FF2B5EF4-FFF2-40B4-BE49-F238E27FC236}">
                    <a16:creationId xmlns:a16="http://schemas.microsoft.com/office/drawing/2014/main" id="{8F36827D-6927-EAD2-2B5B-4933FBBDFF95}"/>
                  </a:ext>
                </a:extLst>
              </p:cNvPr>
              <p:cNvGrpSpPr/>
              <p:nvPr/>
            </p:nvGrpSpPr>
            <p:grpSpPr>
              <a:xfrm rot="10800000">
                <a:off x="3518586" y="1018436"/>
                <a:ext cx="728274" cy="464499"/>
                <a:chOff x="3035300" y="3663560"/>
                <a:chExt cx="868249" cy="567406"/>
              </a:xfrm>
            </p:grpSpPr>
            <p:sp>
              <p:nvSpPr>
                <p:cNvPr id="197" name="Ellipse 196">
                  <a:extLst>
                    <a:ext uri="{FF2B5EF4-FFF2-40B4-BE49-F238E27FC236}">
                      <a16:creationId xmlns:a16="http://schemas.microsoft.com/office/drawing/2014/main" id="{DF8C8DB5-E468-A5D5-97E6-36688235CE56}"/>
                    </a:ext>
                  </a:extLst>
                </p:cNvPr>
                <p:cNvSpPr/>
                <p:nvPr/>
              </p:nvSpPr>
              <p:spPr>
                <a:xfrm>
                  <a:off x="3149173" y="376041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Ellipse 197">
                  <a:extLst>
                    <a:ext uri="{FF2B5EF4-FFF2-40B4-BE49-F238E27FC236}">
                      <a16:creationId xmlns:a16="http://schemas.microsoft.com/office/drawing/2014/main" id="{B0C85FDA-1F01-B910-D977-4694C7C3790F}"/>
                    </a:ext>
                  </a:extLst>
                </p:cNvPr>
                <p:cNvSpPr/>
                <p:nvPr/>
              </p:nvSpPr>
              <p:spPr>
                <a:xfrm>
                  <a:off x="3035300" y="403225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Ellipse 198">
                  <a:extLst>
                    <a:ext uri="{FF2B5EF4-FFF2-40B4-BE49-F238E27FC236}">
                      <a16:creationId xmlns:a16="http://schemas.microsoft.com/office/drawing/2014/main" id="{B55E0885-71F3-DE29-F499-2911E888722F}"/>
                    </a:ext>
                  </a:extLst>
                </p:cNvPr>
                <p:cNvSpPr/>
                <p:nvPr/>
              </p:nvSpPr>
              <p:spPr>
                <a:xfrm>
                  <a:off x="3727450" y="3752864"/>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Ellipse 199">
                  <a:extLst>
                    <a:ext uri="{FF2B5EF4-FFF2-40B4-BE49-F238E27FC236}">
                      <a16:creationId xmlns:a16="http://schemas.microsoft.com/office/drawing/2014/main" id="{765B9E45-B122-9AF4-3104-45F695CC487C}"/>
                    </a:ext>
                  </a:extLst>
                </p:cNvPr>
                <p:cNvSpPr/>
                <p:nvPr/>
              </p:nvSpPr>
              <p:spPr>
                <a:xfrm>
                  <a:off x="3247864" y="416088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Ellipse 200">
                  <a:extLst>
                    <a:ext uri="{FF2B5EF4-FFF2-40B4-BE49-F238E27FC236}">
                      <a16:creationId xmlns:a16="http://schemas.microsoft.com/office/drawing/2014/main" id="{53D8E4F5-EA2C-8A0B-AC54-855FFF359CBB}"/>
                    </a:ext>
                  </a:extLst>
                </p:cNvPr>
                <p:cNvSpPr/>
                <p:nvPr/>
              </p:nvSpPr>
              <p:spPr>
                <a:xfrm>
                  <a:off x="3234531" y="3950022"/>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Ellipse 201">
                  <a:extLst>
                    <a:ext uri="{FF2B5EF4-FFF2-40B4-BE49-F238E27FC236}">
                      <a16:creationId xmlns:a16="http://schemas.microsoft.com/office/drawing/2014/main" id="{5D78B4BF-D337-BB15-B924-D3009E80D464}"/>
                    </a:ext>
                  </a:extLst>
                </p:cNvPr>
                <p:cNvSpPr/>
                <p:nvPr/>
              </p:nvSpPr>
              <p:spPr>
                <a:xfrm>
                  <a:off x="3435243" y="3878041"/>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Ellipse 202">
                  <a:extLst>
                    <a:ext uri="{FF2B5EF4-FFF2-40B4-BE49-F238E27FC236}">
                      <a16:creationId xmlns:a16="http://schemas.microsoft.com/office/drawing/2014/main" id="{13D70F74-48CC-1B61-BE25-B163A9753A99}"/>
                    </a:ext>
                  </a:extLst>
                </p:cNvPr>
                <p:cNvSpPr/>
                <p:nvPr/>
              </p:nvSpPr>
              <p:spPr>
                <a:xfrm>
                  <a:off x="3640039" y="3942642"/>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Gerader Verbinder 203">
                  <a:extLst>
                    <a:ext uri="{FF2B5EF4-FFF2-40B4-BE49-F238E27FC236}">
                      <a16:creationId xmlns:a16="http://schemas.microsoft.com/office/drawing/2014/main" id="{50A38A16-E883-4D30-D9C2-81DFC0D0B48E}"/>
                    </a:ext>
                  </a:extLst>
                </p:cNvPr>
                <p:cNvCxnSpPr>
                  <a:cxnSpLocks/>
                </p:cNvCxnSpPr>
                <p:nvPr/>
              </p:nvCxnSpPr>
              <p:spPr>
                <a:xfrm flipV="1">
                  <a:off x="3302000" y="3918036"/>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205" name="Gerader Verbinder 204">
                  <a:extLst>
                    <a:ext uri="{FF2B5EF4-FFF2-40B4-BE49-F238E27FC236}">
                      <a16:creationId xmlns:a16="http://schemas.microsoft.com/office/drawing/2014/main" id="{AD583DB2-1DFA-9ADE-6DB9-9753C166EDBE}"/>
                    </a:ext>
                  </a:extLst>
                </p:cNvPr>
                <p:cNvCxnSpPr>
                  <a:cxnSpLocks/>
                </p:cNvCxnSpPr>
                <p:nvPr/>
              </p:nvCxnSpPr>
              <p:spPr>
                <a:xfrm>
                  <a:off x="3511558" y="3918036"/>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206" name="Gerader Verbinder 205">
                  <a:extLst>
                    <a:ext uri="{FF2B5EF4-FFF2-40B4-BE49-F238E27FC236}">
                      <a16:creationId xmlns:a16="http://schemas.microsoft.com/office/drawing/2014/main" id="{1DCAF9F3-E664-9ED7-79C1-32272047DB23}"/>
                    </a:ext>
                  </a:extLst>
                </p:cNvPr>
                <p:cNvCxnSpPr>
                  <a:cxnSpLocks/>
                </p:cNvCxnSpPr>
                <p:nvPr/>
              </p:nvCxnSpPr>
              <p:spPr>
                <a:xfrm>
                  <a:off x="3712270" y="3997528"/>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207" name="Gerader Verbinder 206">
                  <a:extLst>
                    <a:ext uri="{FF2B5EF4-FFF2-40B4-BE49-F238E27FC236}">
                      <a16:creationId xmlns:a16="http://schemas.microsoft.com/office/drawing/2014/main" id="{82C5E153-0DBC-73E7-E293-49DCC0A60E25}"/>
                    </a:ext>
                  </a:extLst>
                </p:cNvPr>
                <p:cNvCxnSpPr>
                  <a:cxnSpLocks/>
                </p:cNvCxnSpPr>
                <p:nvPr/>
              </p:nvCxnSpPr>
              <p:spPr>
                <a:xfrm flipV="1">
                  <a:off x="3105372" y="3998322"/>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208" name="Gerader Verbinder 207">
                  <a:extLst>
                    <a:ext uri="{FF2B5EF4-FFF2-40B4-BE49-F238E27FC236}">
                      <a16:creationId xmlns:a16="http://schemas.microsoft.com/office/drawing/2014/main" id="{95923A46-499B-9CCF-251C-FF9917271C00}"/>
                    </a:ext>
                  </a:extLst>
                </p:cNvPr>
                <p:cNvCxnSpPr>
                  <a:cxnSpLocks/>
                </p:cNvCxnSpPr>
                <p:nvPr/>
              </p:nvCxnSpPr>
              <p:spPr>
                <a:xfrm flipV="1">
                  <a:off x="3282789" y="4022489"/>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209" name="Gerader Verbinder 208">
                  <a:extLst>
                    <a:ext uri="{FF2B5EF4-FFF2-40B4-BE49-F238E27FC236}">
                      <a16:creationId xmlns:a16="http://schemas.microsoft.com/office/drawing/2014/main" id="{70D2EEBE-4F00-1D7D-12D5-704B8073E9FE}"/>
                    </a:ext>
                  </a:extLst>
                </p:cNvPr>
                <p:cNvCxnSpPr>
                  <a:cxnSpLocks/>
                </p:cNvCxnSpPr>
                <p:nvPr/>
              </p:nvCxnSpPr>
              <p:spPr>
                <a:xfrm flipH="1" flipV="1">
                  <a:off x="3200370" y="3830356"/>
                  <a:ext cx="51710" cy="119666"/>
                </a:xfrm>
                <a:prstGeom prst="line">
                  <a:avLst/>
                </a:prstGeom>
              </p:spPr>
              <p:style>
                <a:lnRef idx="1">
                  <a:schemeClr val="dk1"/>
                </a:lnRef>
                <a:fillRef idx="0">
                  <a:schemeClr val="dk1"/>
                </a:fillRef>
                <a:effectRef idx="0">
                  <a:schemeClr val="dk1"/>
                </a:effectRef>
                <a:fontRef idx="minor">
                  <a:schemeClr val="tx1"/>
                </a:fontRef>
              </p:style>
            </p:cxnSp>
            <p:cxnSp>
              <p:nvCxnSpPr>
                <p:cNvPr id="210" name="Gerader Verbinder 209">
                  <a:extLst>
                    <a:ext uri="{FF2B5EF4-FFF2-40B4-BE49-F238E27FC236}">
                      <a16:creationId xmlns:a16="http://schemas.microsoft.com/office/drawing/2014/main" id="{3C01E5A3-82E4-4909-E1B0-87463C6968DA}"/>
                    </a:ext>
                  </a:extLst>
                </p:cNvPr>
                <p:cNvCxnSpPr>
                  <a:cxnSpLocks/>
                </p:cNvCxnSpPr>
                <p:nvPr/>
              </p:nvCxnSpPr>
              <p:spPr>
                <a:xfrm flipV="1">
                  <a:off x="3470168" y="3955674"/>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211" name="Gerader Verbinder 210">
                  <a:extLst>
                    <a:ext uri="{FF2B5EF4-FFF2-40B4-BE49-F238E27FC236}">
                      <a16:creationId xmlns:a16="http://schemas.microsoft.com/office/drawing/2014/main" id="{31A283C7-6E54-F848-AD86-1C126394CC52}"/>
                    </a:ext>
                  </a:extLst>
                </p:cNvPr>
                <p:cNvCxnSpPr>
                  <a:cxnSpLocks/>
                </p:cNvCxnSpPr>
                <p:nvPr/>
              </p:nvCxnSpPr>
              <p:spPr>
                <a:xfrm flipV="1">
                  <a:off x="3467787" y="3742031"/>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212" name="Gerader Verbinder 211">
                  <a:extLst>
                    <a:ext uri="{FF2B5EF4-FFF2-40B4-BE49-F238E27FC236}">
                      <a16:creationId xmlns:a16="http://schemas.microsoft.com/office/drawing/2014/main" id="{9113705F-993A-1A58-EDC5-A5147E49C91B}"/>
                    </a:ext>
                  </a:extLst>
                </p:cNvPr>
                <p:cNvCxnSpPr>
                  <a:cxnSpLocks/>
                </p:cNvCxnSpPr>
                <p:nvPr/>
              </p:nvCxnSpPr>
              <p:spPr>
                <a:xfrm flipV="1">
                  <a:off x="3674964" y="4020108"/>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213" name="Gerader Verbinder 212">
                  <a:extLst>
                    <a:ext uri="{FF2B5EF4-FFF2-40B4-BE49-F238E27FC236}">
                      <a16:creationId xmlns:a16="http://schemas.microsoft.com/office/drawing/2014/main" id="{67041248-8238-FC32-AC66-67A3710CBF70}"/>
                    </a:ext>
                  </a:extLst>
                </p:cNvPr>
                <p:cNvCxnSpPr>
                  <a:cxnSpLocks/>
                </p:cNvCxnSpPr>
                <p:nvPr/>
              </p:nvCxnSpPr>
              <p:spPr>
                <a:xfrm flipH="1">
                  <a:off x="3690697" y="3818208"/>
                  <a:ext cx="51710" cy="119666"/>
                </a:xfrm>
                <a:prstGeom prst="line">
                  <a:avLst/>
                </a:prstGeom>
              </p:spPr>
              <p:style>
                <a:lnRef idx="1">
                  <a:schemeClr val="dk1"/>
                </a:lnRef>
                <a:fillRef idx="0">
                  <a:schemeClr val="dk1"/>
                </a:fillRef>
                <a:effectRef idx="0">
                  <a:schemeClr val="dk1"/>
                </a:effectRef>
                <a:fontRef idx="minor">
                  <a:schemeClr val="tx1"/>
                </a:fontRef>
              </p:style>
            </p:cxnSp>
            <p:sp>
              <p:nvSpPr>
                <p:cNvPr id="214" name="Ellipse 213">
                  <a:extLst>
                    <a:ext uri="{FF2B5EF4-FFF2-40B4-BE49-F238E27FC236}">
                      <a16:creationId xmlns:a16="http://schemas.microsoft.com/office/drawing/2014/main" id="{131E8ECF-71C8-C969-0B15-E1E7D032E5E5}"/>
                    </a:ext>
                  </a:extLst>
                </p:cNvPr>
                <p:cNvSpPr/>
                <p:nvPr/>
              </p:nvSpPr>
              <p:spPr>
                <a:xfrm>
                  <a:off x="3640039" y="416088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Ellipse 214">
                  <a:extLst>
                    <a:ext uri="{FF2B5EF4-FFF2-40B4-BE49-F238E27FC236}">
                      <a16:creationId xmlns:a16="http://schemas.microsoft.com/office/drawing/2014/main" id="{69A918F2-0D8E-FDAB-7012-A800EB311AFE}"/>
                    </a:ext>
                  </a:extLst>
                </p:cNvPr>
                <p:cNvSpPr/>
                <p:nvPr/>
              </p:nvSpPr>
              <p:spPr>
                <a:xfrm>
                  <a:off x="3833699" y="4027632"/>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Ellipse 215">
                  <a:extLst>
                    <a:ext uri="{FF2B5EF4-FFF2-40B4-BE49-F238E27FC236}">
                      <a16:creationId xmlns:a16="http://schemas.microsoft.com/office/drawing/2014/main" id="{991AB6CA-1C03-F855-ACF1-93AF87B4E1ED}"/>
                    </a:ext>
                  </a:extLst>
                </p:cNvPr>
                <p:cNvSpPr/>
                <p:nvPr/>
              </p:nvSpPr>
              <p:spPr>
                <a:xfrm>
                  <a:off x="3438382" y="366356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Ellipse 216">
                  <a:extLst>
                    <a:ext uri="{FF2B5EF4-FFF2-40B4-BE49-F238E27FC236}">
                      <a16:creationId xmlns:a16="http://schemas.microsoft.com/office/drawing/2014/main" id="{B84CE8C6-A814-57DD-CA19-3A36D741D676}"/>
                    </a:ext>
                  </a:extLst>
                </p:cNvPr>
                <p:cNvSpPr/>
                <p:nvPr/>
              </p:nvSpPr>
              <p:spPr>
                <a:xfrm>
                  <a:off x="3432862" y="4095042"/>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uppieren 162">
                <a:extLst>
                  <a:ext uri="{FF2B5EF4-FFF2-40B4-BE49-F238E27FC236}">
                    <a16:creationId xmlns:a16="http://schemas.microsoft.com/office/drawing/2014/main" id="{10AA675D-4DF9-39E1-1614-2EF4710F23E1}"/>
                  </a:ext>
                </a:extLst>
              </p:cNvPr>
              <p:cNvGrpSpPr/>
              <p:nvPr/>
            </p:nvGrpSpPr>
            <p:grpSpPr>
              <a:xfrm rot="10800000">
                <a:off x="1110215" y="2276443"/>
                <a:ext cx="728274" cy="464499"/>
                <a:chOff x="3035300" y="3663560"/>
                <a:chExt cx="868249" cy="567406"/>
              </a:xfrm>
            </p:grpSpPr>
            <p:sp>
              <p:nvSpPr>
                <p:cNvPr id="176" name="Ellipse 175">
                  <a:extLst>
                    <a:ext uri="{FF2B5EF4-FFF2-40B4-BE49-F238E27FC236}">
                      <a16:creationId xmlns:a16="http://schemas.microsoft.com/office/drawing/2014/main" id="{2FB689A8-9E76-1025-B301-840C99752DF2}"/>
                    </a:ext>
                  </a:extLst>
                </p:cNvPr>
                <p:cNvSpPr/>
                <p:nvPr/>
              </p:nvSpPr>
              <p:spPr>
                <a:xfrm>
                  <a:off x="3149173" y="376041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Ellipse 176">
                  <a:extLst>
                    <a:ext uri="{FF2B5EF4-FFF2-40B4-BE49-F238E27FC236}">
                      <a16:creationId xmlns:a16="http://schemas.microsoft.com/office/drawing/2014/main" id="{C4F2E28C-8DB8-8AD8-F31F-FF93B6E3A604}"/>
                    </a:ext>
                  </a:extLst>
                </p:cNvPr>
                <p:cNvSpPr/>
                <p:nvPr/>
              </p:nvSpPr>
              <p:spPr>
                <a:xfrm>
                  <a:off x="3035300" y="403225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Ellipse 177">
                  <a:extLst>
                    <a:ext uri="{FF2B5EF4-FFF2-40B4-BE49-F238E27FC236}">
                      <a16:creationId xmlns:a16="http://schemas.microsoft.com/office/drawing/2014/main" id="{0FC97578-68BC-26E2-7F20-D97F0F0433B1}"/>
                    </a:ext>
                  </a:extLst>
                </p:cNvPr>
                <p:cNvSpPr/>
                <p:nvPr/>
              </p:nvSpPr>
              <p:spPr>
                <a:xfrm>
                  <a:off x="3727450" y="3752864"/>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Ellipse 178">
                  <a:extLst>
                    <a:ext uri="{FF2B5EF4-FFF2-40B4-BE49-F238E27FC236}">
                      <a16:creationId xmlns:a16="http://schemas.microsoft.com/office/drawing/2014/main" id="{05FA2001-F134-3B07-7642-7A67008F8BF4}"/>
                    </a:ext>
                  </a:extLst>
                </p:cNvPr>
                <p:cNvSpPr/>
                <p:nvPr/>
              </p:nvSpPr>
              <p:spPr>
                <a:xfrm>
                  <a:off x="3247864" y="416088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Ellipse 179">
                  <a:extLst>
                    <a:ext uri="{FF2B5EF4-FFF2-40B4-BE49-F238E27FC236}">
                      <a16:creationId xmlns:a16="http://schemas.microsoft.com/office/drawing/2014/main" id="{BAF0BF06-3486-C9E6-1436-FAE463E5CF37}"/>
                    </a:ext>
                  </a:extLst>
                </p:cNvPr>
                <p:cNvSpPr/>
                <p:nvPr/>
              </p:nvSpPr>
              <p:spPr>
                <a:xfrm>
                  <a:off x="3234531" y="3950022"/>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Ellipse 180">
                  <a:extLst>
                    <a:ext uri="{FF2B5EF4-FFF2-40B4-BE49-F238E27FC236}">
                      <a16:creationId xmlns:a16="http://schemas.microsoft.com/office/drawing/2014/main" id="{6876C67A-BC0D-EA03-C8D7-1386F217DC23}"/>
                    </a:ext>
                  </a:extLst>
                </p:cNvPr>
                <p:cNvSpPr/>
                <p:nvPr/>
              </p:nvSpPr>
              <p:spPr>
                <a:xfrm>
                  <a:off x="3435243" y="3878041"/>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Ellipse 181">
                  <a:extLst>
                    <a:ext uri="{FF2B5EF4-FFF2-40B4-BE49-F238E27FC236}">
                      <a16:creationId xmlns:a16="http://schemas.microsoft.com/office/drawing/2014/main" id="{CA460214-995C-B66F-352D-7025D8D63D7C}"/>
                    </a:ext>
                  </a:extLst>
                </p:cNvPr>
                <p:cNvSpPr/>
                <p:nvPr/>
              </p:nvSpPr>
              <p:spPr>
                <a:xfrm>
                  <a:off x="3640039" y="3942642"/>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Gerader Verbinder 182">
                  <a:extLst>
                    <a:ext uri="{FF2B5EF4-FFF2-40B4-BE49-F238E27FC236}">
                      <a16:creationId xmlns:a16="http://schemas.microsoft.com/office/drawing/2014/main" id="{D5F5A69C-42E4-31EA-1DBD-50454EAB41D9}"/>
                    </a:ext>
                  </a:extLst>
                </p:cNvPr>
                <p:cNvCxnSpPr>
                  <a:cxnSpLocks/>
                </p:cNvCxnSpPr>
                <p:nvPr/>
              </p:nvCxnSpPr>
              <p:spPr>
                <a:xfrm flipV="1">
                  <a:off x="3302000" y="3918036"/>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184" name="Gerader Verbinder 183">
                  <a:extLst>
                    <a:ext uri="{FF2B5EF4-FFF2-40B4-BE49-F238E27FC236}">
                      <a16:creationId xmlns:a16="http://schemas.microsoft.com/office/drawing/2014/main" id="{6B77506D-BF85-D27A-F918-1F37827BE2EC}"/>
                    </a:ext>
                  </a:extLst>
                </p:cNvPr>
                <p:cNvCxnSpPr>
                  <a:cxnSpLocks/>
                </p:cNvCxnSpPr>
                <p:nvPr/>
              </p:nvCxnSpPr>
              <p:spPr>
                <a:xfrm>
                  <a:off x="3511558" y="3918036"/>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185" name="Gerader Verbinder 184">
                  <a:extLst>
                    <a:ext uri="{FF2B5EF4-FFF2-40B4-BE49-F238E27FC236}">
                      <a16:creationId xmlns:a16="http://schemas.microsoft.com/office/drawing/2014/main" id="{24AF0324-E9B5-E588-2760-6C655685E543}"/>
                    </a:ext>
                  </a:extLst>
                </p:cNvPr>
                <p:cNvCxnSpPr>
                  <a:cxnSpLocks/>
                </p:cNvCxnSpPr>
                <p:nvPr/>
              </p:nvCxnSpPr>
              <p:spPr>
                <a:xfrm>
                  <a:off x="3712270" y="3997528"/>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186" name="Gerader Verbinder 185">
                  <a:extLst>
                    <a:ext uri="{FF2B5EF4-FFF2-40B4-BE49-F238E27FC236}">
                      <a16:creationId xmlns:a16="http://schemas.microsoft.com/office/drawing/2014/main" id="{AE1429DF-703E-C667-6AD2-597956023150}"/>
                    </a:ext>
                  </a:extLst>
                </p:cNvPr>
                <p:cNvCxnSpPr>
                  <a:cxnSpLocks/>
                </p:cNvCxnSpPr>
                <p:nvPr/>
              </p:nvCxnSpPr>
              <p:spPr>
                <a:xfrm flipV="1">
                  <a:off x="3105372" y="3998322"/>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187" name="Gerader Verbinder 186">
                  <a:extLst>
                    <a:ext uri="{FF2B5EF4-FFF2-40B4-BE49-F238E27FC236}">
                      <a16:creationId xmlns:a16="http://schemas.microsoft.com/office/drawing/2014/main" id="{7AFC6126-C7BE-3A0E-06F9-709994BBF722}"/>
                    </a:ext>
                  </a:extLst>
                </p:cNvPr>
                <p:cNvCxnSpPr>
                  <a:cxnSpLocks/>
                </p:cNvCxnSpPr>
                <p:nvPr/>
              </p:nvCxnSpPr>
              <p:spPr>
                <a:xfrm flipV="1">
                  <a:off x="3282789" y="4022489"/>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188" name="Gerader Verbinder 187">
                  <a:extLst>
                    <a:ext uri="{FF2B5EF4-FFF2-40B4-BE49-F238E27FC236}">
                      <a16:creationId xmlns:a16="http://schemas.microsoft.com/office/drawing/2014/main" id="{5F5D1AB8-B004-A1CF-0925-5B8706F9F3E7}"/>
                    </a:ext>
                  </a:extLst>
                </p:cNvPr>
                <p:cNvCxnSpPr>
                  <a:cxnSpLocks/>
                </p:cNvCxnSpPr>
                <p:nvPr/>
              </p:nvCxnSpPr>
              <p:spPr>
                <a:xfrm flipH="1" flipV="1">
                  <a:off x="3200370" y="3830356"/>
                  <a:ext cx="51710" cy="119666"/>
                </a:xfrm>
                <a:prstGeom prst="line">
                  <a:avLst/>
                </a:prstGeom>
              </p:spPr>
              <p:style>
                <a:lnRef idx="1">
                  <a:schemeClr val="dk1"/>
                </a:lnRef>
                <a:fillRef idx="0">
                  <a:schemeClr val="dk1"/>
                </a:fillRef>
                <a:effectRef idx="0">
                  <a:schemeClr val="dk1"/>
                </a:effectRef>
                <a:fontRef idx="minor">
                  <a:schemeClr val="tx1"/>
                </a:fontRef>
              </p:style>
            </p:cxnSp>
            <p:cxnSp>
              <p:nvCxnSpPr>
                <p:cNvPr id="189" name="Gerader Verbinder 188">
                  <a:extLst>
                    <a:ext uri="{FF2B5EF4-FFF2-40B4-BE49-F238E27FC236}">
                      <a16:creationId xmlns:a16="http://schemas.microsoft.com/office/drawing/2014/main" id="{0DD05FDD-749B-F53F-1216-5ED26830A2A2}"/>
                    </a:ext>
                  </a:extLst>
                </p:cNvPr>
                <p:cNvCxnSpPr>
                  <a:cxnSpLocks/>
                </p:cNvCxnSpPr>
                <p:nvPr/>
              </p:nvCxnSpPr>
              <p:spPr>
                <a:xfrm flipV="1">
                  <a:off x="3470168" y="3955674"/>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190" name="Gerader Verbinder 189">
                  <a:extLst>
                    <a:ext uri="{FF2B5EF4-FFF2-40B4-BE49-F238E27FC236}">
                      <a16:creationId xmlns:a16="http://schemas.microsoft.com/office/drawing/2014/main" id="{7192CBF6-64EF-CF01-5529-25581405137A}"/>
                    </a:ext>
                  </a:extLst>
                </p:cNvPr>
                <p:cNvCxnSpPr>
                  <a:cxnSpLocks/>
                </p:cNvCxnSpPr>
                <p:nvPr/>
              </p:nvCxnSpPr>
              <p:spPr>
                <a:xfrm flipV="1">
                  <a:off x="3467787" y="3742031"/>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191" name="Gerader Verbinder 190">
                  <a:extLst>
                    <a:ext uri="{FF2B5EF4-FFF2-40B4-BE49-F238E27FC236}">
                      <a16:creationId xmlns:a16="http://schemas.microsoft.com/office/drawing/2014/main" id="{F3D3C21A-2EE3-691D-D6EA-B73FCB564480}"/>
                    </a:ext>
                  </a:extLst>
                </p:cNvPr>
                <p:cNvCxnSpPr>
                  <a:cxnSpLocks/>
                </p:cNvCxnSpPr>
                <p:nvPr/>
              </p:nvCxnSpPr>
              <p:spPr>
                <a:xfrm flipV="1">
                  <a:off x="3674964" y="4020108"/>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192" name="Gerader Verbinder 191">
                  <a:extLst>
                    <a:ext uri="{FF2B5EF4-FFF2-40B4-BE49-F238E27FC236}">
                      <a16:creationId xmlns:a16="http://schemas.microsoft.com/office/drawing/2014/main" id="{7643C496-1A4F-313A-E567-68C8A03294B2}"/>
                    </a:ext>
                  </a:extLst>
                </p:cNvPr>
                <p:cNvCxnSpPr>
                  <a:cxnSpLocks/>
                </p:cNvCxnSpPr>
                <p:nvPr/>
              </p:nvCxnSpPr>
              <p:spPr>
                <a:xfrm flipH="1">
                  <a:off x="3690697" y="3818208"/>
                  <a:ext cx="51710" cy="119666"/>
                </a:xfrm>
                <a:prstGeom prst="line">
                  <a:avLst/>
                </a:prstGeom>
              </p:spPr>
              <p:style>
                <a:lnRef idx="1">
                  <a:schemeClr val="dk1"/>
                </a:lnRef>
                <a:fillRef idx="0">
                  <a:schemeClr val="dk1"/>
                </a:fillRef>
                <a:effectRef idx="0">
                  <a:schemeClr val="dk1"/>
                </a:effectRef>
                <a:fontRef idx="minor">
                  <a:schemeClr val="tx1"/>
                </a:fontRef>
              </p:style>
            </p:cxnSp>
            <p:sp>
              <p:nvSpPr>
                <p:cNvPr id="193" name="Ellipse 192">
                  <a:extLst>
                    <a:ext uri="{FF2B5EF4-FFF2-40B4-BE49-F238E27FC236}">
                      <a16:creationId xmlns:a16="http://schemas.microsoft.com/office/drawing/2014/main" id="{F1DC9663-DFCF-D5A1-0FD3-6B62B0CAD937}"/>
                    </a:ext>
                  </a:extLst>
                </p:cNvPr>
                <p:cNvSpPr/>
                <p:nvPr/>
              </p:nvSpPr>
              <p:spPr>
                <a:xfrm>
                  <a:off x="3640039" y="416088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Ellipse 193">
                  <a:extLst>
                    <a:ext uri="{FF2B5EF4-FFF2-40B4-BE49-F238E27FC236}">
                      <a16:creationId xmlns:a16="http://schemas.microsoft.com/office/drawing/2014/main" id="{4493DAFD-3093-D58C-A731-2F1A8D0FAFC7}"/>
                    </a:ext>
                  </a:extLst>
                </p:cNvPr>
                <p:cNvSpPr/>
                <p:nvPr/>
              </p:nvSpPr>
              <p:spPr>
                <a:xfrm>
                  <a:off x="3833699" y="4027632"/>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Ellipse 194">
                  <a:extLst>
                    <a:ext uri="{FF2B5EF4-FFF2-40B4-BE49-F238E27FC236}">
                      <a16:creationId xmlns:a16="http://schemas.microsoft.com/office/drawing/2014/main" id="{6E3E8E8F-09CF-0427-13FA-268764DB8386}"/>
                    </a:ext>
                  </a:extLst>
                </p:cNvPr>
                <p:cNvSpPr/>
                <p:nvPr/>
              </p:nvSpPr>
              <p:spPr>
                <a:xfrm>
                  <a:off x="3438382" y="366356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Ellipse 195">
                  <a:extLst>
                    <a:ext uri="{FF2B5EF4-FFF2-40B4-BE49-F238E27FC236}">
                      <a16:creationId xmlns:a16="http://schemas.microsoft.com/office/drawing/2014/main" id="{87815F45-06DA-205F-23FD-F01FB2219FFB}"/>
                    </a:ext>
                  </a:extLst>
                </p:cNvPr>
                <p:cNvSpPr/>
                <p:nvPr/>
              </p:nvSpPr>
              <p:spPr>
                <a:xfrm>
                  <a:off x="3432862" y="4095042"/>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uppieren 163">
                <a:extLst>
                  <a:ext uri="{FF2B5EF4-FFF2-40B4-BE49-F238E27FC236}">
                    <a16:creationId xmlns:a16="http://schemas.microsoft.com/office/drawing/2014/main" id="{9C835AEC-8583-166F-9045-10A736C02084}"/>
                  </a:ext>
                </a:extLst>
              </p:cNvPr>
              <p:cNvGrpSpPr/>
              <p:nvPr/>
            </p:nvGrpSpPr>
            <p:grpSpPr>
              <a:xfrm>
                <a:off x="1779851" y="1159088"/>
                <a:ext cx="528306" cy="271806"/>
                <a:chOff x="3536188" y="4806978"/>
                <a:chExt cx="695441" cy="349506"/>
              </a:xfrm>
            </p:grpSpPr>
            <p:sp>
              <p:nvSpPr>
                <p:cNvPr id="165" name="Ellipse 164">
                  <a:extLst>
                    <a:ext uri="{FF2B5EF4-FFF2-40B4-BE49-F238E27FC236}">
                      <a16:creationId xmlns:a16="http://schemas.microsoft.com/office/drawing/2014/main" id="{4C58D8F9-F091-0ACF-5B8E-9D510703BCCC}"/>
                    </a:ext>
                  </a:extLst>
                </p:cNvPr>
                <p:cNvSpPr/>
                <p:nvPr/>
              </p:nvSpPr>
              <p:spPr>
                <a:xfrm>
                  <a:off x="3727450" y="5028964"/>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Ellipse 165">
                  <a:extLst>
                    <a:ext uri="{FF2B5EF4-FFF2-40B4-BE49-F238E27FC236}">
                      <a16:creationId xmlns:a16="http://schemas.microsoft.com/office/drawing/2014/main" id="{36303908-4EEC-47E5-5EC8-79C1ECC3CA12}"/>
                    </a:ext>
                  </a:extLst>
                </p:cNvPr>
                <p:cNvSpPr/>
                <p:nvPr/>
              </p:nvSpPr>
              <p:spPr>
                <a:xfrm>
                  <a:off x="3915629" y="4822579"/>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Ellipse 166">
                  <a:extLst>
                    <a:ext uri="{FF2B5EF4-FFF2-40B4-BE49-F238E27FC236}">
                      <a16:creationId xmlns:a16="http://schemas.microsoft.com/office/drawing/2014/main" id="{2EA73DE1-A918-2A00-D352-C7F872AF7C8F}"/>
                    </a:ext>
                  </a:extLst>
                </p:cNvPr>
                <p:cNvSpPr/>
                <p:nvPr/>
              </p:nvSpPr>
              <p:spPr>
                <a:xfrm>
                  <a:off x="4020403" y="5064007"/>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Ellipse 167">
                  <a:extLst>
                    <a:ext uri="{FF2B5EF4-FFF2-40B4-BE49-F238E27FC236}">
                      <a16:creationId xmlns:a16="http://schemas.microsoft.com/office/drawing/2014/main" id="{BB11C1C9-515B-9F7B-B28D-2357D778C86B}"/>
                    </a:ext>
                  </a:extLst>
                </p:cNvPr>
                <p:cNvSpPr/>
                <p:nvPr/>
              </p:nvSpPr>
              <p:spPr>
                <a:xfrm>
                  <a:off x="3880623" y="508639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Ellipse 168">
                  <a:extLst>
                    <a:ext uri="{FF2B5EF4-FFF2-40B4-BE49-F238E27FC236}">
                      <a16:creationId xmlns:a16="http://schemas.microsoft.com/office/drawing/2014/main" id="{4574D217-3BF7-62DB-3AA0-E8CCBEBB4648}"/>
                    </a:ext>
                  </a:extLst>
                </p:cNvPr>
                <p:cNvSpPr/>
                <p:nvPr/>
              </p:nvSpPr>
              <p:spPr>
                <a:xfrm>
                  <a:off x="3536188" y="4892665"/>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Ellipse 169">
                  <a:extLst>
                    <a:ext uri="{FF2B5EF4-FFF2-40B4-BE49-F238E27FC236}">
                      <a16:creationId xmlns:a16="http://schemas.microsoft.com/office/drawing/2014/main" id="{249BA8DD-D9EB-EDC9-1833-379ADC5F4FA8}"/>
                    </a:ext>
                  </a:extLst>
                </p:cNvPr>
                <p:cNvSpPr/>
                <p:nvPr/>
              </p:nvSpPr>
              <p:spPr>
                <a:xfrm>
                  <a:off x="3580749" y="5013916"/>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Ellipse 170">
                  <a:extLst>
                    <a:ext uri="{FF2B5EF4-FFF2-40B4-BE49-F238E27FC236}">
                      <a16:creationId xmlns:a16="http://schemas.microsoft.com/office/drawing/2014/main" id="{0FB37A20-BD7A-B611-3145-06406071E0EA}"/>
                    </a:ext>
                  </a:extLst>
                </p:cNvPr>
                <p:cNvSpPr/>
                <p:nvPr/>
              </p:nvSpPr>
              <p:spPr>
                <a:xfrm>
                  <a:off x="3727449" y="486301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Ellipse 171">
                  <a:extLst>
                    <a:ext uri="{FF2B5EF4-FFF2-40B4-BE49-F238E27FC236}">
                      <a16:creationId xmlns:a16="http://schemas.microsoft.com/office/drawing/2014/main" id="{654C762B-4908-4148-274B-4C5FE9629812}"/>
                    </a:ext>
                  </a:extLst>
                </p:cNvPr>
                <p:cNvSpPr/>
                <p:nvPr/>
              </p:nvSpPr>
              <p:spPr>
                <a:xfrm>
                  <a:off x="3868345" y="4948254"/>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Ellipse 172">
                  <a:extLst>
                    <a:ext uri="{FF2B5EF4-FFF2-40B4-BE49-F238E27FC236}">
                      <a16:creationId xmlns:a16="http://schemas.microsoft.com/office/drawing/2014/main" id="{0552D7C2-4DB3-FB8D-0811-1116C208738B}"/>
                    </a:ext>
                  </a:extLst>
                </p:cNvPr>
                <p:cNvSpPr/>
                <p:nvPr/>
              </p:nvSpPr>
              <p:spPr>
                <a:xfrm>
                  <a:off x="4161779" y="5009691"/>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Ellipse 173">
                  <a:extLst>
                    <a:ext uri="{FF2B5EF4-FFF2-40B4-BE49-F238E27FC236}">
                      <a16:creationId xmlns:a16="http://schemas.microsoft.com/office/drawing/2014/main" id="{C160C187-D2D8-D536-A0ED-FFCBD8F10FB6}"/>
                    </a:ext>
                  </a:extLst>
                </p:cNvPr>
                <p:cNvSpPr/>
                <p:nvPr/>
              </p:nvSpPr>
              <p:spPr>
                <a:xfrm>
                  <a:off x="4044620" y="492770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Ellipse 174">
                  <a:extLst>
                    <a:ext uri="{FF2B5EF4-FFF2-40B4-BE49-F238E27FC236}">
                      <a16:creationId xmlns:a16="http://schemas.microsoft.com/office/drawing/2014/main" id="{A4072D36-8828-D385-C8CA-6BDD29FD48BE}"/>
                    </a:ext>
                  </a:extLst>
                </p:cNvPr>
                <p:cNvSpPr/>
                <p:nvPr/>
              </p:nvSpPr>
              <p:spPr>
                <a:xfrm>
                  <a:off x="4080482" y="480697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 name="Textfeld 5">
            <a:extLst>
              <a:ext uri="{FF2B5EF4-FFF2-40B4-BE49-F238E27FC236}">
                <a16:creationId xmlns:a16="http://schemas.microsoft.com/office/drawing/2014/main" id="{D67A075B-4347-938A-C182-9E4747E2E4C2}"/>
              </a:ext>
            </a:extLst>
          </p:cNvPr>
          <p:cNvSpPr txBox="1"/>
          <p:nvPr/>
        </p:nvSpPr>
        <p:spPr>
          <a:xfrm>
            <a:off x="3282691" y="3014176"/>
            <a:ext cx="2298436" cy="646331"/>
          </a:xfrm>
          <a:prstGeom prst="rect">
            <a:avLst/>
          </a:prstGeom>
          <a:noFill/>
        </p:spPr>
        <p:txBody>
          <a:bodyPr wrap="square" rtlCol="0">
            <a:spAutoFit/>
          </a:bodyPr>
          <a:lstStyle/>
          <a:p>
            <a:r>
              <a:rPr lang="de-DE"/>
              <a:t>_________</a:t>
            </a:r>
            <a:r>
              <a:rPr lang="de-DE" err="1"/>
              <a:t>reaktion</a:t>
            </a:r>
            <a:br>
              <a:rPr lang="de-DE"/>
            </a:br>
            <a:r>
              <a:rPr lang="de-DE"/>
              <a:t>= ________ Reaktion</a:t>
            </a:r>
          </a:p>
        </p:txBody>
      </p:sp>
      <p:sp>
        <p:nvSpPr>
          <p:cNvPr id="127" name="Textfeld 126">
            <a:extLst>
              <a:ext uri="{FF2B5EF4-FFF2-40B4-BE49-F238E27FC236}">
                <a16:creationId xmlns:a16="http://schemas.microsoft.com/office/drawing/2014/main" id="{336F087F-B198-5CD5-F65A-6C951EB61D89}"/>
              </a:ext>
            </a:extLst>
          </p:cNvPr>
          <p:cNvSpPr txBox="1"/>
          <p:nvPr/>
        </p:nvSpPr>
        <p:spPr>
          <a:xfrm>
            <a:off x="6841135" y="2885491"/>
            <a:ext cx="2254186" cy="646331"/>
          </a:xfrm>
          <a:prstGeom prst="rect">
            <a:avLst/>
          </a:prstGeom>
          <a:noFill/>
        </p:spPr>
        <p:txBody>
          <a:bodyPr wrap="square" rtlCol="0">
            <a:spAutoFit/>
          </a:bodyPr>
          <a:lstStyle/>
          <a:p>
            <a:r>
              <a:rPr lang="de-DE"/>
              <a:t>_________</a:t>
            </a:r>
            <a:r>
              <a:rPr lang="de-DE" err="1"/>
              <a:t>reaktion</a:t>
            </a:r>
            <a:br>
              <a:rPr lang="de-DE"/>
            </a:br>
            <a:r>
              <a:rPr lang="de-DE"/>
              <a:t>= ________ Reaktion</a:t>
            </a:r>
          </a:p>
        </p:txBody>
      </p:sp>
      <p:sp>
        <p:nvSpPr>
          <p:cNvPr id="10" name="Rechteck 9">
            <a:extLst>
              <a:ext uri="{FF2B5EF4-FFF2-40B4-BE49-F238E27FC236}">
                <a16:creationId xmlns:a16="http://schemas.microsoft.com/office/drawing/2014/main" id="{12A51B34-96DD-E95E-A865-2E2DD3C882F9}"/>
              </a:ext>
            </a:extLst>
          </p:cNvPr>
          <p:cNvSpPr/>
          <p:nvPr/>
        </p:nvSpPr>
        <p:spPr>
          <a:xfrm>
            <a:off x="680321" y="4779546"/>
            <a:ext cx="1209257" cy="587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Textfeld 20">
            <a:extLst>
              <a:ext uri="{FF2B5EF4-FFF2-40B4-BE49-F238E27FC236}">
                <a16:creationId xmlns:a16="http://schemas.microsoft.com/office/drawing/2014/main" id="{B40C9238-655A-B772-80F9-A0CCA1773058}"/>
              </a:ext>
            </a:extLst>
          </p:cNvPr>
          <p:cNvSpPr txBox="1"/>
          <p:nvPr/>
        </p:nvSpPr>
        <p:spPr>
          <a:xfrm>
            <a:off x="2431464" y="3179439"/>
            <a:ext cx="653938" cy="369332"/>
          </a:xfrm>
          <a:prstGeom prst="rect">
            <a:avLst/>
          </a:prstGeom>
          <a:noFill/>
        </p:spPr>
        <p:txBody>
          <a:bodyPr wrap="square" rtlCol="0">
            <a:spAutoFit/>
          </a:bodyPr>
          <a:lstStyle/>
          <a:p>
            <a:r>
              <a:rPr lang="de-DE"/>
              <a:t>a)</a:t>
            </a:r>
          </a:p>
        </p:txBody>
      </p:sp>
      <p:sp>
        <p:nvSpPr>
          <p:cNvPr id="22" name="Textfeld 21">
            <a:extLst>
              <a:ext uri="{FF2B5EF4-FFF2-40B4-BE49-F238E27FC236}">
                <a16:creationId xmlns:a16="http://schemas.microsoft.com/office/drawing/2014/main" id="{6E823525-AFFF-8E79-425B-D9E3958F5213}"/>
              </a:ext>
            </a:extLst>
          </p:cNvPr>
          <p:cNvSpPr txBox="1"/>
          <p:nvPr/>
        </p:nvSpPr>
        <p:spPr>
          <a:xfrm>
            <a:off x="6367417" y="3068398"/>
            <a:ext cx="653938" cy="369332"/>
          </a:xfrm>
          <a:prstGeom prst="rect">
            <a:avLst/>
          </a:prstGeom>
          <a:noFill/>
        </p:spPr>
        <p:txBody>
          <a:bodyPr wrap="square" rtlCol="0">
            <a:spAutoFit/>
          </a:bodyPr>
          <a:lstStyle/>
          <a:p>
            <a:r>
              <a:rPr lang="de-DE"/>
              <a:t>b)</a:t>
            </a:r>
          </a:p>
        </p:txBody>
      </p:sp>
      <p:sp>
        <p:nvSpPr>
          <p:cNvPr id="9" name="Rechteck 8">
            <a:extLst>
              <a:ext uri="{FF2B5EF4-FFF2-40B4-BE49-F238E27FC236}">
                <a16:creationId xmlns:a16="http://schemas.microsoft.com/office/drawing/2014/main" id="{619696A4-85FA-D030-3BA4-5A1F8AC16B4A}"/>
              </a:ext>
            </a:extLst>
          </p:cNvPr>
          <p:cNvSpPr/>
          <p:nvPr/>
        </p:nvSpPr>
        <p:spPr>
          <a:xfrm>
            <a:off x="4304031" y="3788238"/>
            <a:ext cx="1123292" cy="600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FC1C0FC3-76F6-E9FA-77CD-3CBD15D09922}"/>
              </a:ext>
            </a:extLst>
          </p:cNvPr>
          <p:cNvSpPr/>
          <p:nvPr/>
        </p:nvSpPr>
        <p:spPr>
          <a:xfrm>
            <a:off x="6508086" y="3728742"/>
            <a:ext cx="1123292" cy="7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a:extLst>
              <a:ext uri="{FF2B5EF4-FFF2-40B4-BE49-F238E27FC236}">
                <a16:creationId xmlns:a16="http://schemas.microsoft.com/office/drawing/2014/main" id="{1E0C9455-6063-91B3-E753-C28B471CFC20}"/>
              </a:ext>
            </a:extLst>
          </p:cNvPr>
          <p:cNvSpPr/>
          <p:nvPr/>
        </p:nvSpPr>
        <p:spPr>
          <a:xfrm>
            <a:off x="3432406" y="5403796"/>
            <a:ext cx="1123292" cy="7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a:extLst>
              <a:ext uri="{FF2B5EF4-FFF2-40B4-BE49-F238E27FC236}">
                <a16:creationId xmlns:a16="http://schemas.microsoft.com/office/drawing/2014/main" id="{26CF0F56-5FD3-414E-A110-2119F0035568}"/>
              </a:ext>
            </a:extLst>
          </p:cNvPr>
          <p:cNvSpPr/>
          <p:nvPr/>
        </p:nvSpPr>
        <p:spPr>
          <a:xfrm>
            <a:off x="7242131" y="5853091"/>
            <a:ext cx="1123292" cy="7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a:extLst>
              <a:ext uri="{FF2B5EF4-FFF2-40B4-BE49-F238E27FC236}">
                <a16:creationId xmlns:a16="http://schemas.microsoft.com/office/drawing/2014/main" id="{193B56C2-868C-F53F-6B8A-5D57FBCC93FC}"/>
              </a:ext>
            </a:extLst>
          </p:cNvPr>
          <p:cNvPicPr>
            <a:picLocks noChangeAspect="1"/>
          </p:cNvPicPr>
          <p:nvPr/>
        </p:nvPicPr>
        <p:blipFill>
          <a:blip r:embed="rId4"/>
          <a:stretch>
            <a:fillRect/>
          </a:stretch>
        </p:blipFill>
        <p:spPr>
          <a:xfrm>
            <a:off x="4150515" y="3724482"/>
            <a:ext cx="895396" cy="666784"/>
          </a:xfrm>
          <a:prstGeom prst="rect">
            <a:avLst/>
          </a:prstGeom>
        </p:spPr>
      </p:pic>
      <p:pic>
        <p:nvPicPr>
          <p:cNvPr id="23" name="Grafik 22">
            <a:extLst>
              <a:ext uri="{FF2B5EF4-FFF2-40B4-BE49-F238E27FC236}">
                <a16:creationId xmlns:a16="http://schemas.microsoft.com/office/drawing/2014/main" id="{76FB630D-9BD3-376F-9F85-59AB6C3C0463}"/>
              </a:ext>
            </a:extLst>
          </p:cNvPr>
          <p:cNvPicPr>
            <a:picLocks noChangeAspect="1"/>
          </p:cNvPicPr>
          <p:nvPr/>
        </p:nvPicPr>
        <p:blipFill>
          <a:blip r:embed="rId4"/>
          <a:stretch>
            <a:fillRect/>
          </a:stretch>
        </p:blipFill>
        <p:spPr>
          <a:xfrm>
            <a:off x="7194070" y="5858639"/>
            <a:ext cx="895396" cy="666784"/>
          </a:xfrm>
          <a:prstGeom prst="rect">
            <a:avLst/>
          </a:prstGeom>
        </p:spPr>
      </p:pic>
      <p:pic>
        <p:nvPicPr>
          <p:cNvPr id="24" name="Grafik 23">
            <a:extLst>
              <a:ext uri="{FF2B5EF4-FFF2-40B4-BE49-F238E27FC236}">
                <a16:creationId xmlns:a16="http://schemas.microsoft.com/office/drawing/2014/main" id="{FBB9F237-85E3-27D0-DF46-1B4F75808CCB}"/>
              </a:ext>
            </a:extLst>
          </p:cNvPr>
          <p:cNvPicPr>
            <a:picLocks noChangeAspect="1"/>
          </p:cNvPicPr>
          <p:nvPr/>
        </p:nvPicPr>
        <p:blipFill>
          <a:blip r:embed="rId5"/>
          <a:stretch>
            <a:fillRect/>
          </a:stretch>
        </p:blipFill>
        <p:spPr>
          <a:xfrm>
            <a:off x="3526263" y="5544110"/>
            <a:ext cx="884457" cy="587063"/>
          </a:xfrm>
          <a:prstGeom prst="rect">
            <a:avLst/>
          </a:prstGeom>
        </p:spPr>
      </p:pic>
      <p:pic>
        <p:nvPicPr>
          <p:cNvPr id="25" name="Grafik 24">
            <a:extLst>
              <a:ext uri="{FF2B5EF4-FFF2-40B4-BE49-F238E27FC236}">
                <a16:creationId xmlns:a16="http://schemas.microsoft.com/office/drawing/2014/main" id="{E273F6CF-FABA-CD55-6F98-BDE093D28392}"/>
              </a:ext>
            </a:extLst>
          </p:cNvPr>
          <p:cNvPicPr>
            <a:picLocks noChangeAspect="1"/>
          </p:cNvPicPr>
          <p:nvPr/>
        </p:nvPicPr>
        <p:blipFill>
          <a:blip r:embed="rId5"/>
          <a:stretch>
            <a:fillRect/>
          </a:stretch>
        </p:blipFill>
        <p:spPr>
          <a:xfrm>
            <a:off x="6539256" y="3850082"/>
            <a:ext cx="884457" cy="587063"/>
          </a:xfrm>
          <a:prstGeom prst="rect">
            <a:avLst/>
          </a:prstGeom>
        </p:spPr>
      </p:pic>
    </p:spTree>
    <p:extLst>
      <p:ext uri="{BB962C8B-B14F-4D97-AF65-F5344CB8AC3E}">
        <p14:creationId xmlns:p14="http://schemas.microsoft.com/office/powerpoint/2010/main" val="300811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621B110-37A8-4EFE-8BA2-031C18C3037F}"/>
              </a:ext>
            </a:extLst>
          </p:cNvPr>
          <p:cNvSpPr txBox="1"/>
          <p:nvPr/>
        </p:nvSpPr>
        <p:spPr>
          <a:xfrm>
            <a:off x="360439" y="442889"/>
            <a:ext cx="4494110" cy="369332"/>
          </a:xfrm>
          <a:prstGeom prst="rect">
            <a:avLst/>
          </a:prstGeom>
          <a:noFill/>
        </p:spPr>
        <p:txBody>
          <a:bodyPr wrap="square" rtlCol="0">
            <a:spAutoFit/>
          </a:bodyPr>
          <a:lstStyle/>
          <a:p>
            <a:r>
              <a:rPr lang="de-CH" b="1"/>
              <a:t>Aufbau- und Abbau-Reaktionen im Vergleich</a:t>
            </a:r>
          </a:p>
        </p:txBody>
      </p:sp>
      <p:sp>
        <p:nvSpPr>
          <p:cNvPr id="3" name="Textfeld 2">
            <a:extLst>
              <a:ext uri="{FF2B5EF4-FFF2-40B4-BE49-F238E27FC236}">
                <a16:creationId xmlns:a16="http://schemas.microsoft.com/office/drawing/2014/main" id="{9D45C5DD-D877-4A4C-9F9A-8FEBC0A0EEB5}"/>
              </a:ext>
            </a:extLst>
          </p:cNvPr>
          <p:cNvSpPr txBox="1"/>
          <p:nvPr/>
        </p:nvSpPr>
        <p:spPr>
          <a:xfrm>
            <a:off x="375772" y="1937624"/>
            <a:ext cx="9283626" cy="461665"/>
          </a:xfrm>
          <a:prstGeom prst="rect">
            <a:avLst/>
          </a:prstGeom>
          <a:noFill/>
        </p:spPr>
        <p:txBody>
          <a:bodyPr wrap="square" rtlCol="0">
            <a:spAutoFit/>
          </a:bodyPr>
          <a:lstStyle/>
          <a:p>
            <a:r>
              <a:rPr lang="de-CH" sz="1200"/>
              <a:t>Im Körper des Menschen sowie in allen Organismen werden ständig Moleküle auf-, ab- und umgebaut. Für die meisten chemischen Reaktionen im Körper sind Enzyme erforderlich. Sämtliche chemischen Reaktionen in einem Organismus werden als Metabolismus (= Stoffwechsel) bezeichnet. </a:t>
            </a:r>
            <a:endParaRPr lang="de-CH" sz="1200" i="1">
              <a:solidFill>
                <a:schemeClr val="accent1">
                  <a:lumMod val="60000"/>
                  <a:lumOff val="40000"/>
                </a:schemeClr>
              </a:solidFill>
            </a:endParaRPr>
          </a:p>
        </p:txBody>
      </p:sp>
      <p:sp>
        <p:nvSpPr>
          <p:cNvPr id="32" name="Textfeld 31">
            <a:extLst>
              <a:ext uri="{FF2B5EF4-FFF2-40B4-BE49-F238E27FC236}">
                <a16:creationId xmlns:a16="http://schemas.microsoft.com/office/drawing/2014/main" id="{CE93CCD7-55F9-4F18-90A4-1D54EBD5C687}"/>
              </a:ext>
            </a:extLst>
          </p:cNvPr>
          <p:cNvSpPr txBox="1"/>
          <p:nvPr/>
        </p:nvSpPr>
        <p:spPr>
          <a:xfrm>
            <a:off x="341052" y="2519593"/>
            <a:ext cx="9868193" cy="461665"/>
          </a:xfrm>
          <a:prstGeom prst="rect">
            <a:avLst/>
          </a:prstGeom>
          <a:noFill/>
        </p:spPr>
        <p:txBody>
          <a:bodyPr wrap="square" rtlCol="0">
            <a:spAutoFit/>
          </a:bodyPr>
          <a:lstStyle/>
          <a:p>
            <a:r>
              <a:rPr lang="de-CH" sz="1200"/>
              <a:t>Eine Aufbaureaktion wird in der Fachsprache als anabole Reaktion bezeichnet. Rufe dir dabei in Erinnerung, dass Personen, die Anabolika konsumieren, ihre Muskelmasse aufbauen wollen. Eine Abbaureaktion wird katabole Reaktion genannt. </a:t>
            </a:r>
          </a:p>
        </p:txBody>
      </p:sp>
      <p:sp>
        <p:nvSpPr>
          <p:cNvPr id="34" name="Textfeld 33">
            <a:extLst>
              <a:ext uri="{FF2B5EF4-FFF2-40B4-BE49-F238E27FC236}">
                <a16:creationId xmlns:a16="http://schemas.microsoft.com/office/drawing/2014/main" id="{C0B48D8D-70A2-4C13-B116-ED3AF73C7F7F}"/>
              </a:ext>
            </a:extLst>
          </p:cNvPr>
          <p:cNvSpPr txBox="1"/>
          <p:nvPr/>
        </p:nvSpPr>
        <p:spPr>
          <a:xfrm>
            <a:off x="360439" y="951153"/>
            <a:ext cx="5665071" cy="646331"/>
          </a:xfrm>
          <a:prstGeom prst="rect">
            <a:avLst/>
          </a:prstGeom>
          <a:solidFill>
            <a:schemeClr val="accent1">
              <a:lumMod val="20000"/>
              <a:lumOff val="80000"/>
            </a:schemeClr>
          </a:solidFill>
        </p:spPr>
        <p:txBody>
          <a:bodyPr wrap="square">
            <a:spAutoFit/>
          </a:bodyPr>
          <a:lstStyle/>
          <a:p>
            <a:r>
              <a:rPr lang="de-CH" sz="1200" b="1"/>
              <a:t>Aufgabe 2</a:t>
            </a:r>
          </a:p>
          <a:p>
            <a:r>
              <a:rPr lang="de-CH" sz="1200"/>
              <a:t>Ergänze die Überschriften in den obigen Abbildungen.</a:t>
            </a:r>
            <a:br>
              <a:rPr lang="de-CH" sz="1200"/>
            </a:br>
            <a:r>
              <a:rPr lang="de-CH" sz="1200"/>
              <a:t>Schreibe zunächst die Alltagsbezeichnung und dann den Fachausdruck.</a:t>
            </a:r>
          </a:p>
        </p:txBody>
      </p:sp>
      <p:grpSp>
        <p:nvGrpSpPr>
          <p:cNvPr id="156" name="Gruppieren 155">
            <a:extLst>
              <a:ext uri="{FF2B5EF4-FFF2-40B4-BE49-F238E27FC236}">
                <a16:creationId xmlns:a16="http://schemas.microsoft.com/office/drawing/2014/main" id="{C23D2EA3-B494-7F42-1BFD-020C8424524A}"/>
              </a:ext>
            </a:extLst>
          </p:cNvPr>
          <p:cNvGrpSpPr/>
          <p:nvPr/>
        </p:nvGrpSpPr>
        <p:grpSpPr>
          <a:xfrm>
            <a:off x="2855046" y="3789807"/>
            <a:ext cx="5516668" cy="2803497"/>
            <a:chOff x="568025" y="1018434"/>
            <a:chExt cx="4342243" cy="2113412"/>
          </a:xfrm>
        </p:grpSpPr>
        <p:grpSp>
          <p:nvGrpSpPr>
            <p:cNvPr id="157" name="Gruppieren 156">
              <a:extLst>
                <a:ext uri="{FF2B5EF4-FFF2-40B4-BE49-F238E27FC236}">
                  <a16:creationId xmlns:a16="http://schemas.microsoft.com/office/drawing/2014/main" id="{30438D5D-71B5-EB23-99C6-3201DD70AFD0}"/>
                </a:ext>
              </a:extLst>
            </p:cNvPr>
            <p:cNvGrpSpPr/>
            <p:nvPr/>
          </p:nvGrpSpPr>
          <p:grpSpPr>
            <a:xfrm>
              <a:off x="568025" y="1107789"/>
              <a:ext cx="4342243" cy="2024057"/>
              <a:chOff x="316791" y="2050764"/>
              <a:chExt cx="4342243" cy="2024057"/>
            </a:xfrm>
          </p:grpSpPr>
          <p:grpSp>
            <p:nvGrpSpPr>
              <p:cNvPr id="229" name="Gruppieren 228">
                <a:extLst>
                  <a:ext uri="{FF2B5EF4-FFF2-40B4-BE49-F238E27FC236}">
                    <a16:creationId xmlns:a16="http://schemas.microsoft.com/office/drawing/2014/main" id="{859F0FA7-0C57-4E94-EDA8-3963BDCA9332}"/>
                  </a:ext>
                </a:extLst>
              </p:cNvPr>
              <p:cNvGrpSpPr/>
              <p:nvPr/>
            </p:nvGrpSpPr>
            <p:grpSpPr>
              <a:xfrm>
                <a:off x="316791" y="2050764"/>
                <a:ext cx="1970571" cy="2024057"/>
                <a:chOff x="3075114" y="1706882"/>
                <a:chExt cx="2483016" cy="2546711"/>
              </a:xfrm>
            </p:grpSpPr>
            <p:grpSp>
              <p:nvGrpSpPr>
                <p:cNvPr id="239" name="Gruppieren 238">
                  <a:extLst>
                    <a:ext uri="{FF2B5EF4-FFF2-40B4-BE49-F238E27FC236}">
                      <a16:creationId xmlns:a16="http://schemas.microsoft.com/office/drawing/2014/main" id="{38FBF013-2BF2-D91F-E9DE-5B9E63D76377}"/>
                    </a:ext>
                  </a:extLst>
                </p:cNvPr>
                <p:cNvGrpSpPr/>
                <p:nvPr/>
              </p:nvGrpSpPr>
              <p:grpSpPr>
                <a:xfrm>
                  <a:off x="3284956" y="3639712"/>
                  <a:ext cx="2070461" cy="613881"/>
                  <a:chOff x="3284956" y="3639712"/>
                  <a:chExt cx="2070461" cy="613881"/>
                </a:xfrm>
              </p:grpSpPr>
              <p:sp>
                <p:nvSpPr>
                  <p:cNvPr id="246" name="Rechteck 245">
                    <a:extLst>
                      <a:ext uri="{FF2B5EF4-FFF2-40B4-BE49-F238E27FC236}">
                        <a16:creationId xmlns:a16="http://schemas.microsoft.com/office/drawing/2014/main" id="{650AE4B0-481D-341B-4A1C-F7CFAE04EE2E}"/>
                      </a:ext>
                    </a:extLst>
                  </p:cNvPr>
                  <p:cNvSpPr/>
                  <p:nvPr/>
                </p:nvSpPr>
                <p:spPr>
                  <a:xfrm>
                    <a:off x="4199422" y="3639712"/>
                    <a:ext cx="108473" cy="88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7" name="Textfeld 246">
                    <a:extLst>
                      <a:ext uri="{FF2B5EF4-FFF2-40B4-BE49-F238E27FC236}">
                        <a16:creationId xmlns:a16="http://schemas.microsoft.com/office/drawing/2014/main" id="{7C6995E0-79AE-405D-75A2-A63DA2B5759B}"/>
                      </a:ext>
                    </a:extLst>
                  </p:cNvPr>
                  <p:cNvSpPr txBox="1"/>
                  <p:nvPr/>
                </p:nvSpPr>
                <p:spPr>
                  <a:xfrm>
                    <a:off x="3284956" y="3866342"/>
                    <a:ext cx="2070461" cy="387251"/>
                  </a:xfrm>
                  <a:prstGeom prst="rect">
                    <a:avLst/>
                  </a:prstGeom>
                  <a:noFill/>
                </p:spPr>
                <p:txBody>
                  <a:bodyPr wrap="square" rtlCol="0">
                    <a:spAutoFit/>
                  </a:bodyPr>
                  <a:lstStyle/>
                  <a:p>
                    <a:r>
                      <a:rPr lang="de-CH" sz="1400"/>
                      <a:t>Größeres Molekül</a:t>
                    </a:r>
                  </a:p>
                </p:txBody>
              </p:sp>
            </p:grpSp>
            <p:grpSp>
              <p:nvGrpSpPr>
                <p:cNvPr id="240" name="Gruppieren 239">
                  <a:extLst>
                    <a:ext uri="{FF2B5EF4-FFF2-40B4-BE49-F238E27FC236}">
                      <a16:creationId xmlns:a16="http://schemas.microsoft.com/office/drawing/2014/main" id="{3C773422-E8EF-6AC0-07D5-FA0624B57D04}"/>
                    </a:ext>
                  </a:extLst>
                </p:cNvPr>
                <p:cNvGrpSpPr/>
                <p:nvPr/>
              </p:nvGrpSpPr>
              <p:grpSpPr>
                <a:xfrm>
                  <a:off x="3075114" y="1706882"/>
                  <a:ext cx="2483016" cy="1073662"/>
                  <a:chOff x="3075114" y="1706882"/>
                  <a:chExt cx="2483016" cy="1073662"/>
                </a:xfrm>
              </p:grpSpPr>
              <p:sp>
                <p:nvSpPr>
                  <p:cNvPr id="242" name="Textfeld 241">
                    <a:extLst>
                      <a:ext uri="{FF2B5EF4-FFF2-40B4-BE49-F238E27FC236}">
                        <a16:creationId xmlns:a16="http://schemas.microsoft.com/office/drawing/2014/main" id="{18C126D1-A19D-706A-EABC-6164CB787BEC}"/>
                      </a:ext>
                    </a:extLst>
                  </p:cNvPr>
                  <p:cNvSpPr txBox="1"/>
                  <p:nvPr/>
                </p:nvSpPr>
                <p:spPr>
                  <a:xfrm>
                    <a:off x="4441024" y="2122218"/>
                    <a:ext cx="1117106" cy="658326"/>
                  </a:xfrm>
                  <a:prstGeom prst="rect">
                    <a:avLst/>
                  </a:prstGeom>
                  <a:noFill/>
                </p:spPr>
                <p:txBody>
                  <a:bodyPr wrap="square" rtlCol="0">
                    <a:spAutoFit/>
                  </a:bodyPr>
                  <a:lstStyle/>
                  <a:p>
                    <a:r>
                      <a:rPr lang="de-CH" sz="1400"/>
                      <a:t>Kleinere Moleküle</a:t>
                    </a:r>
                  </a:p>
                </p:txBody>
              </p:sp>
              <p:grpSp>
                <p:nvGrpSpPr>
                  <p:cNvPr id="243" name="Gruppieren 242">
                    <a:extLst>
                      <a:ext uri="{FF2B5EF4-FFF2-40B4-BE49-F238E27FC236}">
                        <a16:creationId xmlns:a16="http://schemas.microsoft.com/office/drawing/2014/main" id="{15F4730D-32B6-B0A0-89C3-67A1125B6DAC}"/>
                      </a:ext>
                    </a:extLst>
                  </p:cNvPr>
                  <p:cNvGrpSpPr/>
                  <p:nvPr/>
                </p:nvGrpSpPr>
                <p:grpSpPr>
                  <a:xfrm>
                    <a:off x="3075114" y="1706882"/>
                    <a:ext cx="1122851" cy="707083"/>
                    <a:chOff x="4970320" y="4677028"/>
                    <a:chExt cx="1195520" cy="704209"/>
                  </a:xfrm>
                </p:grpSpPr>
                <p:sp>
                  <p:nvSpPr>
                    <p:cNvPr id="244" name="Freihandform: Form 243">
                      <a:extLst>
                        <a:ext uri="{FF2B5EF4-FFF2-40B4-BE49-F238E27FC236}">
                          <a16:creationId xmlns:a16="http://schemas.microsoft.com/office/drawing/2014/main" id="{C0AD5690-4F1C-176C-5D4B-AFA67A5EA906}"/>
                        </a:ext>
                      </a:extLst>
                    </p:cNvPr>
                    <p:cNvSpPr/>
                    <p:nvPr/>
                  </p:nvSpPr>
                  <p:spPr>
                    <a:xfrm>
                      <a:off x="4970320" y="4677028"/>
                      <a:ext cx="1094128" cy="704209"/>
                    </a:xfrm>
                    <a:custGeom>
                      <a:avLst/>
                      <a:gdLst>
                        <a:gd name="connsiteX0" fmla="*/ 513806 w 1375954"/>
                        <a:gd name="connsiteY0" fmla="*/ 330926 h 1079863"/>
                        <a:gd name="connsiteX1" fmla="*/ 583474 w 1375954"/>
                        <a:gd name="connsiteY1" fmla="*/ 121920 h 1079863"/>
                        <a:gd name="connsiteX2" fmla="*/ 705394 w 1375954"/>
                        <a:gd name="connsiteY2" fmla="*/ 322217 h 1079863"/>
                        <a:gd name="connsiteX3" fmla="*/ 949234 w 1375954"/>
                        <a:gd name="connsiteY3" fmla="*/ 0 h 1079863"/>
                        <a:gd name="connsiteX4" fmla="*/ 957943 w 1375954"/>
                        <a:gd name="connsiteY4" fmla="*/ 287383 h 1079863"/>
                        <a:gd name="connsiteX5" fmla="*/ 1175657 w 1375954"/>
                        <a:gd name="connsiteY5" fmla="*/ 252549 h 1079863"/>
                        <a:gd name="connsiteX6" fmla="*/ 1045029 w 1375954"/>
                        <a:gd name="connsiteY6" fmla="*/ 418012 h 1079863"/>
                        <a:gd name="connsiteX7" fmla="*/ 1375954 w 1375954"/>
                        <a:gd name="connsiteY7" fmla="*/ 461554 h 1079863"/>
                        <a:gd name="connsiteX8" fmla="*/ 1123406 w 1375954"/>
                        <a:gd name="connsiteY8" fmla="*/ 609600 h 1079863"/>
                        <a:gd name="connsiteX9" fmla="*/ 1367246 w 1375954"/>
                        <a:gd name="connsiteY9" fmla="*/ 792480 h 1079863"/>
                        <a:gd name="connsiteX10" fmla="*/ 1097280 w 1375954"/>
                        <a:gd name="connsiteY10" fmla="*/ 766354 h 1079863"/>
                        <a:gd name="connsiteX11" fmla="*/ 1175657 w 1375954"/>
                        <a:gd name="connsiteY11" fmla="*/ 1045029 h 1079863"/>
                        <a:gd name="connsiteX12" fmla="*/ 896983 w 1375954"/>
                        <a:gd name="connsiteY12" fmla="*/ 862149 h 1079863"/>
                        <a:gd name="connsiteX13" fmla="*/ 844732 w 1375954"/>
                        <a:gd name="connsiteY13" fmla="*/ 1071154 h 1079863"/>
                        <a:gd name="connsiteX14" fmla="*/ 714103 w 1375954"/>
                        <a:gd name="connsiteY14" fmla="*/ 896983 h 1079863"/>
                        <a:gd name="connsiteX15" fmla="*/ 627017 w 1375954"/>
                        <a:gd name="connsiteY15" fmla="*/ 1079863 h 1079863"/>
                        <a:gd name="connsiteX16" fmla="*/ 531223 w 1375954"/>
                        <a:gd name="connsiteY16" fmla="*/ 888274 h 1079863"/>
                        <a:gd name="connsiteX17" fmla="*/ 322217 w 1375954"/>
                        <a:gd name="connsiteY17" fmla="*/ 1010194 h 1079863"/>
                        <a:gd name="connsiteX18" fmla="*/ 487680 w 1375954"/>
                        <a:gd name="connsiteY18" fmla="*/ 801189 h 1079863"/>
                        <a:gd name="connsiteX19" fmla="*/ 121920 w 1375954"/>
                        <a:gd name="connsiteY19" fmla="*/ 827314 h 1079863"/>
                        <a:gd name="connsiteX20" fmla="*/ 357052 w 1375954"/>
                        <a:gd name="connsiteY20" fmla="*/ 705394 h 1079863"/>
                        <a:gd name="connsiteX21" fmla="*/ 0 w 1375954"/>
                        <a:gd name="connsiteY21" fmla="*/ 592183 h 1079863"/>
                        <a:gd name="connsiteX22" fmla="*/ 435429 w 1375954"/>
                        <a:gd name="connsiteY22" fmla="*/ 478972 h 1079863"/>
                        <a:gd name="connsiteX23" fmla="*/ 235132 w 1375954"/>
                        <a:gd name="connsiteY23" fmla="*/ 365760 h 1079863"/>
                        <a:gd name="connsiteX24" fmla="*/ 513806 w 1375954"/>
                        <a:gd name="connsiteY24" fmla="*/ 330926 h 107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5954" h="1079863">
                          <a:moveTo>
                            <a:pt x="513806" y="330926"/>
                          </a:moveTo>
                          <a:lnTo>
                            <a:pt x="583474" y="121920"/>
                          </a:lnTo>
                          <a:lnTo>
                            <a:pt x="705394" y="322217"/>
                          </a:lnTo>
                          <a:lnTo>
                            <a:pt x="949234" y="0"/>
                          </a:lnTo>
                          <a:lnTo>
                            <a:pt x="957943" y="287383"/>
                          </a:lnTo>
                          <a:lnTo>
                            <a:pt x="1175657" y="252549"/>
                          </a:lnTo>
                          <a:lnTo>
                            <a:pt x="1045029" y="418012"/>
                          </a:lnTo>
                          <a:lnTo>
                            <a:pt x="1375954" y="461554"/>
                          </a:lnTo>
                          <a:lnTo>
                            <a:pt x="1123406" y="609600"/>
                          </a:lnTo>
                          <a:lnTo>
                            <a:pt x="1367246" y="792480"/>
                          </a:lnTo>
                          <a:lnTo>
                            <a:pt x="1097280" y="766354"/>
                          </a:lnTo>
                          <a:lnTo>
                            <a:pt x="1175657" y="1045029"/>
                          </a:lnTo>
                          <a:lnTo>
                            <a:pt x="896983" y="862149"/>
                          </a:lnTo>
                          <a:lnTo>
                            <a:pt x="844732" y="1071154"/>
                          </a:lnTo>
                          <a:lnTo>
                            <a:pt x="714103" y="896983"/>
                          </a:lnTo>
                          <a:lnTo>
                            <a:pt x="627017" y="1079863"/>
                          </a:lnTo>
                          <a:lnTo>
                            <a:pt x="531223" y="888274"/>
                          </a:lnTo>
                          <a:lnTo>
                            <a:pt x="322217" y="1010194"/>
                          </a:lnTo>
                          <a:lnTo>
                            <a:pt x="487680" y="801189"/>
                          </a:lnTo>
                          <a:lnTo>
                            <a:pt x="121920" y="827314"/>
                          </a:lnTo>
                          <a:lnTo>
                            <a:pt x="357052" y="705394"/>
                          </a:lnTo>
                          <a:lnTo>
                            <a:pt x="0" y="592183"/>
                          </a:lnTo>
                          <a:lnTo>
                            <a:pt x="435429" y="478972"/>
                          </a:lnTo>
                          <a:lnTo>
                            <a:pt x="235132" y="365760"/>
                          </a:lnTo>
                          <a:lnTo>
                            <a:pt x="513806" y="33092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5" name="Textfeld 244">
                      <a:extLst>
                        <a:ext uri="{FF2B5EF4-FFF2-40B4-BE49-F238E27FC236}">
                          <a16:creationId xmlns:a16="http://schemas.microsoft.com/office/drawing/2014/main" id="{D5A244CC-9C96-6B76-7E64-E312BE44267E}"/>
                        </a:ext>
                      </a:extLst>
                    </p:cNvPr>
                    <p:cNvSpPr txBox="1"/>
                    <p:nvPr/>
                  </p:nvSpPr>
                  <p:spPr>
                    <a:xfrm>
                      <a:off x="5188798" y="4899281"/>
                      <a:ext cx="977042" cy="306526"/>
                    </a:xfrm>
                    <a:prstGeom prst="rect">
                      <a:avLst/>
                    </a:prstGeom>
                    <a:noFill/>
                  </p:spPr>
                  <p:txBody>
                    <a:bodyPr wrap="square" rtlCol="0">
                      <a:spAutoFit/>
                    </a:bodyPr>
                    <a:lstStyle/>
                    <a:p>
                      <a:r>
                        <a:rPr lang="de-CH" sz="1400"/>
                        <a:t>Energie</a:t>
                      </a:r>
                    </a:p>
                  </p:txBody>
                </p:sp>
              </p:grpSp>
            </p:grpSp>
            <p:pic>
              <p:nvPicPr>
                <p:cNvPr id="241" name="Grafik 240">
                  <a:extLst>
                    <a:ext uri="{FF2B5EF4-FFF2-40B4-BE49-F238E27FC236}">
                      <a16:creationId xmlns:a16="http://schemas.microsoft.com/office/drawing/2014/main" id="{E5774515-5834-C87F-AC43-B18992CD3A5D}"/>
                    </a:ext>
                  </a:extLst>
                </p:cNvPr>
                <p:cNvPicPr>
                  <a:picLocks noChangeAspect="1"/>
                </p:cNvPicPr>
                <p:nvPr/>
              </p:nvPicPr>
              <p:blipFill rotWithShape="1">
                <a:blip r:embed="rId3">
                  <a:extLst>
                    <a:ext uri="{28A0092B-C50C-407E-A947-70E740481C1C}">
                      <a14:useLocalDpi xmlns:a14="http://schemas.microsoft.com/office/drawing/2010/main" val="0"/>
                    </a:ext>
                  </a:extLst>
                </a:blip>
                <a:srcRect l="17455" t="45196" r="68093" b="31916"/>
                <a:stretch/>
              </p:blipFill>
              <p:spPr>
                <a:xfrm>
                  <a:off x="3913242" y="2477076"/>
                  <a:ext cx="583080" cy="615602"/>
                </a:xfrm>
                <a:prstGeom prst="rect">
                  <a:avLst/>
                </a:prstGeom>
              </p:spPr>
            </p:pic>
          </p:grpSp>
          <p:grpSp>
            <p:nvGrpSpPr>
              <p:cNvPr id="230" name="Gruppieren 229">
                <a:extLst>
                  <a:ext uri="{FF2B5EF4-FFF2-40B4-BE49-F238E27FC236}">
                    <a16:creationId xmlns:a16="http://schemas.microsoft.com/office/drawing/2014/main" id="{416F29CD-21A9-10B6-073F-AB17E025EBF3}"/>
                  </a:ext>
                </a:extLst>
              </p:cNvPr>
              <p:cNvGrpSpPr/>
              <p:nvPr/>
            </p:nvGrpSpPr>
            <p:grpSpPr>
              <a:xfrm>
                <a:off x="2766924" y="2431489"/>
                <a:ext cx="1892110" cy="1388129"/>
                <a:chOff x="3171430" y="2381849"/>
                <a:chExt cx="1892110" cy="1388129"/>
              </a:xfrm>
            </p:grpSpPr>
            <p:grpSp>
              <p:nvGrpSpPr>
                <p:cNvPr id="231" name="Gruppieren 230">
                  <a:extLst>
                    <a:ext uri="{FF2B5EF4-FFF2-40B4-BE49-F238E27FC236}">
                      <a16:creationId xmlns:a16="http://schemas.microsoft.com/office/drawing/2014/main" id="{949A70E3-D286-4FCF-45B9-239E7D9612DD}"/>
                    </a:ext>
                  </a:extLst>
                </p:cNvPr>
                <p:cNvGrpSpPr/>
                <p:nvPr/>
              </p:nvGrpSpPr>
              <p:grpSpPr>
                <a:xfrm>
                  <a:off x="3320083" y="2381849"/>
                  <a:ext cx="1643159" cy="310044"/>
                  <a:chOff x="3387523" y="3777408"/>
                  <a:chExt cx="1643159" cy="310044"/>
                </a:xfrm>
              </p:grpSpPr>
              <p:sp>
                <p:nvSpPr>
                  <p:cNvPr id="237" name="Rechteck 236">
                    <a:extLst>
                      <a:ext uri="{FF2B5EF4-FFF2-40B4-BE49-F238E27FC236}">
                        <a16:creationId xmlns:a16="http://schemas.microsoft.com/office/drawing/2014/main" id="{C5FAAABE-EEC0-0D01-0BB8-079E0CA7459C}"/>
                      </a:ext>
                    </a:extLst>
                  </p:cNvPr>
                  <p:cNvSpPr/>
                  <p:nvPr/>
                </p:nvSpPr>
                <p:spPr>
                  <a:xfrm>
                    <a:off x="4017378" y="3777408"/>
                    <a:ext cx="86086" cy="70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8" name="Textfeld 237">
                    <a:extLst>
                      <a:ext uri="{FF2B5EF4-FFF2-40B4-BE49-F238E27FC236}">
                        <a16:creationId xmlns:a16="http://schemas.microsoft.com/office/drawing/2014/main" id="{F245AD61-BBDC-9F15-3723-3D8CE03F83BE}"/>
                      </a:ext>
                    </a:extLst>
                  </p:cNvPr>
                  <p:cNvSpPr txBox="1"/>
                  <p:nvPr/>
                </p:nvSpPr>
                <p:spPr>
                  <a:xfrm>
                    <a:off x="3387523" y="3779675"/>
                    <a:ext cx="1643159" cy="307777"/>
                  </a:xfrm>
                  <a:prstGeom prst="rect">
                    <a:avLst/>
                  </a:prstGeom>
                  <a:noFill/>
                </p:spPr>
                <p:txBody>
                  <a:bodyPr wrap="square" rtlCol="0">
                    <a:spAutoFit/>
                  </a:bodyPr>
                  <a:lstStyle/>
                  <a:p>
                    <a:r>
                      <a:rPr lang="de-CH" sz="1400"/>
                      <a:t>Größeres Molekül</a:t>
                    </a:r>
                  </a:p>
                </p:txBody>
              </p:sp>
            </p:grpSp>
            <p:sp>
              <p:nvSpPr>
                <p:cNvPr id="232" name="Textfeld 231">
                  <a:extLst>
                    <a:ext uri="{FF2B5EF4-FFF2-40B4-BE49-F238E27FC236}">
                      <a16:creationId xmlns:a16="http://schemas.microsoft.com/office/drawing/2014/main" id="{EFB875E9-6C8F-701C-7DD8-D7D6864DFE04}"/>
                    </a:ext>
                  </a:extLst>
                </p:cNvPr>
                <p:cNvSpPr txBox="1"/>
                <p:nvPr/>
              </p:nvSpPr>
              <p:spPr>
                <a:xfrm>
                  <a:off x="4176982" y="3093778"/>
                  <a:ext cx="886558" cy="523220"/>
                </a:xfrm>
                <a:prstGeom prst="rect">
                  <a:avLst/>
                </a:prstGeom>
                <a:noFill/>
              </p:spPr>
              <p:txBody>
                <a:bodyPr wrap="square" rtlCol="0">
                  <a:spAutoFit/>
                </a:bodyPr>
                <a:lstStyle/>
                <a:p>
                  <a:r>
                    <a:rPr lang="de-CH" sz="1400"/>
                    <a:t>Kleinere Moleküle</a:t>
                  </a:r>
                </a:p>
              </p:txBody>
            </p:sp>
            <p:grpSp>
              <p:nvGrpSpPr>
                <p:cNvPr id="233" name="Gruppieren 232">
                  <a:extLst>
                    <a:ext uri="{FF2B5EF4-FFF2-40B4-BE49-F238E27FC236}">
                      <a16:creationId xmlns:a16="http://schemas.microsoft.com/office/drawing/2014/main" id="{99012C88-C8A5-31DE-2F67-91E23E351451}"/>
                    </a:ext>
                  </a:extLst>
                </p:cNvPr>
                <p:cNvGrpSpPr/>
                <p:nvPr/>
              </p:nvGrpSpPr>
              <p:grpSpPr>
                <a:xfrm>
                  <a:off x="3171430" y="3208007"/>
                  <a:ext cx="897995" cy="561971"/>
                  <a:chOff x="4970320" y="4677028"/>
                  <a:chExt cx="1204748" cy="704209"/>
                </a:xfrm>
              </p:grpSpPr>
              <p:sp>
                <p:nvSpPr>
                  <p:cNvPr id="235" name="Freihandform: Form 234">
                    <a:extLst>
                      <a:ext uri="{FF2B5EF4-FFF2-40B4-BE49-F238E27FC236}">
                        <a16:creationId xmlns:a16="http://schemas.microsoft.com/office/drawing/2014/main" id="{608532BE-E863-8C44-4766-40A93A84CF8C}"/>
                      </a:ext>
                    </a:extLst>
                  </p:cNvPr>
                  <p:cNvSpPr/>
                  <p:nvPr/>
                </p:nvSpPr>
                <p:spPr>
                  <a:xfrm>
                    <a:off x="4970320" y="4677028"/>
                    <a:ext cx="1094128" cy="704209"/>
                  </a:xfrm>
                  <a:custGeom>
                    <a:avLst/>
                    <a:gdLst>
                      <a:gd name="connsiteX0" fmla="*/ 513806 w 1375954"/>
                      <a:gd name="connsiteY0" fmla="*/ 330926 h 1079863"/>
                      <a:gd name="connsiteX1" fmla="*/ 583474 w 1375954"/>
                      <a:gd name="connsiteY1" fmla="*/ 121920 h 1079863"/>
                      <a:gd name="connsiteX2" fmla="*/ 705394 w 1375954"/>
                      <a:gd name="connsiteY2" fmla="*/ 322217 h 1079863"/>
                      <a:gd name="connsiteX3" fmla="*/ 949234 w 1375954"/>
                      <a:gd name="connsiteY3" fmla="*/ 0 h 1079863"/>
                      <a:gd name="connsiteX4" fmla="*/ 957943 w 1375954"/>
                      <a:gd name="connsiteY4" fmla="*/ 287383 h 1079863"/>
                      <a:gd name="connsiteX5" fmla="*/ 1175657 w 1375954"/>
                      <a:gd name="connsiteY5" fmla="*/ 252549 h 1079863"/>
                      <a:gd name="connsiteX6" fmla="*/ 1045029 w 1375954"/>
                      <a:gd name="connsiteY6" fmla="*/ 418012 h 1079863"/>
                      <a:gd name="connsiteX7" fmla="*/ 1375954 w 1375954"/>
                      <a:gd name="connsiteY7" fmla="*/ 461554 h 1079863"/>
                      <a:gd name="connsiteX8" fmla="*/ 1123406 w 1375954"/>
                      <a:gd name="connsiteY8" fmla="*/ 609600 h 1079863"/>
                      <a:gd name="connsiteX9" fmla="*/ 1367246 w 1375954"/>
                      <a:gd name="connsiteY9" fmla="*/ 792480 h 1079863"/>
                      <a:gd name="connsiteX10" fmla="*/ 1097280 w 1375954"/>
                      <a:gd name="connsiteY10" fmla="*/ 766354 h 1079863"/>
                      <a:gd name="connsiteX11" fmla="*/ 1175657 w 1375954"/>
                      <a:gd name="connsiteY11" fmla="*/ 1045029 h 1079863"/>
                      <a:gd name="connsiteX12" fmla="*/ 896983 w 1375954"/>
                      <a:gd name="connsiteY12" fmla="*/ 862149 h 1079863"/>
                      <a:gd name="connsiteX13" fmla="*/ 844732 w 1375954"/>
                      <a:gd name="connsiteY13" fmla="*/ 1071154 h 1079863"/>
                      <a:gd name="connsiteX14" fmla="*/ 714103 w 1375954"/>
                      <a:gd name="connsiteY14" fmla="*/ 896983 h 1079863"/>
                      <a:gd name="connsiteX15" fmla="*/ 627017 w 1375954"/>
                      <a:gd name="connsiteY15" fmla="*/ 1079863 h 1079863"/>
                      <a:gd name="connsiteX16" fmla="*/ 531223 w 1375954"/>
                      <a:gd name="connsiteY16" fmla="*/ 888274 h 1079863"/>
                      <a:gd name="connsiteX17" fmla="*/ 322217 w 1375954"/>
                      <a:gd name="connsiteY17" fmla="*/ 1010194 h 1079863"/>
                      <a:gd name="connsiteX18" fmla="*/ 487680 w 1375954"/>
                      <a:gd name="connsiteY18" fmla="*/ 801189 h 1079863"/>
                      <a:gd name="connsiteX19" fmla="*/ 121920 w 1375954"/>
                      <a:gd name="connsiteY19" fmla="*/ 827314 h 1079863"/>
                      <a:gd name="connsiteX20" fmla="*/ 357052 w 1375954"/>
                      <a:gd name="connsiteY20" fmla="*/ 705394 h 1079863"/>
                      <a:gd name="connsiteX21" fmla="*/ 0 w 1375954"/>
                      <a:gd name="connsiteY21" fmla="*/ 592183 h 1079863"/>
                      <a:gd name="connsiteX22" fmla="*/ 435429 w 1375954"/>
                      <a:gd name="connsiteY22" fmla="*/ 478972 h 1079863"/>
                      <a:gd name="connsiteX23" fmla="*/ 235132 w 1375954"/>
                      <a:gd name="connsiteY23" fmla="*/ 365760 h 1079863"/>
                      <a:gd name="connsiteX24" fmla="*/ 513806 w 1375954"/>
                      <a:gd name="connsiteY24" fmla="*/ 330926 h 107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5954" h="1079863">
                        <a:moveTo>
                          <a:pt x="513806" y="330926"/>
                        </a:moveTo>
                        <a:lnTo>
                          <a:pt x="583474" y="121920"/>
                        </a:lnTo>
                        <a:lnTo>
                          <a:pt x="705394" y="322217"/>
                        </a:lnTo>
                        <a:lnTo>
                          <a:pt x="949234" y="0"/>
                        </a:lnTo>
                        <a:lnTo>
                          <a:pt x="957943" y="287383"/>
                        </a:lnTo>
                        <a:lnTo>
                          <a:pt x="1175657" y="252549"/>
                        </a:lnTo>
                        <a:lnTo>
                          <a:pt x="1045029" y="418012"/>
                        </a:lnTo>
                        <a:lnTo>
                          <a:pt x="1375954" y="461554"/>
                        </a:lnTo>
                        <a:lnTo>
                          <a:pt x="1123406" y="609600"/>
                        </a:lnTo>
                        <a:lnTo>
                          <a:pt x="1367246" y="792480"/>
                        </a:lnTo>
                        <a:lnTo>
                          <a:pt x="1097280" y="766354"/>
                        </a:lnTo>
                        <a:lnTo>
                          <a:pt x="1175657" y="1045029"/>
                        </a:lnTo>
                        <a:lnTo>
                          <a:pt x="896983" y="862149"/>
                        </a:lnTo>
                        <a:lnTo>
                          <a:pt x="844732" y="1071154"/>
                        </a:lnTo>
                        <a:lnTo>
                          <a:pt x="714103" y="896983"/>
                        </a:lnTo>
                        <a:lnTo>
                          <a:pt x="627017" y="1079863"/>
                        </a:lnTo>
                        <a:lnTo>
                          <a:pt x="531223" y="888274"/>
                        </a:lnTo>
                        <a:lnTo>
                          <a:pt x="322217" y="1010194"/>
                        </a:lnTo>
                        <a:lnTo>
                          <a:pt x="487680" y="801189"/>
                        </a:lnTo>
                        <a:lnTo>
                          <a:pt x="121920" y="827314"/>
                        </a:lnTo>
                        <a:lnTo>
                          <a:pt x="357052" y="705394"/>
                        </a:lnTo>
                        <a:lnTo>
                          <a:pt x="0" y="592183"/>
                        </a:lnTo>
                        <a:lnTo>
                          <a:pt x="435429" y="478972"/>
                        </a:lnTo>
                        <a:lnTo>
                          <a:pt x="235132" y="365760"/>
                        </a:lnTo>
                        <a:lnTo>
                          <a:pt x="513806" y="33092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6" name="Textfeld 235">
                    <a:extLst>
                      <a:ext uri="{FF2B5EF4-FFF2-40B4-BE49-F238E27FC236}">
                        <a16:creationId xmlns:a16="http://schemas.microsoft.com/office/drawing/2014/main" id="{3007490A-14A3-0652-0320-720BFC70830A}"/>
                      </a:ext>
                    </a:extLst>
                  </p:cNvPr>
                  <p:cNvSpPr txBox="1"/>
                  <p:nvPr/>
                </p:nvSpPr>
                <p:spPr>
                  <a:xfrm>
                    <a:off x="5198026" y="4924894"/>
                    <a:ext cx="977042" cy="306526"/>
                  </a:xfrm>
                  <a:prstGeom prst="rect">
                    <a:avLst/>
                  </a:prstGeom>
                  <a:noFill/>
                </p:spPr>
                <p:txBody>
                  <a:bodyPr wrap="square" rtlCol="0">
                    <a:spAutoFit/>
                  </a:bodyPr>
                  <a:lstStyle/>
                  <a:p>
                    <a:r>
                      <a:rPr lang="de-CH" sz="1400"/>
                      <a:t>Energie</a:t>
                    </a:r>
                  </a:p>
                </p:txBody>
              </p:sp>
            </p:grpSp>
            <p:pic>
              <p:nvPicPr>
                <p:cNvPr id="234" name="Grafik 233">
                  <a:extLst>
                    <a:ext uri="{FF2B5EF4-FFF2-40B4-BE49-F238E27FC236}">
                      <a16:creationId xmlns:a16="http://schemas.microsoft.com/office/drawing/2014/main" id="{4FF4AC1F-2272-F85E-24A7-D69116A74842}"/>
                    </a:ext>
                  </a:extLst>
                </p:cNvPr>
                <p:cNvPicPr>
                  <a:picLocks noChangeAspect="1"/>
                </p:cNvPicPr>
                <p:nvPr/>
              </p:nvPicPr>
              <p:blipFill rotWithShape="1">
                <a:blip r:embed="rId3">
                  <a:extLst>
                    <a:ext uri="{28A0092B-C50C-407E-A947-70E740481C1C}">
                      <a14:useLocalDpi xmlns:a14="http://schemas.microsoft.com/office/drawing/2010/main" val="0"/>
                    </a:ext>
                  </a:extLst>
                </a:blip>
                <a:srcRect l="17455" t="45196" r="68093" b="31916"/>
                <a:stretch/>
              </p:blipFill>
              <p:spPr>
                <a:xfrm>
                  <a:off x="3790245" y="2655468"/>
                  <a:ext cx="462744" cy="489264"/>
                </a:xfrm>
                <a:prstGeom prst="rect">
                  <a:avLst/>
                </a:prstGeom>
              </p:spPr>
            </p:pic>
          </p:grpSp>
        </p:grpSp>
        <p:grpSp>
          <p:nvGrpSpPr>
            <p:cNvPr id="158" name="Gruppieren 157">
              <a:extLst>
                <a:ext uri="{FF2B5EF4-FFF2-40B4-BE49-F238E27FC236}">
                  <a16:creationId xmlns:a16="http://schemas.microsoft.com/office/drawing/2014/main" id="{1BD4E5A6-C775-1913-94F0-2419A3118474}"/>
                </a:ext>
              </a:extLst>
            </p:cNvPr>
            <p:cNvGrpSpPr/>
            <p:nvPr/>
          </p:nvGrpSpPr>
          <p:grpSpPr>
            <a:xfrm>
              <a:off x="1110215" y="1018434"/>
              <a:ext cx="3581982" cy="2011891"/>
              <a:chOff x="1110215" y="1018434"/>
              <a:chExt cx="3581982" cy="2011891"/>
            </a:xfrm>
          </p:grpSpPr>
          <p:grpSp>
            <p:nvGrpSpPr>
              <p:cNvPr id="161" name="Gruppieren 160">
                <a:extLst>
                  <a:ext uri="{FF2B5EF4-FFF2-40B4-BE49-F238E27FC236}">
                    <a16:creationId xmlns:a16="http://schemas.microsoft.com/office/drawing/2014/main" id="{330EF9AF-318B-7BCD-2974-E8FD469E4885}"/>
                  </a:ext>
                </a:extLst>
              </p:cNvPr>
              <p:cNvGrpSpPr/>
              <p:nvPr/>
            </p:nvGrpSpPr>
            <p:grpSpPr>
              <a:xfrm>
                <a:off x="4163891" y="2758519"/>
                <a:ext cx="528306" cy="271806"/>
                <a:chOff x="3536188" y="4806978"/>
                <a:chExt cx="695441" cy="349506"/>
              </a:xfrm>
            </p:grpSpPr>
            <p:sp>
              <p:nvSpPr>
                <p:cNvPr id="218" name="Ellipse 217">
                  <a:extLst>
                    <a:ext uri="{FF2B5EF4-FFF2-40B4-BE49-F238E27FC236}">
                      <a16:creationId xmlns:a16="http://schemas.microsoft.com/office/drawing/2014/main" id="{FEDFB862-8741-7253-1B16-1F0C2E8AB9F8}"/>
                    </a:ext>
                  </a:extLst>
                </p:cNvPr>
                <p:cNvSpPr/>
                <p:nvPr/>
              </p:nvSpPr>
              <p:spPr>
                <a:xfrm>
                  <a:off x="3727450" y="5028964"/>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Ellipse 218">
                  <a:extLst>
                    <a:ext uri="{FF2B5EF4-FFF2-40B4-BE49-F238E27FC236}">
                      <a16:creationId xmlns:a16="http://schemas.microsoft.com/office/drawing/2014/main" id="{48FCD2DE-2893-E4A2-39D8-4A4686173FC0}"/>
                    </a:ext>
                  </a:extLst>
                </p:cNvPr>
                <p:cNvSpPr/>
                <p:nvPr/>
              </p:nvSpPr>
              <p:spPr>
                <a:xfrm>
                  <a:off x="3915629" y="4822579"/>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Ellipse 219">
                  <a:extLst>
                    <a:ext uri="{FF2B5EF4-FFF2-40B4-BE49-F238E27FC236}">
                      <a16:creationId xmlns:a16="http://schemas.microsoft.com/office/drawing/2014/main" id="{AFEBB16E-6956-D92D-1664-31051AB3C58E}"/>
                    </a:ext>
                  </a:extLst>
                </p:cNvPr>
                <p:cNvSpPr/>
                <p:nvPr/>
              </p:nvSpPr>
              <p:spPr>
                <a:xfrm>
                  <a:off x="4020403" y="5064007"/>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Ellipse 220">
                  <a:extLst>
                    <a:ext uri="{FF2B5EF4-FFF2-40B4-BE49-F238E27FC236}">
                      <a16:creationId xmlns:a16="http://schemas.microsoft.com/office/drawing/2014/main" id="{E4CBBB8D-8C33-8B95-AC9C-49A939B4AB29}"/>
                    </a:ext>
                  </a:extLst>
                </p:cNvPr>
                <p:cNvSpPr/>
                <p:nvPr/>
              </p:nvSpPr>
              <p:spPr>
                <a:xfrm>
                  <a:off x="3880623" y="508639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Ellipse 221">
                  <a:extLst>
                    <a:ext uri="{FF2B5EF4-FFF2-40B4-BE49-F238E27FC236}">
                      <a16:creationId xmlns:a16="http://schemas.microsoft.com/office/drawing/2014/main" id="{C7F39577-D62C-F44C-F3B0-984E80D49E11}"/>
                    </a:ext>
                  </a:extLst>
                </p:cNvPr>
                <p:cNvSpPr/>
                <p:nvPr/>
              </p:nvSpPr>
              <p:spPr>
                <a:xfrm>
                  <a:off x="3536188" y="4892665"/>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Ellipse 222">
                  <a:extLst>
                    <a:ext uri="{FF2B5EF4-FFF2-40B4-BE49-F238E27FC236}">
                      <a16:creationId xmlns:a16="http://schemas.microsoft.com/office/drawing/2014/main" id="{9D2C3EE5-36D2-33B9-B670-FF3680CD148C}"/>
                    </a:ext>
                  </a:extLst>
                </p:cNvPr>
                <p:cNvSpPr/>
                <p:nvPr/>
              </p:nvSpPr>
              <p:spPr>
                <a:xfrm>
                  <a:off x="3580749" y="5013916"/>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Ellipse 223">
                  <a:extLst>
                    <a:ext uri="{FF2B5EF4-FFF2-40B4-BE49-F238E27FC236}">
                      <a16:creationId xmlns:a16="http://schemas.microsoft.com/office/drawing/2014/main" id="{5044B721-9BA9-300F-E410-4C36F8F4C6C4}"/>
                    </a:ext>
                  </a:extLst>
                </p:cNvPr>
                <p:cNvSpPr/>
                <p:nvPr/>
              </p:nvSpPr>
              <p:spPr>
                <a:xfrm>
                  <a:off x="3727449" y="486301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Ellipse 224">
                  <a:extLst>
                    <a:ext uri="{FF2B5EF4-FFF2-40B4-BE49-F238E27FC236}">
                      <a16:creationId xmlns:a16="http://schemas.microsoft.com/office/drawing/2014/main" id="{2FD0EDDD-02F7-A224-BC71-64C4908ABA1D}"/>
                    </a:ext>
                  </a:extLst>
                </p:cNvPr>
                <p:cNvSpPr/>
                <p:nvPr/>
              </p:nvSpPr>
              <p:spPr>
                <a:xfrm>
                  <a:off x="3868345" y="4948254"/>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Ellipse 225">
                  <a:extLst>
                    <a:ext uri="{FF2B5EF4-FFF2-40B4-BE49-F238E27FC236}">
                      <a16:creationId xmlns:a16="http://schemas.microsoft.com/office/drawing/2014/main" id="{41FFD87A-2B62-320B-57F1-DCB181037FDD}"/>
                    </a:ext>
                  </a:extLst>
                </p:cNvPr>
                <p:cNvSpPr/>
                <p:nvPr/>
              </p:nvSpPr>
              <p:spPr>
                <a:xfrm>
                  <a:off x="4161779" y="5009691"/>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Ellipse 226">
                  <a:extLst>
                    <a:ext uri="{FF2B5EF4-FFF2-40B4-BE49-F238E27FC236}">
                      <a16:creationId xmlns:a16="http://schemas.microsoft.com/office/drawing/2014/main" id="{52616FBA-32D0-A632-6FD4-A08A4A5FA9D0}"/>
                    </a:ext>
                  </a:extLst>
                </p:cNvPr>
                <p:cNvSpPr/>
                <p:nvPr/>
              </p:nvSpPr>
              <p:spPr>
                <a:xfrm>
                  <a:off x="4044620" y="492770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Ellipse 227">
                  <a:extLst>
                    <a:ext uri="{FF2B5EF4-FFF2-40B4-BE49-F238E27FC236}">
                      <a16:creationId xmlns:a16="http://schemas.microsoft.com/office/drawing/2014/main" id="{8F77D436-EEAC-14D7-26E2-FFC17AD2A5B3}"/>
                    </a:ext>
                  </a:extLst>
                </p:cNvPr>
                <p:cNvSpPr/>
                <p:nvPr/>
              </p:nvSpPr>
              <p:spPr>
                <a:xfrm>
                  <a:off x="4080482" y="480697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uppieren 161">
                <a:extLst>
                  <a:ext uri="{FF2B5EF4-FFF2-40B4-BE49-F238E27FC236}">
                    <a16:creationId xmlns:a16="http://schemas.microsoft.com/office/drawing/2014/main" id="{8F36827D-6927-EAD2-2B5B-4933FBBDFF95}"/>
                  </a:ext>
                </a:extLst>
              </p:cNvPr>
              <p:cNvGrpSpPr/>
              <p:nvPr/>
            </p:nvGrpSpPr>
            <p:grpSpPr>
              <a:xfrm rot="10800000">
                <a:off x="3518586" y="1018434"/>
                <a:ext cx="728274" cy="464499"/>
                <a:chOff x="3035300" y="3663560"/>
                <a:chExt cx="868249" cy="567406"/>
              </a:xfrm>
            </p:grpSpPr>
            <p:sp>
              <p:nvSpPr>
                <p:cNvPr id="197" name="Ellipse 196">
                  <a:extLst>
                    <a:ext uri="{FF2B5EF4-FFF2-40B4-BE49-F238E27FC236}">
                      <a16:creationId xmlns:a16="http://schemas.microsoft.com/office/drawing/2014/main" id="{DF8C8DB5-E468-A5D5-97E6-36688235CE56}"/>
                    </a:ext>
                  </a:extLst>
                </p:cNvPr>
                <p:cNvSpPr/>
                <p:nvPr/>
              </p:nvSpPr>
              <p:spPr>
                <a:xfrm>
                  <a:off x="3149173" y="376041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Ellipse 197">
                  <a:extLst>
                    <a:ext uri="{FF2B5EF4-FFF2-40B4-BE49-F238E27FC236}">
                      <a16:creationId xmlns:a16="http://schemas.microsoft.com/office/drawing/2014/main" id="{B0C85FDA-1F01-B910-D977-4694C7C3790F}"/>
                    </a:ext>
                  </a:extLst>
                </p:cNvPr>
                <p:cNvSpPr/>
                <p:nvPr/>
              </p:nvSpPr>
              <p:spPr>
                <a:xfrm>
                  <a:off x="3035300" y="403225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Ellipse 198">
                  <a:extLst>
                    <a:ext uri="{FF2B5EF4-FFF2-40B4-BE49-F238E27FC236}">
                      <a16:creationId xmlns:a16="http://schemas.microsoft.com/office/drawing/2014/main" id="{B55E0885-71F3-DE29-F499-2911E888722F}"/>
                    </a:ext>
                  </a:extLst>
                </p:cNvPr>
                <p:cNvSpPr/>
                <p:nvPr/>
              </p:nvSpPr>
              <p:spPr>
                <a:xfrm>
                  <a:off x="3727450" y="3752864"/>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Ellipse 199">
                  <a:extLst>
                    <a:ext uri="{FF2B5EF4-FFF2-40B4-BE49-F238E27FC236}">
                      <a16:creationId xmlns:a16="http://schemas.microsoft.com/office/drawing/2014/main" id="{765B9E45-B122-9AF4-3104-45F695CC487C}"/>
                    </a:ext>
                  </a:extLst>
                </p:cNvPr>
                <p:cNvSpPr/>
                <p:nvPr/>
              </p:nvSpPr>
              <p:spPr>
                <a:xfrm>
                  <a:off x="3247864" y="416088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Ellipse 200">
                  <a:extLst>
                    <a:ext uri="{FF2B5EF4-FFF2-40B4-BE49-F238E27FC236}">
                      <a16:creationId xmlns:a16="http://schemas.microsoft.com/office/drawing/2014/main" id="{53D8E4F5-EA2C-8A0B-AC54-855FFF359CBB}"/>
                    </a:ext>
                  </a:extLst>
                </p:cNvPr>
                <p:cNvSpPr/>
                <p:nvPr/>
              </p:nvSpPr>
              <p:spPr>
                <a:xfrm>
                  <a:off x="3234531" y="3950022"/>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Ellipse 201">
                  <a:extLst>
                    <a:ext uri="{FF2B5EF4-FFF2-40B4-BE49-F238E27FC236}">
                      <a16:creationId xmlns:a16="http://schemas.microsoft.com/office/drawing/2014/main" id="{5D78B4BF-D337-BB15-B924-D3009E80D464}"/>
                    </a:ext>
                  </a:extLst>
                </p:cNvPr>
                <p:cNvSpPr/>
                <p:nvPr/>
              </p:nvSpPr>
              <p:spPr>
                <a:xfrm>
                  <a:off x="3435243" y="3878041"/>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Ellipse 202">
                  <a:extLst>
                    <a:ext uri="{FF2B5EF4-FFF2-40B4-BE49-F238E27FC236}">
                      <a16:creationId xmlns:a16="http://schemas.microsoft.com/office/drawing/2014/main" id="{13D70F74-48CC-1B61-BE25-B163A9753A99}"/>
                    </a:ext>
                  </a:extLst>
                </p:cNvPr>
                <p:cNvSpPr/>
                <p:nvPr/>
              </p:nvSpPr>
              <p:spPr>
                <a:xfrm>
                  <a:off x="3640039" y="3942642"/>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Gerader Verbinder 203">
                  <a:extLst>
                    <a:ext uri="{FF2B5EF4-FFF2-40B4-BE49-F238E27FC236}">
                      <a16:creationId xmlns:a16="http://schemas.microsoft.com/office/drawing/2014/main" id="{50A38A16-E883-4D30-D9C2-81DFC0D0B48E}"/>
                    </a:ext>
                  </a:extLst>
                </p:cNvPr>
                <p:cNvCxnSpPr>
                  <a:cxnSpLocks/>
                </p:cNvCxnSpPr>
                <p:nvPr/>
              </p:nvCxnSpPr>
              <p:spPr>
                <a:xfrm flipV="1">
                  <a:off x="3302000" y="3918036"/>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205" name="Gerader Verbinder 204">
                  <a:extLst>
                    <a:ext uri="{FF2B5EF4-FFF2-40B4-BE49-F238E27FC236}">
                      <a16:creationId xmlns:a16="http://schemas.microsoft.com/office/drawing/2014/main" id="{AD583DB2-1DFA-9ADE-6DB9-9753C166EDBE}"/>
                    </a:ext>
                  </a:extLst>
                </p:cNvPr>
                <p:cNvCxnSpPr>
                  <a:cxnSpLocks/>
                </p:cNvCxnSpPr>
                <p:nvPr/>
              </p:nvCxnSpPr>
              <p:spPr>
                <a:xfrm>
                  <a:off x="3511558" y="3918036"/>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206" name="Gerader Verbinder 205">
                  <a:extLst>
                    <a:ext uri="{FF2B5EF4-FFF2-40B4-BE49-F238E27FC236}">
                      <a16:creationId xmlns:a16="http://schemas.microsoft.com/office/drawing/2014/main" id="{1DCAF9F3-E664-9ED7-79C1-32272047DB23}"/>
                    </a:ext>
                  </a:extLst>
                </p:cNvPr>
                <p:cNvCxnSpPr>
                  <a:cxnSpLocks/>
                </p:cNvCxnSpPr>
                <p:nvPr/>
              </p:nvCxnSpPr>
              <p:spPr>
                <a:xfrm>
                  <a:off x="3712270" y="3997528"/>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207" name="Gerader Verbinder 206">
                  <a:extLst>
                    <a:ext uri="{FF2B5EF4-FFF2-40B4-BE49-F238E27FC236}">
                      <a16:creationId xmlns:a16="http://schemas.microsoft.com/office/drawing/2014/main" id="{82C5E153-0DBC-73E7-E293-49DCC0A60E25}"/>
                    </a:ext>
                  </a:extLst>
                </p:cNvPr>
                <p:cNvCxnSpPr>
                  <a:cxnSpLocks/>
                </p:cNvCxnSpPr>
                <p:nvPr/>
              </p:nvCxnSpPr>
              <p:spPr>
                <a:xfrm flipV="1">
                  <a:off x="3105372" y="3998322"/>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208" name="Gerader Verbinder 207">
                  <a:extLst>
                    <a:ext uri="{FF2B5EF4-FFF2-40B4-BE49-F238E27FC236}">
                      <a16:creationId xmlns:a16="http://schemas.microsoft.com/office/drawing/2014/main" id="{95923A46-499B-9CCF-251C-FF9917271C00}"/>
                    </a:ext>
                  </a:extLst>
                </p:cNvPr>
                <p:cNvCxnSpPr>
                  <a:cxnSpLocks/>
                </p:cNvCxnSpPr>
                <p:nvPr/>
              </p:nvCxnSpPr>
              <p:spPr>
                <a:xfrm flipV="1">
                  <a:off x="3282789" y="4022489"/>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209" name="Gerader Verbinder 208">
                  <a:extLst>
                    <a:ext uri="{FF2B5EF4-FFF2-40B4-BE49-F238E27FC236}">
                      <a16:creationId xmlns:a16="http://schemas.microsoft.com/office/drawing/2014/main" id="{70D2EEBE-4F00-1D7D-12D5-704B8073E9FE}"/>
                    </a:ext>
                  </a:extLst>
                </p:cNvPr>
                <p:cNvCxnSpPr>
                  <a:cxnSpLocks/>
                </p:cNvCxnSpPr>
                <p:nvPr/>
              </p:nvCxnSpPr>
              <p:spPr>
                <a:xfrm flipH="1" flipV="1">
                  <a:off x="3200370" y="3830356"/>
                  <a:ext cx="51710" cy="119666"/>
                </a:xfrm>
                <a:prstGeom prst="line">
                  <a:avLst/>
                </a:prstGeom>
              </p:spPr>
              <p:style>
                <a:lnRef idx="1">
                  <a:schemeClr val="dk1"/>
                </a:lnRef>
                <a:fillRef idx="0">
                  <a:schemeClr val="dk1"/>
                </a:fillRef>
                <a:effectRef idx="0">
                  <a:schemeClr val="dk1"/>
                </a:effectRef>
                <a:fontRef idx="minor">
                  <a:schemeClr val="tx1"/>
                </a:fontRef>
              </p:style>
            </p:cxnSp>
            <p:cxnSp>
              <p:nvCxnSpPr>
                <p:cNvPr id="210" name="Gerader Verbinder 209">
                  <a:extLst>
                    <a:ext uri="{FF2B5EF4-FFF2-40B4-BE49-F238E27FC236}">
                      <a16:creationId xmlns:a16="http://schemas.microsoft.com/office/drawing/2014/main" id="{3C01E5A3-82E4-4909-E1B0-87463C6968DA}"/>
                    </a:ext>
                  </a:extLst>
                </p:cNvPr>
                <p:cNvCxnSpPr>
                  <a:cxnSpLocks/>
                </p:cNvCxnSpPr>
                <p:nvPr/>
              </p:nvCxnSpPr>
              <p:spPr>
                <a:xfrm flipV="1">
                  <a:off x="3470168" y="3955674"/>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211" name="Gerader Verbinder 210">
                  <a:extLst>
                    <a:ext uri="{FF2B5EF4-FFF2-40B4-BE49-F238E27FC236}">
                      <a16:creationId xmlns:a16="http://schemas.microsoft.com/office/drawing/2014/main" id="{31A283C7-6E54-F848-AD86-1C126394CC52}"/>
                    </a:ext>
                  </a:extLst>
                </p:cNvPr>
                <p:cNvCxnSpPr>
                  <a:cxnSpLocks/>
                </p:cNvCxnSpPr>
                <p:nvPr/>
              </p:nvCxnSpPr>
              <p:spPr>
                <a:xfrm flipV="1">
                  <a:off x="3467787" y="3742031"/>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212" name="Gerader Verbinder 211">
                  <a:extLst>
                    <a:ext uri="{FF2B5EF4-FFF2-40B4-BE49-F238E27FC236}">
                      <a16:creationId xmlns:a16="http://schemas.microsoft.com/office/drawing/2014/main" id="{9113705F-993A-1A58-EDC5-A5147E49C91B}"/>
                    </a:ext>
                  </a:extLst>
                </p:cNvPr>
                <p:cNvCxnSpPr>
                  <a:cxnSpLocks/>
                </p:cNvCxnSpPr>
                <p:nvPr/>
              </p:nvCxnSpPr>
              <p:spPr>
                <a:xfrm flipV="1">
                  <a:off x="3674964" y="4020108"/>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213" name="Gerader Verbinder 212">
                  <a:extLst>
                    <a:ext uri="{FF2B5EF4-FFF2-40B4-BE49-F238E27FC236}">
                      <a16:creationId xmlns:a16="http://schemas.microsoft.com/office/drawing/2014/main" id="{67041248-8238-FC32-AC66-67A3710CBF70}"/>
                    </a:ext>
                  </a:extLst>
                </p:cNvPr>
                <p:cNvCxnSpPr>
                  <a:cxnSpLocks/>
                </p:cNvCxnSpPr>
                <p:nvPr/>
              </p:nvCxnSpPr>
              <p:spPr>
                <a:xfrm flipH="1">
                  <a:off x="3690697" y="3818208"/>
                  <a:ext cx="51710" cy="119666"/>
                </a:xfrm>
                <a:prstGeom prst="line">
                  <a:avLst/>
                </a:prstGeom>
              </p:spPr>
              <p:style>
                <a:lnRef idx="1">
                  <a:schemeClr val="dk1"/>
                </a:lnRef>
                <a:fillRef idx="0">
                  <a:schemeClr val="dk1"/>
                </a:fillRef>
                <a:effectRef idx="0">
                  <a:schemeClr val="dk1"/>
                </a:effectRef>
                <a:fontRef idx="minor">
                  <a:schemeClr val="tx1"/>
                </a:fontRef>
              </p:style>
            </p:cxnSp>
            <p:sp>
              <p:nvSpPr>
                <p:cNvPr id="214" name="Ellipse 213">
                  <a:extLst>
                    <a:ext uri="{FF2B5EF4-FFF2-40B4-BE49-F238E27FC236}">
                      <a16:creationId xmlns:a16="http://schemas.microsoft.com/office/drawing/2014/main" id="{131E8ECF-71C8-C969-0B15-E1E7D032E5E5}"/>
                    </a:ext>
                  </a:extLst>
                </p:cNvPr>
                <p:cNvSpPr/>
                <p:nvPr/>
              </p:nvSpPr>
              <p:spPr>
                <a:xfrm>
                  <a:off x="3640039" y="416088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Ellipse 214">
                  <a:extLst>
                    <a:ext uri="{FF2B5EF4-FFF2-40B4-BE49-F238E27FC236}">
                      <a16:creationId xmlns:a16="http://schemas.microsoft.com/office/drawing/2014/main" id="{69A918F2-0D8E-FDAB-7012-A800EB311AFE}"/>
                    </a:ext>
                  </a:extLst>
                </p:cNvPr>
                <p:cNvSpPr/>
                <p:nvPr/>
              </p:nvSpPr>
              <p:spPr>
                <a:xfrm>
                  <a:off x="3833699" y="4027632"/>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Ellipse 215">
                  <a:extLst>
                    <a:ext uri="{FF2B5EF4-FFF2-40B4-BE49-F238E27FC236}">
                      <a16:creationId xmlns:a16="http://schemas.microsoft.com/office/drawing/2014/main" id="{991AB6CA-1C03-F855-ACF1-93AF87B4E1ED}"/>
                    </a:ext>
                  </a:extLst>
                </p:cNvPr>
                <p:cNvSpPr/>
                <p:nvPr/>
              </p:nvSpPr>
              <p:spPr>
                <a:xfrm>
                  <a:off x="3438382" y="366356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Ellipse 216">
                  <a:extLst>
                    <a:ext uri="{FF2B5EF4-FFF2-40B4-BE49-F238E27FC236}">
                      <a16:creationId xmlns:a16="http://schemas.microsoft.com/office/drawing/2014/main" id="{B84CE8C6-A814-57DD-CA19-3A36D741D676}"/>
                    </a:ext>
                  </a:extLst>
                </p:cNvPr>
                <p:cNvSpPr/>
                <p:nvPr/>
              </p:nvSpPr>
              <p:spPr>
                <a:xfrm>
                  <a:off x="3432862" y="4095042"/>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uppieren 162">
                <a:extLst>
                  <a:ext uri="{FF2B5EF4-FFF2-40B4-BE49-F238E27FC236}">
                    <a16:creationId xmlns:a16="http://schemas.microsoft.com/office/drawing/2014/main" id="{10AA675D-4DF9-39E1-1614-2EF4710F23E1}"/>
                  </a:ext>
                </a:extLst>
              </p:cNvPr>
              <p:cNvGrpSpPr/>
              <p:nvPr/>
            </p:nvGrpSpPr>
            <p:grpSpPr>
              <a:xfrm rot="10800000">
                <a:off x="1110215" y="2276441"/>
                <a:ext cx="728274" cy="464499"/>
                <a:chOff x="3035300" y="3663560"/>
                <a:chExt cx="868249" cy="567406"/>
              </a:xfrm>
            </p:grpSpPr>
            <p:sp>
              <p:nvSpPr>
                <p:cNvPr id="176" name="Ellipse 175">
                  <a:extLst>
                    <a:ext uri="{FF2B5EF4-FFF2-40B4-BE49-F238E27FC236}">
                      <a16:creationId xmlns:a16="http://schemas.microsoft.com/office/drawing/2014/main" id="{2FB689A8-9E76-1025-B301-840C99752DF2}"/>
                    </a:ext>
                  </a:extLst>
                </p:cNvPr>
                <p:cNvSpPr/>
                <p:nvPr/>
              </p:nvSpPr>
              <p:spPr>
                <a:xfrm>
                  <a:off x="3149173" y="376041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Ellipse 176">
                  <a:extLst>
                    <a:ext uri="{FF2B5EF4-FFF2-40B4-BE49-F238E27FC236}">
                      <a16:creationId xmlns:a16="http://schemas.microsoft.com/office/drawing/2014/main" id="{C4F2E28C-8DB8-8AD8-F31F-FF93B6E3A604}"/>
                    </a:ext>
                  </a:extLst>
                </p:cNvPr>
                <p:cNvSpPr/>
                <p:nvPr/>
              </p:nvSpPr>
              <p:spPr>
                <a:xfrm>
                  <a:off x="3035300" y="403225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Ellipse 177">
                  <a:extLst>
                    <a:ext uri="{FF2B5EF4-FFF2-40B4-BE49-F238E27FC236}">
                      <a16:creationId xmlns:a16="http://schemas.microsoft.com/office/drawing/2014/main" id="{0FC97578-68BC-26E2-7F20-D97F0F0433B1}"/>
                    </a:ext>
                  </a:extLst>
                </p:cNvPr>
                <p:cNvSpPr/>
                <p:nvPr/>
              </p:nvSpPr>
              <p:spPr>
                <a:xfrm>
                  <a:off x="3727450" y="3752864"/>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Ellipse 178">
                  <a:extLst>
                    <a:ext uri="{FF2B5EF4-FFF2-40B4-BE49-F238E27FC236}">
                      <a16:creationId xmlns:a16="http://schemas.microsoft.com/office/drawing/2014/main" id="{05FA2001-F134-3B07-7642-7A67008F8BF4}"/>
                    </a:ext>
                  </a:extLst>
                </p:cNvPr>
                <p:cNvSpPr/>
                <p:nvPr/>
              </p:nvSpPr>
              <p:spPr>
                <a:xfrm>
                  <a:off x="3247864" y="416088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Ellipse 179">
                  <a:extLst>
                    <a:ext uri="{FF2B5EF4-FFF2-40B4-BE49-F238E27FC236}">
                      <a16:creationId xmlns:a16="http://schemas.microsoft.com/office/drawing/2014/main" id="{BAF0BF06-3486-C9E6-1436-FAE463E5CF37}"/>
                    </a:ext>
                  </a:extLst>
                </p:cNvPr>
                <p:cNvSpPr/>
                <p:nvPr/>
              </p:nvSpPr>
              <p:spPr>
                <a:xfrm>
                  <a:off x="3234531" y="3950022"/>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Ellipse 180">
                  <a:extLst>
                    <a:ext uri="{FF2B5EF4-FFF2-40B4-BE49-F238E27FC236}">
                      <a16:creationId xmlns:a16="http://schemas.microsoft.com/office/drawing/2014/main" id="{6876C67A-BC0D-EA03-C8D7-1386F217DC23}"/>
                    </a:ext>
                  </a:extLst>
                </p:cNvPr>
                <p:cNvSpPr/>
                <p:nvPr/>
              </p:nvSpPr>
              <p:spPr>
                <a:xfrm>
                  <a:off x="3435243" y="3878041"/>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Ellipse 181">
                  <a:extLst>
                    <a:ext uri="{FF2B5EF4-FFF2-40B4-BE49-F238E27FC236}">
                      <a16:creationId xmlns:a16="http://schemas.microsoft.com/office/drawing/2014/main" id="{CA460214-995C-B66F-352D-7025D8D63D7C}"/>
                    </a:ext>
                  </a:extLst>
                </p:cNvPr>
                <p:cNvSpPr/>
                <p:nvPr/>
              </p:nvSpPr>
              <p:spPr>
                <a:xfrm>
                  <a:off x="3640039" y="3942642"/>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Gerader Verbinder 182">
                  <a:extLst>
                    <a:ext uri="{FF2B5EF4-FFF2-40B4-BE49-F238E27FC236}">
                      <a16:creationId xmlns:a16="http://schemas.microsoft.com/office/drawing/2014/main" id="{D5F5A69C-42E4-31EA-1DBD-50454EAB41D9}"/>
                    </a:ext>
                  </a:extLst>
                </p:cNvPr>
                <p:cNvCxnSpPr>
                  <a:cxnSpLocks/>
                </p:cNvCxnSpPr>
                <p:nvPr/>
              </p:nvCxnSpPr>
              <p:spPr>
                <a:xfrm flipV="1">
                  <a:off x="3302000" y="3918036"/>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184" name="Gerader Verbinder 183">
                  <a:extLst>
                    <a:ext uri="{FF2B5EF4-FFF2-40B4-BE49-F238E27FC236}">
                      <a16:creationId xmlns:a16="http://schemas.microsoft.com/office/drawing/2014/main" id="{6B77506D-BF85-D27A-F918-1F37827BE2EC}"/>
                    </a:ext>
                  </a:extLst>
                </p:cNvPr>
                <p:cNvCxnSpPr>
                  <a:cxnSpLocks/>
                </p:cNvCxnSpPr>
                <p:nvPr/>
              </p:nvCxnSpPr>
              <p:spPr>
                <a:xfrm>
                  <a:off x="3511558" y="3918036"/>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185" name="Gerader Verbinder 184">
                  <a:extLst>
                    <a:ext uri="{FF2B5EF4-FFF2-40B4-BE49-F238E27FC236}">
                      <a16:creationId xmlns:a16="http://schemas.microsoft.com/office/drawing/2014/main" id="{24AF0324-E9B5-E588-2760-6C655685E543}"/>
                    </a:ext>
                  </a:extLst>
                </p:cNvPr>
                <p:cNvCxnSpPr>
                  <a:cxnSpLocks/>
                </p:cNvCxnSpPr>
                <p:nvPr/>
              </p:nvCxnSpPr>
              <p:spPr>
                <a:xfrm>
                  <a:off x="3712270" y="3997528"/>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186" name="Gerader Verbinder 185">
                  <a:extLst>
                    <a:ext uri="{FF2B5EF4-FFF2-40B4-BE49-F238E27FC236}">
                      <a16:creationId xmlns:a16="http://schemas.microsoft.com/office/drawing/2014/main" id="{AE1429DF-703E-C667-6AD2-597956023150}"/>
                    </a:ext>
                  </a:extLst>
                </p:cNvPr>
                <p:cNvCxnSpPr>
                  <a:cxnSpLocks/>
                </p:cNvCxnSpPr>
                <p:nvPr/>
              </p:nvCxnSpPr>
              <p:spPr>
                <a:xfrm flipV="1">
                  <a:off x="3105372" y="3998322"/>
                  <a:ext cx="126778" cy="48864"/>
                </a:xfrm>
                <a:prstGeom prst="line">
                  <a:avLst/>
                </a:prstGeom>
              </p:spPr>
              <p:style>
                <a:lnRef idx="1">
                  <a:schemeClr val="dk1"/>
                </a:lnRef>
                <a:fillRef idx="0">
                  <a:schemeClr val="dk1"/>
                </a:fillRef>
                <a:effectRef idx="0">
                  <a:schemeClr val="dk1"/>
                </a:effectRef>
                <a:fontRef idx="minor">
                  <a:schemeClr val="tx1"/>
                </a:fontRef>
              </p:style>
            </p:cxnSp>
            <p:cxnSp>
              <p:nvCxnSpPr>
                <p:cNvPr id="187" name="Gerader Verbinder 186">
                  <a:extLst>
                    <a:ext uri="{FF2B5EF4-FFF2-40B4-BE49-F238E27FC236}">
                      <a16:creationId xmlns:a16="http://schemas.microsoft.com/office/drawing/2014/main" id="{7AFC6126-C7BE-3A0E-06F9-709994BBF722}"/>
                    </a:ext>
                  </a:extLst>
                </p:cNvPr>
                <p:cNvCxnSpPr>
                  <a:cxnSpLocks/>
                </p:cNvCxnSpPr>
                <p:nvPr/>
              </p:nvCxnSpPr>
              <p:spPr>
                <a:xfrm flipV="1">
                  <a:off x="3282789" y="4022489"/>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188" name="Gerader Verbinder 187">
                  <a:extLst>
                    <a:ext uri="{FF2B5EF4-FFF2-40B4-BE49-F238E27FC236}">
                      <a16:creationId xmlns:a16="http://schemas.microsoft.com/office/drawing/2014/main" id="{5F5D1AB8-B004-A1CF-0925-5B8706F9F3E7}"/>
                    </a:ext>
                  </a:extLst>
                </p:cNvPr>
                <p:cNvCxnSpPr>
                  <a:cxnSpLocks/>
                </p:cNvCxnSpPr>
                <p:nvPr/>
              </p:nvCxnSpPr>
              <p:spPr>
                <a:xfrm flipH="1" flipV="1">
                  <a:off x="3200370" y="3830356"/>
                  <a:ext cx="51710" cy="119666"/>
                </a:xfrm>
                <a:prstGeom prst="line">
                  <a:avLst/>
                </a:prstGeom>
              </p:spPr>
              <p:style>
                <a:lnRef idx="1">
                  <a:schemeClr val="dk1"/>
                </a:lnRef>
                <a:fillRef idx="0">
                  <a:schemeClr val="dk1"/>
                </a:fillRef>
                <a:effectRef idx="0">
                  <a:schemeClr val="dk1"/>
                </a:effectRef>
                <a:fontRef idx="minor">
                  <a:schemeClr val="tx1"/>
                </a:fontRef>
              </p:style>
            </p:cxnSp>
            <p:cxnSp>
              <p:nvCxnSpPr>
                <p:cNvPr id="189" name="Gerader Verbinder 188">
                  <a:extLst>
                    <a:ext uri="{FF2B5EF4-FFF2-40B4-BE49-F238E27FC236}">
                      <a16:creationId xmlns:a16="http://schemas.microsoft.com/office/drawing/2014/main" id="{0DD05FDD-749B-F53F-1216-5ED26830A2A2}"/>
                    </a:ext>
                  </a:extLst>
                </p:cNvPr>
                <p:cNvCxnSpPr>
                  <a:cxnSpLocks/>
                </p:cNvCxnSpPr>
                <p:nvPr/>
              </p:nvCxnSpPr>
              <p:spPr>
                <a:xfrm flipV="1">
                  <a:off x="3470168" y="3955674"/>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190" name="Gerader Verbinder 189">
                  <a:extLst>
                    <a:ext uri="{FF2B5EF4-FFF2-40B4-BE49-F238E27FC236}">
                      <a16:creationId xmlns:a16="http://schemas.microsoft.com/office/drawing/2014/main" id="{7192CBF6-64EF-CF01-5529-25581405137A}"/>
                    </a:ext>
                  </a:extLst>
                </p:cNvPr>
                <p:cNvCxnSpPr>
                  <a:cxnSpLocks/>
                </p:cNvCxnSpPr>
                <p:nvPr/>
              </p:nvCxnSpPr>
              <p:spPr>
                <a:xfrm flipV="1">
                  <a:off x="3467787" y="3742031"/>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191" name="Gerader Verbinder 190">
                  <a:extLst>
                    <a:ext uri="{FF2B5EF4-FFF2-40B4-BE49-F238E27FC236}">
                      <a16:creationId xmlns:a16="http://schemas.microsoft.com/office/drawing/2014/main" id="{F3D3C21A-2EE3-691D-D6EA-B73FCB564480}"/>
                    </a:ext>
                  </a:extLst>
                </p:cNvPr>
                <p:cNvCxnSpPr>
                  <a:cxnSpLocks/>
                </p:cNvCxnSpPr>
                <p:nvPr/>
              </p:nvCxnSpPr>
              <p:spPr>
                <a:xfrm flipV="1">
                  <a:off x="3674964" y="4020108"/>
                  <a:ext cx="0" cy="133629"/>
                </a:xfrm>
                <a:prstGeom prst="line">
                  <a:avLst/>
                </a:prstGeom>
              </p:spPr>
              <p:style>
                <a:lnRef idx="1">
                  <a:schemeClr val="dk1"/>
                </a:lnRef>
                <a:fillRef idx="0">
                  <a:schemeClr val="dk1"/>
                </a:fillRef>
                <a:effectRef idx="0">
                  <a:schemeClr val="dk1"/>
                </a:effectRef>
                <a:fontRef idx="minor">
                  <a:schemeClr val="tx1"/>
                </a:fontRef>
              </p:style>
            </p:cxnSp>
            <p:cxnSp>
              <p:nvCxnSpPr>
                <p:cNvPr id="192" name="Gerader Verbinder 191">
                  <a:extLst>
                    <a:ext uri="{FF2B5EF4-FFF2-40B4-BE49-F238E27FC236}">
                      <a16:creationId xmlns:a16="http://schemas.microsoft.com/office/drawing/2014/main" id="{7643C496-1A4F-313A-E567-68C8A03294B2}"/>
                    </a:ext>
                  </a:extLst>
                </p:cNvPr>
                <p:cNvCxnSpPr>
                  <a:cxnSpLocks/>
                </p:cNvCxnSpPr>
                <p:nvPr/>
              </p:nvCxnSpPr>
              <p:spPr>
                <a:xfrm flipH="1">
                  <a:off x="3690697" y="3818208"/>
                  <a:ext cx="51710" cy="119666"/>
                </a:xfrm>
                <a:prstGeom prst="line">
                  <a:avLst/>
                </a:prstGeom>
              </p:spPr>
              <p:style>
                <a:lnRef idx="1">
                  <a:schemeClr val="dk1"/>
                </a:lnRef>
                <a:fillRef idx="0">
                  <a:schemeClr val="dk1"/>
                </a:fillRef>
                <a:effectRef idx="0">
                  <a:schemeClr val="dk1"/>
                </a:effectRef>
                <a:fontRef idx="minor">
                  <a:schemeClr val="tx1"/>
                </a:fontRef>
              </p:style>
            </p:cxnSp>
            <p:sp>
              <p:nvSpPr>
                <p:cNvPr id="193" name="Ellipse 192">
                  <a:extLst>
                    <a:ext uri="{FF2B5EF4-FFF2-40B4-BE49-F238E27FC236}">
                      <a16:creationId xmlns:a16="http://schemas.microsoft.com/office/drawing/2014/main" id="{F1DC9663-DFCF-D5A1-0FD3-6B62B0CAD937}"/>
                    </a:ext>
                  </a:extLst>
                </p:cNvPr>
                <p:cNvSpPr/>
                <p:nvPr/>
              </p:nvSpPr>
              <p:spPr>
                <a:xfrm>
                  <a:off x="3640039" y="416088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Ellipse 193">
                  <a:extLst>
                    <a:ext uri="{FF2B5EF4-FFF2-40B4-BE49-F238E27FC236}">
                      <a16:creationId xmlns:a16="http://schemas.microsoft.com/office/drawing/2014/main" id="{4493DAFD-3093-D58C-A731-2F1A8D0FAFC7}"/>
                    </a:ext>
                  </a:extLst>
                </p:cNvPr>
                <p:cNvSpPr/>
                <p:nvPr/>
              </p:nvSpPr>
              <p:spPr>
                <a:xfrm>
                  <a:off x="3833699" y="4027632"/>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Ellipse 194">
                  <a:extLst>
                    <a:ext uri="{FF2B5EF4-FFF2-40B4-BE49-F238E27FC236}">
                      <a16:creationId xmlns:a16="http://schemas.microsoft.com/office/drawing/2014/main" id="{6E3E8E8F-09CF-0427-13FA-268764DB8386}"/>
                    </a:ext>
                  </a:extLst>
                </p:cNvPr>
                <p:cNvSpPr/>
                <p:nvPr/>
              </p:nvSpPr>
              <p:spPr>
                <a:xfrm>
                  <a:off x="3438382" y="366356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Ellipse 195">
                  <a:extLst>
                    <a:ext uri="{FF2B5EF4-FFF2-40B4-BE49-F238E27FC236}">
                      <a16:creationId xmlns:a16="http://schemas.microsoft.com/office/drawing/2014/main" id="{87815F45-06DA-205F-23FD-F01FB2219FFB}"/>
                    </a:ext>
                  </a:extLst>
                </p:cNvPr>
                <p:cNvSpPr/>
                <p:nvPr/>
              </p:nvSpPr>
              <p:spPr>
                <a:xfrm>
                  <a:off x="3432862" y="4095042"/>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uppieren 163">
                <a:extLst>
                  <a:ext uri="{FF2B5EF4-FFF2-40B4-BE49-F238E27FC236}">
                    <a16:creationId xmlns:a16="http://schemas.microsoft.com/office/drawing/2014/main" id="{9C835AEC-8583-166F-9045-10A736C02084}"/>
                  </a:ext>
                </a:extLst>
              </p:cNvPr>
              <p:cNvGrpSpPr/>
              <p:nvPr/>
            </p:nvGrpSpPr>
            <p:grpSpPr>
              <a:xfrm>
                <a:off x="1779851" y="1159088"/>
                <a:ext cx="528306" cy="271806"/>
                <a:chOff x="3536188" y="4806978"/>
                <a:chExt cx="695441" cy="349506"/>
              </a:xfrm>
            </p:grpSpPr>
            <p:sp>
              <p:nvSpPr>
                <p:cNvPr id="165" name="Ellipse 164">
                  <a:extLst>
                    <a:ext uri="{FF2B5EF4-FFF2-40B4-BE49-F238E27FC236}">
                      <a16:creationId xmlns:a16="http://schemas.microsoft.com/office/drawing/2014/main" id="{4C58D8F9-F091-0ACF-5B8E-9D510703BCCC}"/>
                    </a:ext>
                  </a:extLst>
                </p:cNvPr>
                <p:cNvSpPr/>
                <p:nvPr/>
              </p:nvSpPr>
              <p:spPr>
                <a:xfrm>
                  <a:off x="3727450" y="5028964"/>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Ellipse 165">
                  <a:extLst>
                    <a:ext uri="{FF2B5EF4-FFF2-40B4-BE49-F238E27FC236}">
                      <a16:creationId xmlns:a16="http://schemas.microsoft.com/office/drawing/2014/main" id="{36303908-4EEC-47E5-5EC8-79C1ECC3CA12}"/>
                    </a:ext>
                  </a:extLst>
                </p:cNvPr>
                <p:cNvSpPr/>
                <p:nvPr/>
              </p:nvSpPr>
              <p:spPr>
                <a:xfrm>
                  <a:off x="3915629" y="4822579"/>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Ellipse 166">
                  <a:extLst>
                    <a:ext uri="{FF2B5EF4-FFF2-40B4-BE49-F238E27FC236}">
                      <a16:creationId xmlns:a16="http://schemas.microsoft.com/office/drawing/2014/main" id="{2EA73DE1-A918-2A00-D352-C7F872AF7C8F}"/>
                    </a:ext>
                  </a:extLst>
                </p:cNvPr>
                <p:cNvSpPr/>
                <p:nvPr/>
              </p:nvSpPr>
              <p:spPr>
                <a:xfrm>
                  <a:off x="4020403" y="5064007"/>
                  <a:ext cx="69850" cy="7008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Ellipse 167">
                  <a:extLst>
                    <a:ext uri="{FF2B5EF4-FFF2-40B4-BE49-F238E27FC236}">
                      <a16:creationId xmlns:a16="http://schemas.microsoft.com/office/drawing/2014/main" id="{BB11C1C9-515B-9F7B-B28D-2357D778C86B}"/>
                    </a:ext>
                  </a:extLst>
                </p:cNvPr>
                <p:cNvSpPr/>
                <p:nvPr/>
              </p:nvSpPr>
              <p:spPr>
                <a:xfrm>
                  <a:off x="3880623" y="508639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Ellipse 168">
                  <a:extLst>
                    <a:ext uri="{FF2B5EF4-FFF2-40B4-BE49-F238E27FC236}">
                      <a16:creationId xmlns:a16="http://schemas.microsoft.com/office/drawing/2014/main" id="{4574D217-3BF7-62DB-3AA0-E8CCBEBB4648}"/>
                    </a:ext>
                  </a:extLst>
                </p:cNvPr>
                <p:cNvSpPr/>
                <p:nvPr/>
              </p:nvSpPr>
              <p:spPr>
                <a:xfrm>
                  <a:off x="3536188" y="4892665"/>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Ellipse 169">
                  <a:extLst>
                    <a:ext uri="{FF2B5EF4-FFF2-40B4-BE49-F238E27FC236}">
                      <a16:creationId xmlns:a16="http://schemas.microsoft.com/office/drawing/2014/main" id="{249BA8DD-D9EB-EDC9-1833-379ADC5F4FA8}"/>
                    </a:ext>
                  </a:extLst>
                </p:cNvPr>
                <p:cNvSpPr/>
                <p:nvPr/>
              </p:nvSpPr>
              <p:spPr>
                <a:xfrm>
                  <a:off x="3580749" y="5013916"/>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Ellipse 170">
                  <a:extLst>
                    <a:ext uri="{FF2B5EF4-FFF2-40B4-BE49-F238E27FC236}">
                      <a16:creationId xmlns:a16="http://schemas.microsoft.com/office/drawing/2014/main" id="{0FB37A20-BD7A-B611-3145-06406071E0EA}"/>
                    </a:ext>
                  </a:extLst>
                </p:cNvPr>
                <p:cNvSpPr/>
                <p:nvPr/>
              </p:nvSpPr>
              <p:spPr>
                <a:xfrm>
                  <a:off x="3727449" y="4863010"/>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Ellipse 171">
                  <a:extLst>
                    <a:ext uri="{FF2B5EF4-FFF2-40B4-BE49-F238E27FC236}">
                      <a16:creationId xmlns:a16="http://schemas.microsoft.com/office/drawing/2014/main" id="{654C762B-4908-4148-274B-4C5FE9629812}"/>
                    </a:ext>
                  </a:extLst>
                </p:cNvPr>
                <p:cNvSpPr/>
                <p:nvPr/>
              </p:nvSpPr>
              <p:spPr>
                <a:xfrm>
                  <a:off x="3868345" y="4948254"/>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Ellipse 172">
                  <a:extLst>
                    <a:ext uri="{FF2B5EF4-FFF2-40B4-BE49-F238E27FC236}">
                      <a16:creationId xmlns:a16="http://schemas.microsoft.com/office/drawing/2014/main" id="{0552D7C2-4DB3-FB8D-0811-1116C208738B}"/>
                    </a:ext>
                  </a:extLst>
                </p:cNvPr>
                <p:cNvSpPr/>
                <p:nvPr/>
              </p:nvSpPr>
              <p:spPr>
                <a:xfrm>
                  <a:off x="4161779" y="5009691"/>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Ellipse 173">
                  <a:extLst>
                    <a:ext uri="{FF2B5EF4-FFF2-40B4-BE49-F238E27FC236}">
                      <a16:creationId xmlns:a16="http://schemas.microsoft.com/office/drawing/2014/main" id="{C160C187-D2D8-D536-A0ED-FFCBD8F10FB6}"/>
                    </a:ext>
                  </a:extLst>
                </p:cNvPr>
                <p:cNvSpPr/>
                <p:nvPr/>
              </p:nvSpPr>
              <p:spPr>
                <a:xfrm>
                  <a:off x="4044620" y="492770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Ellipse 174">
                  <a:extLst>
                    <a:ext uri="{FF2B5EF4-FFF2-40B4-BE49-F238E27FC236}">
                      <a16:creationId xmlns:a16="http://schemas.microsoft.com/office/drawing/2014/main" id="{A4072D36-8828-D385-C8CA-6BDD29FD48BE}"/>
                    </a:ext>
                  </a:extLst>
                </p:cNvPr>
                <p:cNvSpPr/>
                <p:nvPr/>
              </p:nvSpPr>
              <p:spPr>
                <a:xfrm>
                  <a:off x="4080482" y="4806978"/>
                  <a:ext cx="69850" cy="700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 name="Textfeld 5">
            <a:extLst>
              <a:ext uri="{FF2B5EF4-FFF2-40B4-BE49-F238E27FC236}">
                <a16:creationId xmlns:a16="http://schemas.microsoft.com/office/drawing/2014/main" id="{D67A075B-4347-938A-C182-9E4747E2E4C2}"/>
              </a:ext>
            </a:extLst>
          </p:cNvPr>
          <p:cNvSpPr txBox="1"/>
          <p:nvPr/>
        </p:nvSpPr>
        <p:spPr>
          <a:xfrm>
            <a:off x="3282691" y="3014176"/>
            <a:ext cx="2298436" cy="646331"/>
          </a:xfrm>
          <a:prstGeom prst="rect">
            <a:avLst/>
          </a:prstGeom>
          <a:noFill/>
        </p:spPr>
        <p:txBody>
          <a:bodyPr wrap="square" rtlCol="0">
            <a:spAutoFit/>
          </a:bodyPr>
          <a:lstStyle/>
          <a:p>
            <a:r>
              <a:rPr lang="de-DE"/>
              <a:t>_________</a:t>
            </a:r>
            <a:r>
              <a:rPr lang="de-DE" err="1"/>
              <a:t>reaktion</a:t>
            </a:r>
            <a:br>
              <a:rPr lang="de-DE"/>
            </a:br>
            <a:r>
              <a:rPr lang="de-DE"/>
              <a:t>= ________ Reaktion</a:t>
            </a:r>
          </a:p>
        </p:txBody>
      </p:sp>
      <p:sp>
        <p:nvSpPr>
          <p:cNvPr id="127" name="Textfeld 126">
            <a:extLst>
              <a:ext uri="{FF2B5EF4-FFF2-40B4-BE49-F238E27FC236}">
                <a16:creationId xmlns:a16="http://schemas.microsoft.com/office/drawing/2014/main" id="{336F087F-B198-5CD5-F65A-6C951EB61D89}"/>
              </a:ext>
            </a:extLst>
          </p:cNvPr>
          <p:cNvSpPr txBox="1"/>
          <p:nvPr/>
        </p:nvSpPr>
        <p:spPr>
          <a:xfrm>
            <a:off x="6841135" y="2885491"/>
            <a:ext cx="2254186" cy="646331"/>
          </a:xfrm>
          <a:prstGeom prst="rect">
            <a:avLst/>
          </a:prstGeom>
          <a:noFill/>
        </p:spPr>
        <p:txBody>
          <a:bodyPr wrap="square" rtlCol="0">
            <a:spAutoFit/>
          </a:bodyPr>
          <a:lstStyle/>
          <a:p>
            <a:r>
              <a:rPr lang="de-DE"/>
              <a:t>_________</a:t>
            </a:r>
            <a:r>
              <a:rPr lang="de-DE" err="1"/>
              <a:t>reaktion</a:t>
            </a:r>
            <a:br>
              <a:rPr lang="de-DE"/>
            </a:br>
            <a:r>
              <a:rPr lang="de-DE"/>
              <a:t>= ________ Reaktion</a:t>
            </a:r>
          </a:p>
        </p:txBody>
      </p:sp>
      <p:sp>
        <p:nvSpPr>
          <p:cNvPr id="10" name="Rechteck 9">
            <a:extLst>
              <a:ext uri="{FF2B5EF4-FFF2-40B4-BE49-F238E27FC236}">
                <a16:creationId xmlns:a16="http://schemas.microsoft.com/office/drawing/2014/main" id="{12A51B34-96DD-E95E-A865-2E2DD3C882F9}"/>
              </a:ext>
            </a:extLst>
          </p:cNvPr>
          <p:cNvSpPr/>
          <p:nvPr/>
        </p:nvSpPr>
        <p:spPr>
          <a:xfrm>
            <a:off x="680321" y="4779546"/>
            <a:ext cx="1209257" cy="587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Textfeld 19">
            <a:extLst>
              <a:ext uri="{FF2B5EF4-FFF2-40B4-BE49-F238E27FC236}">
                <a16:creationId xmlns:a16="http://schemas.microsoft.com/office/drawing/2014/main" id="{72BE19B5-28DB-D152-A00D-2703C1B246BA}"/>
              </a:ext>
            </a:extLst>
          </p:cNvPr>
          <p:cNvSpPr txBox="1"/>
          <p:nvPr/>
        </p:nvSpPr>
        <p:spPr>
          <a:xfrm>
            <a:off x="9183274" y="3577145"/>
            <a:ext cx="2830285" cy="1754326"/>
          </a:xfrm>
          <a:prstGeom prst="rect">
            <a:avLst/>
          </a:prstGeom>
          <a:noFill/>
        </p:spPr>
        <p:txBody>
          <a:bodyPr wrap="square" rtlCol="0">
            <a:spAutoFit/>
          </a:bodyPr>
          <a:lstStyle/>
          <a:p>
            <a:r>
              <a:rPr lang="de-DE" b="1">
                <a:solidFill>
                  <a:srgbClr val="C00000"/>
                </a:solidFill>
              </a:rPr>
              <a:t>Lösung:</a:t>
            </a:r>
          </a:p>
          <a:p>
            <a:endParaRPr lang="de-DE" b="1">
              <a:solidFill>
                <a:srgbClr val="C00000"/>
              </a:solidFill>
            </a:endParaRPr>
          </a:p>
          <a:p>
            <a:pPr marL="342900" indent="-342900">
              <a:buAutoNum type="alphaLcParenR"/>
            </a:pPr>
            <a:r>
              <a:rPr lang="de-DE"/>
              <a:t>Aufbaureaktion = anabole Reaktion</a:t>
            </a:r>
          </a:p>
          <a:p>
            <a:pPr marL="342900" indent="-342900">
              <a:buAutoNum type="alphaLcParenR"/>
            </a:pPr>
            <a:r>
              <a:rPr lang="de-DE"/>
              <a:t>Abbaureaktion = katabole Reaktion</a:t>
            </a:r>
          </a:p>
        </p:txBody>
      </p:sp>
      <p:sp>
        <p:nvSpPr>
          <p:cNvPr id="21" name="Textfeld 20">
            <a:extLst>
              <a:ext uri="{FF2B5EF4-FFF2-40B4-BE49-F238E27FC236}">
                <a16:creationId xmlns:a16="http://schemas.microsoft.com/office/drawing/2014/main" id="{B40C9238-655A-B772-80F9-A0CCA1773058}"/>
              </a:ext>
            </a:extLst>
          </p:cNvPr>
          <p:cNvSpPr txBox="1"/>
          <p:nvPr/>
        </p:nvSpPr>
        <p:spPr>
          <a:xfrm>
            <a:off x="2431464" y="3179439"/>
            <a:ext cx="653938" cy="369332"/>
          </a:xfrm>
          <a:prstGeom prst="rect">
            <a:avLst/>
          </a:prstGeom>
          <a:noFill/>
        </p:spPr>
        <p:txBody>
          <a:bodyPr wrap="square" rtlCol="0">
            <a:spAutoFit/>
          </a:bodyPr>
          <a:lstStyle/>
          <a:p>
            <a:r>
              <a:rPr lang="de-DE"/>
              <a:t>a)</a:t>
            </a:r>
          </a:p>
        </p:txBody>
      </p:sp>
      <p:sp>
        <p:nvSpPr>
          <p:cNvPr id="22" name="Textfeld 21">
            <a:extLst>
              <a:ext uri="{FF2B5EF4-FFF2-40B4-BE49-F238E27FC236}">
                <a16:creationId xmlns:a16="http://schemas.microsoft.com/office/drawing/2014/main" id="{6E823525-AFFF-8E79-425B-D9E3958F5213}"/>
              </a:ext>
            </a:extLst>
          </p:cNvPr>
          <p:cNvSpPr txBox="1"/>
          <p:nvPr/>
        </p:nvSpPr>
        <p:spPr>
          <a:xfrm>
            <a:off x="6367417" y="3068398"/>
            <a:ext cx="653938" cy="369332"/>
          </a:xfrm>
          <a:prstGeom prst="rect">
            <a:avLst/>
          </a:prstGeom>
          <a:noFill/>
        </p:spPr>
        <p:txBody>
          <a:bodyPr wrap="square" rtlCol="0">
            <a:spAutoFit/>
          </a:bodyPr>
          <a:lstStyle/>
          <a:p>
            <a:r>
              <a:rPr lang="de-DE"/>
              <a:t>b)</a:t>
            </a:r>
          </a:p>
        </p:txBody>
      </p:sp>
      <p:sp>
        <p:nvSpPr>
          <p:cNvPr id="9" name="Rechteck 8">
            <a:extLst>
              <a:ext uri="{FF2B5EF4-FFF2-40B4-BE49-F238E27FC236}">
                <a16:creationId xmlns:a16="http://schemas.microsoft.com/office/drawing/2014/main" id="{619696A4-85FA-D030-3BA4-5A1F8AC16B4A}"/>
              </a:ext>
            </a:extLst>
          </p:cNvPr>
          <p:cNvSpPr/>
          <p:nvPr/>
        </p:nvSpPr>
        <p:spPr>
          <a:xfrm>
            <a:off x="4304031" y="3788238"/>
            <a:ext cx="1123292" cy="600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FC1C0FC3-76F6-E9FA-77CD-3CBD15D09922}"/>
              </a:ext>
            </a:extLst>
          </p:cNvPr>
          <p:cNvSpPr/>
          <p:nvPr/>
        </p:nvSpPr>
        <p:spPr>
          <a:xfrm>
            <a:off x="6508086" y="3728742"/>
            <a:ext cx="1123292" cy="7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a:extLst>
              <a:ext uri="{FF2B5EF4-FFF2-40B4-BE49-F238E27FC236}">
                <a16:creationId xmlns:a16="http://schemas.microsoft.com/office/drawing/2014/main" id="{1E0C9455-6063-91B3-E753-C28B471CFC20}"/>
              </a:ext>
            </a:extLst>
          </p:cNvPr>
          <p:cNvSpPr/>
          <p:nvPr/>
        </p:nvSpPr>
        <p:spPr>
          <a:xfrm>
            <a:off x="3432406" y="5403796"/>
            <a:ext cx="1123292" cy="7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a:extLst>
              <a:ext uri="{FF2B5EF4-FFF2-40B4-BE49-F238E27FC236}">
                <a16:creationId xmlns:a16="http://schemas.microsoft.com/office/drawing/2014/main" id="{26CF0F56-5FD3-414E-A110-2119F0035568}"/>
              </a:ext>
            </a:extLst>
          </p:cNvPr>
          <p:cNvSpPr/>
          <p:nvPr/>
        </p:nvSpPr>
        <p:spPr>
          <a:xfrm>
            <a:off x="7242131" y="5853091"/>
            <a:ext cx="1123292" cy="7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a:extLst>
              <a:ext uri="{FF2B5EF4-FFF2-40B4-BE49-F238E27FC236}">
                <a16:creationId xmlns:a16="http://schemas.microsoft.com/office/drawing/2014/main" id="{193B56C2-868C-F53F-6B8A-5D57FBCC93FC}"/>
              </a:ext>
            </a:extLst>
          </p:cNvPr>
          <p:cNvPicPr>
            <a:picLocks noChangeAspect="1"/>
          </p:cNvPicPr>
          <p:nvPr/>
        </p:nvPicPr>
        <p:blipFill>
          <a:blip r:embed="rId4"/>
          <a:stretch>
            <a:fillRect/>
          </a:stretch>
        </p:blipFill>
        <p:spPr>
          <a:xfrm>
            <a:off x="4150515" y="3724482"/>
            <a:ext cx="895396" cy="666784"/>
          </a:xfrm>
          <a:prstGeom prst="rect">
            <a:avLst/>
          </a:prstGeom>
        </p:spPr>
      </p:pic>
      <p:pic>
        <p:nvPicPr>
          <p:cNvPr id="23" name="Grafik 22">
            <a:extLst>
              <a:ext uri="{FF2B5EF4-FFF2-40B4-BE49-F238E27FC236}">
                <a16:creationId xmlns:a16="http://schemas.microsoft.com/office/drawing/2014/main" id="{76FB630D-9BD3-376F-9F85-59AB6C3C0463}"/>
              </a:ext>
            </a:extLst>
          </p:cNvPr>
          <p:cNvPicPr>
            <a:picLocks noChangeAspect="1"/>
          </p:cNvPicPr>
          <p:nvPr/>
        </p:nvPicPr>
        <p:blipFill>
          <a:blip r:embed="rId4"/>
          <a:stretch>
            <a:fillRect/>
          </a:stretch>
        </p:blipFill>
        <p:spPr>
          <a:xfrm>
            <a:off x="7202412" y="5879508"/>
            <a:ext cx="895396" cy="666784"/>
          </a:xfrm>
          <a:prstGeom prst="rect">
            <a:avLst/>
          </a:prstGeom>
        </p:spPr>
      </p:pic>
      <p:pic>
        <p:nvPicPr>
          <p:cNvPr id="24" name="Grafik 23">
            <a:extLst>
              <a:ext uri="{FF2B5EF4-FFF2-40B4-BE49-F238E27FC236}">
                <a16:creationId xmlns:a16="http://schemas.microsoft.com/office/drawing/2014/main" id="{FBB9F237-85E3-27D0-DF46-1B4F75808CCB}"/>
              </a:ext>
            </a:extLst>
          </p:cNvPr>
          <p:cNvPicPr>
            <a:picLocks noChangeAspect="1"/>
          </p:cNvPicPr>
          <p:nvPr/>
        </p:nvPicPr>
        <p:blipFill>
          <a:blip r:embed="rId5"/>
          <a:stretch>
            <a:fillRect/>
          </a:stretch>
        </p:blipFill>
        <p:spPr>
          <a:xfrm>
            <a:off x="3526263" y="5544110"/>
            <a:ext cx="884457" cy="587063"/>
          </a:xfrm>
          <a:prstGeom prst="rect">
            <a:avLst/>
          </a:prstGeom>
        </p:spPr>
      </p:pic>
      <p:pic>
        <p:nvPicPr>
          <p:cNvPr id="25" name="Grafik 24">
            <a:extLst>
              <a:ext uri="{FF2B5EF4-FFF2-40B4-BE49-F238E27FC236}">
                <a16:creationId xmlns:a16="http://schemas.microsoft.com/office/drawing/2014/main" id="{E273F6CF-FABA-CD55-6F98-BDE093D28392}"/>
              </a:ext>
            </a:extLst>
          </p:cNvPr>
          <p:cNvPicPr>
            <a:picLocks noChangeAspect="1"/>
          </p:cNvPicPr>
          <p:nvPr/>
        </p:nvPicPr>
        <p:blipFill>
          <a:blip r:embed="rId5"/>
          <a:stretch>
            <a:fillRect/>
          </a:stretch>
        </p:blipFill>
        <p:spPr>
          <a:xfrm>
            <a:off x="6539256" y="3850082"/>
            <a:ext cx="884457" cy="587063"/>
          </a:xfrm>
          <a:prstGeom prst="rect">
            <a:avLst/>
          </a:prstGeom>
        </p:spPr>
      </p:pic>
    </p:spTree>
    <p:extLst>
      <p:ext uri="{BB962C8B-B14F-4D97-AF65-F5344CB8AC3E}">
        <p14:creationId xmlns:p14="http://schemas.microsoft.com/office/powerpoint/2010/main" val="423062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feld 94">
            <a:extLst>
              <a:ext uri="{FF2B5EF4-FFF2-40B4-BE49-F238E27FC236}">
                <a16:creationId xmlns:a16="http://schemas.microsoft.com/office/drawing/2014/main" id="{C14FE3FC-31A1-4E62-88AE-FDF5B1377E15}"/>
              </a:ext>
            </a:extLst>
          </p:cNvPr>
          <p:cNvSpPr txBox="1"/>
          <p:nvPr/>
        </p:nvSpPr>
        <p:spPr>
          <a:xfrm>
            <a:off x="269407" y="1086501"/>
            <a:ext cx="4888761" cy="2169825"/>
          </a:xfrm>
          <a:prstGeom prst="rect">
            <a:avLst/>
          </a:prstGeom>
          <a:noFill/>
        </p:spPr>
        <p:txBody>
          <a:bodyPr wrap="square" rtlCol="0">
            <a:spAutoFit/>
          </a:bodyPr>
          <a:lstStyle/>
          <a:p>
            <a:r>
              <a:rPr lang="de-CH" sz="1400" b="1"/>
              <a:t>Was passiert bei der katabolen Reaktion?</a:t>
            </a:r>
          </a:p>
          <a:p>
            <a:r>
              <a:rPr lang="de-CH" sz="1100"/>
              <a:t>Das Energiediagramm für die katabole Reaktion zeigt die Energie der Substrate und Produkte. Findet eine Reaktion ohne Enzyme statt, müssen die Substrate vorgängig* auf ein höheres Energieniveau angehoben werden. Dieses erhöhte Energieniveau wird auch als Übergangszustand bezeichnet. Die zum Erreichen des Übergangszustandes der Substrate benötigte Energie nennt man  Aktivierungsenergie. </a:t>
            </a:r>
            <a:endParaRPr lang="de-CH" sz="1100" i="1"/>
          </a:p>
          <a:p>
            <a:r>
              <a:rPr lang="de-CH" sz="1100"/>
              <a:t>Die bei der Reaktion frei werdende Energie entspricht der Differenz der ursprünglichen Energie der Substrate und der Energie der Produkte. Schlussendlich ist die bei der Reaktion frei werdende Energie unabhängig von der Aktivierungsenergie. Es spielt für die anfallende Menge an frei werdender Energie also keine Rolle, ob die Aktivierungsenergie groß oder klein ist. </a:t>
            </a:r>
          </a:p>
        </p:txBody>
      </p:sp>
      <p:sp>
        <p:nvSpPr>
          <p:cNvPr id="100" name="Textfeld 99">
            <a:extLst>
              <a:ext uri="{FF2B5EF4-FFF2-40B4-BE49-F238E27FC236}">
                <a16:creationId xmlns:a16="http://schemas.microsoft.com/office/drawing/2014/main" id="{7D4E8559-0988-4FA2-9335-C5DDB3CBE46A}"/>
              </a:ext>
            </a:extLst>
          </p:cNvPr>
          <p:cNvSpPr txBox="1"/>
          <p:nvPr/>
        </p:nvSpPr>
        <p:spPr>
          <a:xfrm>
            <a:off x="544788" y="5169985"/>
            <a:ext cx="11445738" cy="769441"/>
          </a:xfrm>
          <a:prstGeom prst="rect">
            <a:avLst/>
          </a:prstGeom>
          <a:solidFill>
            <a:schemeClr val="accent1">
              <a:lumMod val="20000"/>
              <a:lumOff val="80000"/>
            </a:schemeClr>
          </a:solidFill>
        </p:spPr>
        <p:txBody>
          <a:bodyPr wrap="square" rtlCol="0">
            <a:spAutoFit/>
          </a:bodyPr>
          <a:lstStyle/>
          <a:p>
            <a:r>
              <a:rPr lang="de-CH" sz="1100" b="1"/>
              <a:t>Aufgabe 3</a:t>
            </a:r>
          </a:p>
          <a:p>
            <a:pPr marL="268288" indent="-268288">
              <a:buFont typeface="+mj-lt"/>
              <a:buAutoNum type="alphaLcPeriod"/>
            </a:pPr>
            <a:r>
              <a:rPr lang="de-CH" sz="1100"/>
              <a:t>Markiere in der Grafik den Übergangszustand der Substrate mit einem Pfeil und notiere den Begriff «Übergangszustand».</a:t>
            </a:r>
          </a:p>
          <a:p>
            <a:pPr marL="228600" indent="-228600">
              <a:buFont typeface="+mj-lt"/>
              <a:buAutoNum type="alphaLcPeriod"/>
            </a:pPr>
            <a:r>
              <a:rPr lang="de-CH" sz="1100"/>
              <a:t>Zeichne in das Diagramm den Reaktionsverlauf  in Anwesenheit eines Enzyms ein. Beachte, dass sich das Energieniveau der Substrate und Produkte dabei nicht verändert. </a:t>
            </a:r>
          </a:p>
          <a:p>
            <a:pPr marL="228600" indent="-228600">
              <a:buFont typeface="+mj-lt"/>
              <a:buAutoNum type="alphaLcPeriod"/>
            </a:pPr>
            <a:r>
              <a:rPr lang="de-CH" sz="1100"/>
              <a:t>Markiere mit einem Pfeil die Aktivierungsenergie mit Enzym.</a:t>
            </a:r>
          </a:p>
        </p:txBody>
      </p:sp>
      <p:sp>
        <p:nvSpPr>
          <p:cNvPr id="18" name="Textfeld 17">
            <a:extLst>
              <a:ext uri="{FF2B5EF4-FFF2-40B4-BE49-F238E27FC236}">
                <a16:creationId xmlns:a16="http://schemas.microsoft.com/office/drawing/2014/main" id="{1DD2B7C1-E04F-95FE-EA8A-525C9E80A8B4}"/>
              </a:ext>
            </a:extLst>
          </p:cNvPr>
          <p:cNvSpPr txBox="1"/>
          <p:nvPr/>
        </p:nvSpPr>
        <p:spPr>
          <a:xfrm>
            <a:off x="208848" y="188224"/>
            <a:ext cx="2351715" cy="369332"/>
          </a:xfrm>
          <a:prstGeom prst="rect">
            <a:avLst/>
          </a:prstGeom>
          <a:noFill/>
        </p:spPr>
        <p:txBody>
          <a:bodyPr wrap="square" rtlCol="0">
            <a:spAutoFit/>
          </a:bodyPr>
          <a:lstStyle/>
          <a:p>
            <a:r>
              <a:rPr lang="de-CH">
                <a:highlight>
                  <a:srgbClr val="C0C0C0"/>
                </a:highlight>
              </a:rPr>
              <a:t>Arbeitsblatt 3</a:t>
            </a:r>
          </a:p>
        </p:txBody>
      </p:sp>
      <p:sp>
        <p:nvSpPr>
          <p:cNvPr id="7" name="Textfeld 6">
            <a:extLst>
              <a:ext uri="{FF2B5EF4-FFF2-40B4-BE49-F238E27FC236}">
                <a16:creationId xmlns:a16="http://schemas.microsoft.com/office/drawing/2014/main" id="{1579277E-5DFA-E2BE-5042-06C6AC67B886}"/>
              </a:ext>
            </a:extLst>
          </p:cNvPr>
          <p:cNvSpPr txBox="1"/>
          <p:nvPr/>
        </p:nvSpPr>
        <p:spPr>
          <a:xfrm>
            <a:off x="6935186" y="6246090"/>
            <a:ext cx="4967120" cy="400110"/>
          </a:xfrm>
          <a:prstGeom prst="rect">
            <a:avLst/>
          </a:prstGeom>
          <a:noFill/>
        </p:spPr>
        <p:txBody>
          <a:bodyPr wrap="square" rtlCol="0">
            <a:spAutoFit/>
          </a:bodyPr>
          <a:lstStyle/>
          <a:p>
            <a:r>
              <a:rPr lang="de-DE" sz="1000"/>
              <a:t>*</a:t>
            </a:r>
            <a:r>
              <a:rPr lang="de-DE" sz="1000" err="1"/>
              <a:t>vor|gän|gig</a:t>
            </a:r>
            <a:r>
              <a:rPr lang="de-DE" sz="1000"/>
              <a:t> (schweizerisch so viel wie vorherig; als Adverb: zuvor; als Präposition mit Genitiv [Amtssprache]: vor) (c) Duden ‒ Die deutsche Rechtschreibung, 27. Aufl. Berlin 2017</a:t>
            </a:r>
          </a:p>
        </p:txBody>
      </p:sp>
      <p:sp>
        <p:nvSpPr>
          <p:cNvPr id="22" name="Textfeld 21">
            <a:extLst>
              <a:ext uri="{FF2B5EF4-FFF2-40B4-BE49-F238E27FC236}">
                <a16:creationId xmlns:a16="http://schemas.microsoft.com/office/drawing/2014/main" id="{632EBC95-EC88-E1EF-47C9-AFE446774BFD}"/>
              </a:ext>
            </a:extLst>
          </p:cNvPr>
          <p:cNvSpPr txBox="1"/>
          <p:nvPr/>
        </p:nvSpPr>
        <p:spPr>
          <a:xfrm>
            <a:off x="6234893" y="3292630"/>
            <a:ext cx="3573976" cy="276999"/>
          </a:xfrm>
          <a:prstGeom prst="rect">
            <a:avLst/>
          </a:prstGeom>
          <a:noFill/>
        </p:spPr>
        <p:txBody>
          <a:bodyPr wrap="square" rtlCol="0">
            <a:spAutoFit/>
          </a:bodyPr>
          <a:lstStyle/>
          <a:p>
            <a:r>
              <a:rPr lang="de-CH" sz="1200" b="1"/>
              <a:t>Energiediagramm für eine katabole Reaktion</a:t>
            </a:r>
          </a:p>
        </p:txBody>
      </p:sp>
      <p:sp>
        <p:nvSpPr>
          <p:cNvPr id="23" name="Textfeld 22">
            <a:extLst>
              <a:ext uri="{FF2B5EF4-FFF2-40B4-BE49-F238E27FC236}">
                <a16:creationId xmlns:a16="http://schemas.microsoft.com/office/drawing/2014/main" id="{E5BDD9C3-2391-C462-CD9F-A77BD9BD78AA}"/>
              </a:ext>
            </a:extLst>
          </p:cNvPr>
          <p:cNvSpPr txBox="1"/>
          <p:nvPr/>
        </p:nvSpPr>
        <p:spPr>
          <a:xfrm>
            <a:off x="6365958" y="4262087"/>
            <a:ext cx="1205152" cy="461665"/>
          </a:xfrm>
          <a:prstGeom prst="rect">
            <a:avLst/>
          </a:prstGeom>
          <a:noFill/>
        </p:spPr>
        <p:txBody>
          <a:bodyPr wrap="square" rtlCol="0">
            <a:spAutoFit/>
          </a:bodyPr>
          <a:lstStyle/>
          <a:p>
            <a:r>
              <a:rPr lang="de-CH" sz="1200"/>
              <a:t>Energiegehalt der Substrate</a:t>
            </a:r>
          </a:p>
        </p:txBody>
      </p:sp>
      <p:sp>
        <p:nvSpPr>
          <p:cNvPr id="25" name="Textfeld 24">
            <a:extLst>
              <a:ext uri="{FF2B5EF4-FFF2-40B4-BE49-F238E27FC236}">
                <a16:creationId xmlns:a16="http://schemas.microsoft.com/office/drawing/2014/main" id="{A92B672B-5D39-F613-BF8D-737BED7D2FA4}"/>
              </a:ext>
            </a:extLst>
          </p:cNvPr>
          <p:cNvSpPr txBox="1"/>
          <p:nvPr/>
        </p:nvSpPr>
        <p:spPr>
          <a:xfrm>
            <a:off x="8181195" y="4098814"/>
            <a:ext cx="1835575" cy="276999"/>
          </a:xfrm>
          <a:prstGeom prst="rect">
            <a:avLst/>
          </a:prstGeom>
          <a:solidFill>
            <a:schemeClr val="bg1"/>
          </a:solidFill>
        </p:spPr>
        <p:txBody>
          <a:bodyPr wrap="square" rtlCol="0">
            <a:spAutoFit/>
          </a:bodyPr>
          <a:lstStyle/>
          <a:p>
            <a:r>
              <a:rPr lang="el-GR" sz="1200"/>
              <a:t>Δ</a:t>
            </a:r>
            <a:r>
              <a:rPr lang="de-DE" sz="1200"/>
              <a:t>E</a:t>
            </a:r>
            <a:r>
              <a:rPr lang="de-CH" sz="1200" baseline="-25000"/>
              <a:t>A </a:t>
            </a:r>
            <a:r>
              <a:rPr lang="de-CH" sz="1200"/>
              <a:t>ohne Enzym</a:t>
            </a:r>
          </a:p>
        </p:txBody>
      </p:sp>
      <p:cxnSp>
        <p:nvCxnSpPr>
          <p:cNvPr id="26" name="Gerade Verbindung mit Pfeil 25">
            <a:extLst>
              <a:ext uri="{FF2B5EF4-FFF2-40B4-BE49-F238E27FC236}">
                <a16:creationId xmlns:a16="http://schemas.microsoft.com/office/drawing/2014/main" id="{8B7AB737-E4F1-A785-498D-49ADA9D82DAA}"/>
              </a:ext>
            </a:extLst>
          </p:cNvPr>
          <p:cNvCxnSpPr>
            <a:cxnSpLocks/>
          </p:cNvCxnSpPr>
          <p:nvPr/>
        </p:nvCxnSpPr>
        <p:spPr>
          <a:xfrm>
            <a:off x="7961984" y="4400182"/>
            <a:ext cx="0" cy="306776"/>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6037CD11-4CBE-9BF7-2B57-9326165BFB5A}"/>
              </a:ext>
            </a:extLst>
          </p:cNvPr>
          <p:cNvCxnSpPr>
            <a:cxnSpLocks/>
          </p:cNvCxnSpPr>
          <p:nvPr/>
        </p:nvCxnSpPr>
        <p:spPr>
          <a:xfrm>
            <a:off x="7883223" y="4175051"/>
            <a:ext cx="0" cy="51871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3EC5C0D1-DA32-C96D-8D2B-6A8C6E357EAA}"/>
              </a:ext>
            </a:extLst>
          </p:cNvPr>
          <p:cNvSpPr txBox="1"/>
          <p:nvPr/>
        </p:nvSpPr>
        <p:spPr>
          <a:xfrm>
            <a:off x="8353139" y="4391076"/>
            <a:ext cx="1835575" cy="276999"/>
          </a:xfrm>
          <a:prstGeom prst="rect">
            <a:avLst/>
          </a:prstGeom>
          <a:solidFill>
            <a:schemeClr val="bg1"/>
          </a:solidFill>
        </p:spPr>
        <p:txBody>
          <a:bodyPr wrap="square" rtlCol="0">
            <a:spAutoFit/>
          </a:bodyPr>
          <a:lstStyle/>
          <a:p>
            <a:r>
              <a:rPr lang="el-GR" sz="1200">
                <a:solidFill>
                  <a:srgbClr val="FF0000"/>
                </a:solidFill>
              </a:rPr>
              <a:t>Δ</a:t>
            </a:r>
            <a:r>
              <a:rPr lang="de-DE" sz="1200">
                <a:solidFill>
                  <a:srgbClr val="FF0000"/>
                </a:solidFill>
              </a:rPr>
              <a:t>E</a:t>
            </a:r>
            <a:r>
              <a:rPr lang="de-CH" sz="1200" baseline="-25000">
                <a:solidFill>
                  <a:srgbClr val="FF0000"/>
                </a:solidFill>
              </a:rPr>
              <a:t>A </a:t>
            </a:r>
            <a:r>
              <a:rPr lang="de-CH" sz="1200">
                <a:solidFill>
                  <a:srgbClr val="FF0000"/>
                </a:solidFill>
              </a:rPr>
              <a:t> mit Enzym</a:t>
            </a:r>
          </a:p>
        </p:txBody>
      </p:sp>
      <p:sp>
        <p:nvSpPr>
          <p:cNvPr id="29" name="Ellipse 28">
            <a:extLst>
              <a:ext uri="{FF2B5EF4-FFF2-40B4-BE49-F238E27FC236}">
                <a16:creationId xmlns:a16="http://schemas.microsoft.com/office/drawing/2014/main" id="{833A18E3-A703-39C4-2344-7687377409EC}"/>
              </a:ext>
            </a:extLst>
          </p:cNvPr>
          <p:cNvSpPr/>
          <p:nvPr/>
        </p:nvSpPr>
        <p:spPr>
          <a:xfrm>
            <a:off x="8700939" y="4295029"/>
            <a:ext cx="207244" cy="195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437BB95B-E9A7-F711-88E2-8DF13E062703}"/>
              </a:ext>
            </a:extLst>
          </p:cNvPr>
          <p:cNvSpPr/>
          <p:nvPr/>
        </p:nvSpPr>
        <p:spPr>
          <a:xfrm>
            <a:off x="7883223" y="3988734"/>
            <a:ext cx="333461" cy="186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mit Pfeil 30">
            <a:extLst>
              <a:ext uri="{FF2B5EF4-FFF2-40B4-BE49-F238E27FC236}">
                <a16:creationId xmlns:a16="http://schemas.microsoft.com/office/drawing/2014/main" id="{FCBDA07B-23B0-3599-DB54-6694A2DC8489}"/>
              </a:ext>
            </a:extLst>
          </p:cNvPr>
          <p:cNvCxnSpPr>
            <a:cxnSpLocks/>
          </p:cNvCxnSpPr>
          <p:nvPr/>
        </p:nvCxnSpPr>
        <p:spPr>
          <a:xfrm flipV="1">
            <a:off x="7931794" y="4175051"/>
            <a:ext cx="0" cy="51871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47636FE4-2A6E-1E93-F30C-E30A6FF6C417}"/>
              </a:ext>
            </a:extLst>
          </p:cNvPr>
          <p:cNvCxnSpPr>
            <a:cxnSpLocks/>
          </p:cNvCxnSpPr>
          <p:nvPr/>
        </p:nvCxnSpPr>
        <p:spPr>
          <a:xfrm flipV="1">
            <a:off x="8049953" y="4434410"/>
            <a:ext cx="0" cy="238833"/>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D2E242D9-D069-6919-24C2-27B5BE2DBCCC}"/>
              </a:ext>
            </a:extLst>
          </p:cNvPr>
          <p:cNvSpPr txBox="1"/>
          <p:nvPr/>
        </p:nvSpPr>
        <p:spPr>
          <a:xfrm>
            <a:off x="5366673" y="185368"/>
            <a:ext cx="6400817" cy="462554"/>
          </a:xfrm>
          <a:prstGeom prst="rect">
            <a:avLst/>
          </a:prstGeom>
          <a:noFill/>
        </p:spPr>
        <p:txBody>
          <a:bodyPr wrap="square" rtlCol="0">
            <a:spAutoFit/>
          </a:bodyPr>
          <a:lstStyle/>
          <a:p>
            <a:r>
              <a:rPr lang="de-CH" sz="1200" b="1"/>
              <a:t>Energiediagramm für eine katabole Reaktion</a:t>
            </a:r>
          </a:p>
        </p:txBody>
      </p:sp>
      <p:pic>
        <p:nvPicPr>
          <p:cNvPr id="36" name="Grafik 35" descr="Bildergebnis für aktivierungsenergie">
            <a:hlinkClick r:id="rId3" tgtFrame="&quot;_blank&quot;"/>
            <a:extLst>
              <a:ext uri="{FF2B5EF4-FFF2-40B4-BE49-F238E27FC236}">
                <a16:creationId xmlns:a16="http://schemas.microsoft.com/office/drawing/2014/main" id="{4FE30A85-AA7D-018D-7F7A-2030A5A6E6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9747" y="760779"/>
            <a:ext cx="6067532" cy="3949070"/>
          </a:xfrm>
          <a:prstGeom prst="rect">
            <a:avLst/>
          </a:prstGeom>
          <a:noFill/>
          <a:ln>
            <a:noFill/>
          </a:ln>
        </p:spPr>
      </p:pic>
      <p:grpSp>
        <p:nvGrpSpPr>
          <p:cNvPr id="37" name="Gruppieren 36">
            <a:extLst>
              <a:ext uri="{FF2B5EF4-FFF2-40B4-BE49-F238E27FC236}">
                <a16:creationId xmlns:a16="http://schemas.microsoft.com/office/drawing/2014/main" id="{E1CADD22-EB44-3917-6658-84F7F8445142}"/>
              </a:ext>
            </a:extLst>
          </p:cNvPr>
          <p:cNvGrpSpPr/>
          <p:nvPr/>
        </p:nvGrpSpPr>
        <p:grpSpPr>
          <a:xfrm>
            <a:off x="5683269" y="988630"/>
            <a:ext cx="6123360" cy="3759792"/>
            <a:chOff x="7467600" y="561975"/>
            <a:chExt cx="3305175" cy="2152317"/>
          </a:xfrm>
        </p:grpSpPr>
        <p:sp>
          <p:nvSpPr>
            <p:cNvPr id="38" name="Rechteck 37">
              <a:extLst>
                <a:ext uri="{FF2B5EF4-FFF2-40B4-BE49-F238E27FC236}">
                  <a16:creationId xmlns:a16="http://schemas.microsoft.com/office/drawing/2014/main" id="{C0F7F404-DD1C-C8E2-F749-35C9DF4F785C}"/>
                </a:ext>
              </a:extLst>
            </p:cNvPr>
            <p:cNvSpPr/>
            <p:nvPr/>
          </p:nvSpPr>
          <p:spPr>
            <a:xfrm>
              <a:off x="7467600" y="561975"/>
              <a:ext cx="744548"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Rechteck 38">
              <a:extLst>
                <a:ext uri="{FF2B5EF4-FFF2-40B4-BE49-F238E27FC236}">
                  <a16:creationId xmlns:a16="http://schemas.microsoft.com/office/drawing/2014/main" id="{846CC887-71F9-93C8-B272-5CC212D5E2DC}"/>
                </a:ext>
              </a:extLst>
            </p:cNvPr>
            <p:cNvSpPr/>
            <p:nvPr/>
          </p:nvSpPr>
          <p:spPr>
            <a:xfrm>
              <a:off x="9863137" y="993862"/>
              <a:ext cx="171451"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Rechteck 39">
              <a:extLst>
                <a:ext uri="{FF2B5EF4-FFF2-40B4-BE49-F238E27FC236}">
                  <a16:creationId xmlns:a16="http://schemas.microsoft.com/office/drawing/2014/main" id="{DB8D2EC4-BD26-3C8C-8008-6A5D6FBF4302}"/>
                </a:ext>
              </a:extLst>
            </p:cNvPr>
            <p:cNvSpPr/>
            <p:nvPr/>
          </p:nvSpPr>
          <p:spPr>
            <a:xfrm>
              <a:off x="9863137" y="1754166"/>
              <a:ext cx="909638"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Rechteck 40">
              <a:extLst>
                <a:ext uri="{FF2B5EF4-FFF2-40B4-BE49-F238E27FC236}">
                  <a16:creationId xmlns:a16="http://schemas.microsoft.com/office/drawing/2014/main" id="{73D7AF04-F292-4B49-5050-E0844374DA6D}"/>
                </a:ext>
              </a:extLst>
            </p:cNvPr>
            <p:cNvSpPr/>
            <p:nvPr/>
          </p:nvSpPr>
          <p:spPr>
            <a:xfrm>
              <a:off x="8420099" y="1608480"/>
              <a:ext cx="500064" cy="384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Rechteck 41">
              <a:extLst>
                <a:ext uri="{FF2B5EF4-FFF2-40B4-BE49-F238E27FC236}">
                  <a16:creationId xmlns:a16="http://schemas.microsoft.com/office/drawing/2014/main" id="{58A8EF59-6F24-52E0-D748-7B5CD7DE26DC}"/>
                </a:ext>
              </a:extLst>
            </p:cNvPr>
            <p:cNvSpPr/>
            <p:nvPr/>
          </p:nvSpPr>
          <p:spPr>
            <a:xfrm>
              <a:off x="10282236" y="2148755"/>
              <a:ext cx="261939" cy="11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Rechteck 42">
              <a:extLst>
                <a:ext uri="{FF2B5EF4-FFF2-40B4-BE49-F238E27FC236}">
                  <a16:creationId xmlns:a16="http://schemas.microsoft.com/office/drawing/2014/main" id="{616DC8B9-56EC-DADF-150A-8B7358A8BBCA}"/>
                </a:ext>
              </a:extLst>
            </p:cNvPr>
            <p:cNvSpPr/>
            <p:nvPr/>
          </p:nvSpPr>
          <p:spPr>
            <a:xfrm>
              <a:off x="9686923" y="2601557"/>
              <a:ext cx="814390" cy="11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4" name="Textfeld 43">
            <a:extLst>
              <a:ext uri="{FF2B5EF4-FFF2-40B4-BE49-F238E27FC236}">
                <a16:creationId xmlns:a16="http://schemas.microsoft.com/office/drawing/2014/main" id="{451085BB-B308-F71A-0ADC-DDA06B9FEE1A}"/>
              </a:ext>
            </a:extLst>
          </p:cNvPr>
          <p:cNvSpPr txBox="1"/>
          <p:nvPr/>
        </p:nvSpPr>
        <p:spPr>
          <a:xfrm rot="16200000">
            <a:off x="3567478" y="2102819"/>
            <a:ext cx="3694565" cy="513185"/>
          </a:xfrm>
          <a:prstGeom prst="rect">
            <a:avLst/>
          </a:prstGeom>
          <a:noFill/>
        </p:spPr>
        <p:txBody>
          <a:bodyPr wrap="square" rtlCol="0">
            <a:spAutoFit/>
          </a:bodyPr>
          <a:lstStyle/>
          <a:p>
            <a:r>
              <a:rPr lang="de-CH" sz="1200"/>
              <a:t>Energiegehalt der Stoffe</a:t>
            </a:r>
          </a:p>
        </p:txBody>
      </p:sp>
      <p:sp>
        <p:nvSpPr>
          <p:cNvPr id="45" name="Textfeld 44">
            <a:extLst>
              <a:ext uri="{FF2B5EF4-FFF2-40B4-BE49-F238E27FC236}">
                <a16:creationId xmlns:a16="http://schemas.microsoft.com/office/drawing/2014/main" id="{D4400998-C824-0678-1489-A5581DB2F96F}"/>
              </a:ext>
            </a:extLst>
          </p:cNvPr>
          <p:cNvSpPr txBox="1"/>
          <p:nvPr/>
        </p:nvSpPr>
        <p:spPr>
          <a:xfrm>
            <a:off x="10155605" y="4621924"/>
            <a:ext cx="2700971" cy="483877"/>
          </a:xfrm>
          <a:prstGeom prst="rect">
            <a:avLst/>
          </a:prstGeom>
          <a:noFill/>
        </p:spPr>
        <p:txBody>
          <a:bodyPr wrap="square" rtlCol="0">
            <a:spAutoFit/>
          </a:bodyPr>
          <a:lstStyle/>
          <a:p>
            <a:r>
              <a:rPr lang="de-CH" sz="1200"/>
              <a:t>Reaktionsverlauf</a:t>
            </a:r>
          </a:p>
        </p:txBody>
      </p:sp>
      <p:sp>
        <p:nvSpPr>
          <p:cNvPr id="46" name="Textfeld 45">
            <a:extLst>
              <a:ext uri="{FF2B5EF4-FFF2-40B4-BE49-F238E27FC236}">
                <a16:creationId xmlns:a16="http://schemas.microsoft.com/office/drawing/2014/main" id="{895E4F1F-8CAF-49A7-5C36-F217F85D19D2}"/>
              </a:ext>
            </a:extLst>
          </p:cNvPr>
          <p:cNvSpPr txBox="1"/>
          <p:nvPr/>
        </p:nvSpPr>
        <p:spPr>
          <a:xfrm>
            <a:off x="5605131" y="2121414"/>
            <a:ext cx="2158368" cy="462554"/>
          </a:xfrm>
          <a:prstGeom prst="rect">
            <a:avLst/>
          </a:prstGeom>
          <a:noFill/>
        </p:spPr>
        <p:txBody>
          <a:bodyPr wrap="square" rtlCol="0">
            <a:spAutoFit/>
          </a:bodyPr>
          <a:lstStyle/>
          <a:p>
            <a:r>
              <a:rPr lang="de-CH" sz="1200"/>
              <a:t>Substrate</a:t>
            </a:r>
          </a:p>
        </p:txBody>
      </p:sp>
      <p:sp>
        <p:nvSpPr>
          <p:cNvPr id="47" name="Textfeld 46">
            <a:extLst>
              <a:ext uri="{FF2B5EF4-FFF2-40B4-BE49-F238E27FC236}">
                <a16:creationId xmlns:a16="http://schemas.microsoft.com/office/drawing/2014/main" id="{E668844A-2554-C267-7476-2E68EC323DCA}"/>
              </a:ext>
            </a:extLst>
          </p:cNvPr>
          <p:cNvSpPr txBox="1"/>
          <p:nvPr/>
        </p:nvSpPr>
        <p:spPr>
          <a:xfrm>
            <a:off x="9875818" y="3877678"/>
            <a:ext cx="1507295" cy="407709"/>
          </a:xfrm>
          <a:prstGeom prst="rect">
            <a:avLst/>
          </a:prstGeom>
          <a:noFill/>
        </p:spPr>
        <p:txBody>
          <a:bodyPr wrap="square" rtlCol="0">
            <a:spAutoFit/>
          </a:bodyPr>
          <a:lstStyle/>
          <a:p>
            <a:r>
              <a:rPr lang="de-CH" sz="1200"/>
              <a:t>Produkte</a:t>
            </a:r>
          </a:p>
        </p:txBody>
      </p:sp>
      <p:cxnSp>
        <p:nvCxnSpPr>
          <p:cNvPr id="48" name="Gerade Verbindung mit Pfeil 47">
            <a:extLst>
              <a:ext uri="{FF2B5EF4-FFF2-40B4-BE49-F238E27FC236}">
                <a16:creationId xmlns:a16="http://schemas.microsoft.com/office/drawing/2014/main" id="{1A407C1F-27B8-6D3E-2A12-A7C09F83EBB3}"/>
              </a:ext>
            </a:extLst>
          </p:cNvPr>
          <p:cNvCxnSpPr>
            <a:cxnSpLocks/>
          </p:cNvCxnSpPr>
          <p:nvPr/>
        </p:nvCxnSpPr>
        <p:spPr>
          <a:xfrm>
            <a:off x="8409671" y="1645860"/>
            <a:ext cx="0" cy="2294937"/>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F454897A-CE02-0831-32BD-84A24DD9952B}"/>
              </a:ext>
            </a:extLst>
          </p:cNvPr>
          <p:cNvCxnSpPr>
            <a:cxnSpLocks/>
          </p:cNvCxnSpPr>
          <p:nvPr/>
        </p:nvCxnSpPr>
        <p:spPr>
          <a:xfrm>
            <a:off x="7062667" y="2547687"/>
            <a:ext cx="3835167"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73B21B76-6D2C-DF11-1DBA-A560CBA3D0B4}"/>
              </a:ext>
            </a:extLst>
          </p:cNvPr>
          <p:cNvCxnSpPr>
            <a:cxnSpLocks/>
          </p:cNvCxnSpPr>
          <p:nvPr/>
        </p:nvCxnSpPr>
        <p:spPr>
          <a:xfrm>
            <a:off x="6321256" y="3900571"/>
            <a:ext cx="457657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3DDDC8D2-0439-DD0B-9175-CF0CCDF2DA9E}"/>
              </a:ext>
            </a:extLst>
          </p:cNvPr>
          <p:cNvSpPr txBox="1"/>
          <p:nvPr/>
        </p:nvSpPr>
        <p:spPr>
          <a:xfrm>
            <a:off x="10166183" y="2732050"/>
            <a:ext cx="2025817" cy="830997"/>
          </a:xfrm>
          <a:prstGeom prst="rect">
            <a:avLst/>
          </a:prstGeom>
          <a:noFill/>
        </p:spPr>
        <p:txBody>
          <a:bodyPr wrap="square" rtlCol="0">
            <a:spAutoFit/>
          </a:bodyPr>
          <a:lstStyle/>
          <a:p>
            <a:r>
              <a:rPr lang="de-CH" sz="1200">
                <a:solidFill>
                  <a:srgbClr val="7030A0"/>
                </a:solidFill>
              </a:rPr>
              <a:t>Insgesamt frei werdende Energie</a:t>
            </a:r>
          </a:p>
          <a:p>
            <a:r>
              <a:rPr lang="el-GR" sz="1200">
                <a:solidFill>
                  <a:srgbClr val="7030A0"/>
                </a:solidFill>
              </a:rPr>
              <a:t>Δ</a:t>
            </a:r>
            <a:r>
              <a:rPr lang="de-DE" sz="1200">
                <a:solidFill>
                  <a:srgbClr val="7030A0"/>
                </a:solidFill>
              </a:rPr>
              <a:t>E</a:t>
            </a:r>
            <a:r>
              <a:rPr lang="de-CH" sz="1200" baseline="-25000" err="1">
                <a:solidFill>
                  <a:srgbClr val="7030A0"/>
                </a:solidFill>
              </a:rPr>
              <a:t>ges</a:t>
            </a:r>
            <a:r>
              <a:rPr lang="de-CH" sz="1200">
                <a:solidFill>
                  <a:srgbClr val="7030A0"/>
                </a:solidFill>
              </a:rPr>
              <a:t> Enzym</a:t>
            </a:r>
          </a:p>
          <a:p>
            <a:r>
              <a:rPr lang="de-CH" sz="1200">
                <a:solidFill>
                  <a:srgbClr val="7030A0"/>
                </a:solidFill>
              </a:rPr>
              <a:t> </a:t>
            </a:r>
          </a:p>
        </p:txBody>
      </p:sp>
      <p:cxnSp>
        <p:nvCxnSpPr>
          <p:cNvPr id="52" name="Gerade Verbindung mit Pfeil 51">
            <a:extLst>
              <a:ext uri="{FF2B5EF4-FFF2-40B4-BE49-F238E27FC236}">
                <a16:creationId xmlns:a16="http://schemas.microsoft.com/office/drawing/2014/main" id="{5084CE58-D48A-E9FF-2F2B-27C42F7948B6}"/>
              </a:ext>
            </a:extLst>
          </p:cNvPr>
          <p:cNvCxnSpPr>
            <a:cxnSpLocks/>
          </p:cNvCxnSpPr>
          <p:nvPr/>
        </p:nvCxnSpPr>
        <p:spPr>
          <a:xfrm flipV="1">
            <a:off x="8366185" y="1674727"/>
            <a:ext cx="8190" cy="8862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3" name="Rechteck 52">
            <a:extLst>
              <a:ext uri="{FF2B5EF4-FFF2-40B4-BE49-F238E27FC236}">
                <a16:creationId xmlns:a16="http://schemas.microsoft.com/office/drawing/2014/main" id="{9B14E584-B75D-A2B1-59ED-383B34ABFABF}"/>
              </a:ext>
            </a:extLst>
          </p:cNvPr>
          <p:cNvSpPr/>
          <p:nvPr/>
        </p:nvSpPr>
        <p:spPr>
          <a:xfrm>
            <a:off x="9875818" y="1611213"/>
            <a:ext cx="205712" cy="913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7AA1BDA7-D24D-70B5-7926-5CB2C07B648F}"/>
              </a:ext>
            </a:extLst>
          </p:cNvPr>
          <p:cNvSpPr/>
          <p:nvPr/>
        </p:nvSpPr>
        <p:spPr>
          <a:xfrm>
            <a:off x="9903577" y="2564669"/>
            <a:ext cx="172250" cy="1272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DC9E8213-F59D-F471-A835-46223D698894}"/>
              </a:ext>
            </a:extLst>
          </p:cNvPr>
          <p:cNvCxnSpPr>
            <a:cxnSpLocks/>
            <a:stCxn id="53" idx="0"/>
          </p:cNvCxnSpPr>
          <p:nvPr/>
        </p:nvCxnSpPr>
        <p:spPr>
          <a:xfrm>
            <a:off x="9978674" y="1611213"/>
            <a:ext cx="11028" cy="2284876"/>
          </a:xfrm>
          <a:prstGeom prst="straightConnector1">
            <a:avLst/>
          </a:prstGeom>
          <a:ln>
            <a:solidFill>
              <a:srgbClr val="7030A0"/>
            </a:solidFill>
            <a:tailEnd type="triangle"/>
          </a:ln>
        </p:spPr>
        <p:style>
          <a:lnRef idx="3">
            <a:schemeClr val="accent6"/>
          </a:lnRef>
          <a:fillRef idx="0">
            <a:schemeClr val="accent6"/>
          </a:fillRef>
          <a:effectRef idx="2">
            <a:schemeClr val="accent6"/>
          </a:effectRef>
          <a:fontRef idx="minor">
            <a:schemeClr val="tx1"/>
          </a:fontRef>
        </p:style>
      </p:cxnSp>
      <p:cxnSp>
        <p:nvCxnSpPr>
          <p:cNvPr id="56" name="Gerade Verbindung mit Pfeil 55">
            <a:extLst>
              <a:ext uri="{FF2B5EF4-FFF2-40B4-BE49-F238E27FC236}">
                <a16:creationId xmlns:a16="http://schemas.microsoft.com/office/drawing/2014/main" id="{7F096EC8-5698-2CE5-B403-D304A213944F}"/>
              </a:ext>
            </a:extLst>
          </p:cNvPr>
          <p:cNvCxnSpPr>
            <a:cxnSpLocks/>
          </p:cNvCxnSpPr>
          <p:nvPr/>
        </p:nvCxnSpPr>
        <p:spPr>
          <a:xfrm>
            <a:off x="8366185" y="2583968"/>
            <a:ext cx="0" cy="129371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57" name="Textfeld 56">
            <a:extLst>
              <a:ext uri="{FF2B5EF4-FFF2-40B4-BE49-F238E27FC236}">
                <a16:creationId xmlns:a16="http://schemas.microsoft.com/office/drawing/2014/main" id="{6DAAC5F1-D47D-6BB3-C903-D417C416C9CE}"/>
              </a:ext>
            </a:extLst>
          </p:cNvPr>
          <p:cNvSpPr txBox="1"/>
          <p:nvPr/>
        </p:nvSpPr>
        <p:spPr>
          <a:xfrm>
            <a:off x="6171127" y="2726156"/>
            <a:ext cx="2551294" cy="461665"/>
          </a:xfrm>
          <a:prstGeom prst="rect">
            <a:avLst/>
          </a:prstGeom>
          <a:noFill/>
        </p:spPr>
        <p:txBody>
          <a:bodyPr wrap="square" rtlCol="0">
            <a:spAutoFit/>
          </a:bodyPr>
          <a:lstStyle/>
          <a:p>
            <a:r>
              <a:rPr lang="de-DE" sz="1200">
                <a:solidFill>
                  <a:srgbClr val="FF0000"/>
                </a:solidFill>
              </a:rPr>
              <a:t>Frei werdende Reaktionswärme </a:t>
            </a:r>
          </a:p>
          <a:p>
            <a:r>
              <a:rPr lang="el-GR" sz="1200">
                <a:solidFill>
                  <a:srgbClr val="FF0000"/>
                </a:solidFill>
              </a:rPr>
              <a:t>Δ</a:t>
            </a:r>
            <a:r>
              <a:rPr lang="de-DE" sz="1200">
                <a:solidFill>
                  <a:srgbClr val="FF0000"/>
                </a:solidFill>
              </a:rPr>
              <a:t>E</a:t>
            </a:r>
            <a:r>
              <a:rPr lang="de-CH" sz="1200" baseline="-25000">
                <a:solidFill>
                  <a:srgbClr val="FF0000"/>
                </a:solidFill>
              </a:rPr>
              <a:t>R</a:t>
            </a:r>
            <a:r>
              <a:rPr lang="de-CH" sz="1200">
                <a:solidFill>
                  <a:srgbClr val="FF0000"/>
                </a:solidFill>
              </a:rPr>
              <a:t> Enzym</a:t>
            </a:r>
          </a:p>
        </p:txBody>
      </p:sp>
      <p:sp>
        <p:nvSpPr>
          <p:cNvPr id="59" name="Textfeld 58">
            <a:extLst>
              <a:ext uri="{FF2B5EF4-FFF2-40B4-BE49-F238E27FC236}">
                <a16:creationId xmlns:a16="http://schemas.microsoft.com/office/drawing/2014/main" id="{3D0B0892-7624-C669-3CFA-4D6BDD97FDCC}"/>
              </a:ext>
            </a:extLst>
          </p:cNvPr>
          <p:cNvSpPr txBox="1"/>
          <p:nvPr/>
        </p:nvSpPr>
        <p:spPr>
          <a:xfrm>
            <a:off x="6365958" y="1517561"/>
            <a:ext cx="2482430" cy="461665"/>
          </a:xfrm>
          <a:prstGeom prst="rect">
            <a:avLst/>
          </a:prstGeom>
          <a:noFill/>
        </p:spPr>
        <p:txBody>
          <a:bodyPr wrap="square" rtlCol="0">
            <a:spAutoFit/>
          </a:bodyPr>
          <a:lstStyle/>
          <a:p>
            <a:r>
              <a:rPr lang="de-CH" sz="1200">
                <a:solidFill>
                  <a:srgbClr val="00B050"/>
                </a:solidFill>
              </a:rPr>
              <a:t>Aktivierungsenergie </a:t>
            </a:r>
          </a:p>
          <a:p>
            <a:r>
              <a:rPr lang="de-CH" sz="1200">
                <a:solidFill>
                  <a:srgbClr val="00B050"/>
                </a:solidFill>
              </a:rPr>
              <a:t>E </a:t>
            </a:r>
            <a:r>
              <a:rPr lang="de-CH" sz="1200" baseline="-25000">
                <a:solidFill>
                  <a:srgbClr val="00B050"/>
                </a:solidFill>
              </a:rPr>
              <a:t>A</a:t>
            </a:r>
            <a:r>
              <a:rPr lang="de-CH" sz="1200">
                <a:solidFill>
                  <a:srgbClr val="00B050"/>
                </a:solidFill>
              </a:rPr>
              <a:t> </a:t>
            </a:r>
            <a:r>
              <a:rPr lang="de-CH" sz="1200" b="1">
                <a:solidFill>
                  <a:srgbClr val="00B050"/>
                </a:solidFill>
              </a:rPr>
              <a:t>ohne</a:t>
            </a:r>
            <a:r>
              <a:rPr lang="de-CH" sz="1200">
                <a:solidFill>
                  <a:srgbClr val="00B050"/>
                </a:solidFill>
              </a:rPr>
              <a:t> Enzym</a:t>
            </a:r>
          </a:p>
        </p:txBody>
      </p:sp>
    </p:spTree>
    <p:extLst>
      <p:ext uri="{BB962C8B-B14F-4D97-AF65-F5344CB8AC3E}">
        <p14:creationId xmlns:p14="http://schemas.microsoft.com/office/powerpoint/2010/main" val="130713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feld 94">
            <a:extLst>
              <a:ext uri="{FF2B5EF4-FFF2-40B4-BE49-F238E27FC236}">
                <a16:creationId xmlns:a16="http://schemas.microsoft.com/office/drawing/2014/main" id="{C14FE3FC-31A1-4E62-88AE-FDF5B1377E15}"/>
              </a:ext>
            </a:extLst>
          </p:cNvPr>
          <p:cNvSpPr txBox="1"/>
          <p:nvPr/>
        </p:nvSpPr>
        <p:spPr>
          <a:xfrm>
            <a:off x="269407" y="1086501"/>
            <a:ext cx="4888761" cy="2169825"/>
          </a:xfrm>
          <a:prstGeom prst="rect">
            <a:avLst/>
          </a:prstGeom>
          <a:noFill/>
        </p:spPr>
        <p:txBody>
          <a:bodyPr wrap="square" rtlCol="0">
            <a:spAutoFit/>
          </a:bodyPr>
          <a:lstStyle/>
          <a:p>
            <a:r>
              <a:rPr lang="de-CH" sz="1400" b="1"/>
              <a:t>Was passiert bei der katabolen Reaktion?</a:t>
            </a:r>
          </a:p>
          <a:p>
            <a:r>
              <a:rPr lang="de-CH" sz="1100"/>
              <a:t>Das Energiediagramm für die katabole Reaktion zeigt die Energie der Substrate und Produkte. Findet eine Reaktion ohne Enzyme statt, müssen die Substrate vorgängig* auf ein höheres Energieniveau angehoben werden. Dieses erhöhte Energieniveau wird auch als Übergangszustand bezeichnet. Die zum Erreichen des Übergangszustandes der Substrate benötigte Energie nennt man  Aktivierungsenergie. </a:t>
            </a:r>
            <a:endParaRPr lang="de-CH" sz="1100" i="1"/>
          </a:p>
          <a:p>
            <a:r>
              <a:rPr lang="de-CH" sz="1100"/>
              <a:t>Die bei der Reaktion frei werdende Energie entspricht der Differenz der ursprünglichen Energie der Substrate und der Energie der Produkte. Schlussendlich ist die bei der Reaktion frei werdende Energie unabhängig von der Aktivierungsenergie. Es spielt für die anfallende Menge an frei werdender Energie also keine Rolle, ob die Aktivierungsenergie groß oder klein ist. </a:t>
            </a:r>
          </a:p>
        </p:txBody>
      </p:sp>
      <p:sp>
        <p:nvSpPr>
          <p:cNvPr id="100" name="Textfeld 99">
            <a:extLst>
              <a:ext uri="{FF2B5EF4-FFF2-40B4-BE49-F238E27FC236}">
                <a16:creationId xmlns:a16="http://schemas.microsoft.com/office/drawing/2014/main" id="{7D4E8559-0988-4FA2-9335-C5DDB3CBE46A}"/>
              </a:ext>
            </a:extLst>
          </p:cNvPr>
          <p:cNvSpPr txBox="1"/>
          <p:nvPr/>
        </p:nvSpPr>
        <p:spPr>
          <a:xfrm>
            <a:off x="544788" y="5169985"/>
            <a:ext cx="11445738" cy="769441"/>
          </a:xfrm>
          <a:prstGeom prst="rect">
            <a:avLst/>
          </a:prstGeom>
          <a:solidFill>
            <a:schemeClr val="accent1">
              <a:lumMod val="20000"/>
              <a:lumOff val="80000"/>
            </a:schemeClr>
          </a:solidFill>
        </p:spPr>
        <p:txBody>
          <a:bodyPr wrap="square" rtlCol="0">
            <a:spAutoFit/>
          </a:bodyPr>
          <a:lstStyle/>
          <a:p>
            <a:r>
              <a:rPr lang="de-CH" sz="1100" b="1"/>
              <a:t>Aufgabe 3</a:t>
            </a:r>
          </a:p>
          <a:p>
            <a:pPr marL="268288" indent="-268288">
              <a:buFont typeface="+mj-lt"/>
              <a:buAutoNum type="alphaLcPeriod"/>
            </a:pPr>
            <a:r>
              <a:rPr lang="de-CH" sz="1100"/>
              <a:t>Markiere in der Grafik den Übergangszustand der Substrate mit einem Pfeil und notiere den Begriff «Übergangszustand».</a:t>
            </a:r>
          </a:p>
          <a:p>
            <a:pPr marL="228600" indent="-228600">
              <a:buFont typeface="+mj-lt"/>
              <a:buAutoNum type="alphaLcPeriod"/>
            </a:pPr>
            <a:r>
              <a:rPr lang="de-CH" sz="1100"/>
              <a:t>Zeichne in das Diagramm den Reaktionsverlauf  in Anwesenheit eines Enzyms ein. Beachte, dass sich das Energieniveau der Substrate und Produkte dabei nicht verändert. </a:t>
            </a:r>
          </a:p>
          <a:p>
            <a:pPr marL="228600" indent="-228600">
              <a:buFont typeface="+mj-lt"/>
              <a:buAutoNum type="alphaLcPeriod"/>
            </a:pPr>
            <a:r>
              <a:rPr lang="de-CH" sz="1100"/>
              <a:t>Markiere mit einem Pfeil die Aktivierungsenergie mit Enzym.</a:t>
            </a:r>
          </a:p>
        </p:txBody>
      </p:sp>
      <p:sp>
        <p:nvSpPr>
          <p:cNvPr id="7" name="Textfeld 6">
            <a:extLst>
              <a:ext uri="{FF2B5EF4-FFF2-40B4-BE49-F238E27FC236}">
                <a16:creationId xmlns:a16="http://schemas.microsoft.com/office/drawing/2014/main" id="{1579277E-5DFA-E2BE-5042-06C6AC67B886}"/>
              </a:ext>
            </a:extLst>
          </p:cNvPr>
          <p:cNvSpPr txBox="1"/>
          <p:nvPr/>
        </p:nvSpPr>
        <p:spPr>
          <a:xfrm>
            <a:off x="6935186" y="6246090"/>
            <a:ext cx="4967120" cy="400110"/>
          </a:xfrm>
          <a:prstGeom prst="rect">
            <a:avLst/>
          </a:prstGeom>
          <a:noFill/>
        </p:spPr>
        <p:txBody>
          <a:bodyPr wrap="square" rtlCol="0">
            <a:spAutoFit/>
          </a:bodyPr>
          <a:lstStyle/>
          <a:p>
            <a:r>
              <a:rPr lang="de-DE" sz="1000"/>
              <a:t>*</a:t>
            </a:r>
            <a:r>
              <a:rPr lang="de-DE" sz="1000" err="1"/>
              <a:t>vor|gän|gig</a:t>
            </a:r>
            <a:r>
              <a:rPr lang="de-DE" sz="1000"/>
              <a:t> (schweizerisch so viel wie vorherig; als Adverb: zuvor; als Präposition mit Genitiv [Amtssprache]: vor) (c) Duden ‒ Die deutsche Rechtschreibung, 27. Aufl. Berlin 2017</a:t>
            </a:r>
          </a:p>
        </p:txBody>
      </p:sp>
      <p:sp>
        <p:nvSpPr>
          <p:cNvPr id="34" name="Textfeld 33">
            <a:extLst>
              <a:ext uri="{FF2B5EF4-FFF2-40B4-BE49-F238E27FC236}">
                <a16:creationId xmlns:a16="http://schemas.microsoft.com/office/drawing/2014/main" id="{D2E242D9-D069-6919-24C2-27B5BE2DBCCC}"/>
              </a:ext>
            </a:extLst>
          </p:cNvPr>
          <p:cNvSpPr txBox="1"/>
          <p:nvPr/>
        </p:nvSpPr>
        <p:spPr>
          <a:xfrm>
            <a:off x="5366673" y="185368"/>
            <a:ext cx="6400817" cy="462554"/>
          </a:xfrm>
          <a:prstGeom prst="rect">
            <a:avLst/>
          </a:prstGeom>
          <a:noFill/>
        </p:spPr>
        <p:txBody>
          <a:bodyPr wrap="square" rtlCol="0">
            <a:spAutoFit/>
          </a:bodyPr>
          <a:lstStyle/>
          <a:p>
            <a:r>
              <a:rPr lang="de-CH" sz="1200" b="1"/>
              <a:t>Energiediagramm für eine katabole Reaktion</a:t>
            </a:r>
          </a:p>
        </p:txBody>
      </p:sp>
      <p:grpSp>
        <p:nvGrpSpPr>
          <p:cNvPr id="37" name="Gruppieren 36">
            <a:extLst>
              <a:ext uri="{FF2B5EF4-FFF2-40B4-BE49-F238E27FC236}">
                <a16:creationId xmlns:a16="http://schemas.microsoft.com/office/drawing/2014/main" id="{E1CADD22-EB44-3917-6658-84F7F8445142}"/>
              </a:ext>
            </a:extLst>
          </p:cNvPr>
          <p:cNvGrpSpPr/>
          <p:nvPr/>
        </p:nvGrpSpPr>
        <p:grpSpPr>
          <a:xfrm>
            <a:off x="5683269" y="988630"/>
            <a:ext cx="6123360" cy="3759792"/>
            <a:chOff x="7467600" y="561975"/>
            <a:chExt cx="3305175" cy="2152317"/>
          </a:xfrm>
        </p:grpSpPr>
        <p:sp>
          <p:nvSpPr>
            <p:cNvPr id="38" name="Rechteck 37">
              <a:extLst>
                <a:ext uri="{FF2B5EF4-FFF2-40B4-BE49-F238E27FC236}">
                  <a16:creationId xmlns:a16="http://schemas.microsoft.com/office/drawing/2014/main" id="{C0F7F404-DD1C-C8E2-F749-35C9DF4F785C}"/>
                </a:ext>
              </a:extLst>
            </p:cNvPr>
            <p:cNvSpPr/>
            <p:nvPr/>
          </p:nvSpPr>
          <p:spPr>
            <a:xfrm>
              <a:off x="7467600" y="561975"/>
              <a:ext cx="744548"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Rechteck 38">
              <a:extLst>
                <a:ext uri="{FF2B5EF4-FFF2-40B4-BE49-F238E27FC236}">
                  <a16:creationId xmlns:a16="http://schemas.microsoft.com/office/drawing/2014/main" id="{846CC887-71F9-93C8-B272-5CC212D5E2DC}"/>
                </a:ext>
              </a:extLst>
            </p:cNvPr>
            <p:cNvSpPr/>
            <p:nvPr/>
          </p:nvSpPr>
          <p:spPr>
            <a:xfrm>
              <a:off x="9863137" y="993862"/>
              <a:ext cx="171451"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Rechteck 39">
              <a:extLst>
                <a:ext uri="{FF2B5EF4-FFF2-40B4-BE49-F238E27FC236}">
                  <a16:creationId xmlns:a16="http://schemas.microsoft.com/office/drawing/2014/main" id="{DB8D2EC4-BD26-3C8C-8008-6A5D6FBF4302}"/>
                </a:ext>
              </a:extLst>
            </p:cNvPr>
            <p:cNvSpPr/>
            <p:nvPr/>
          </p:nvSpPr>
          <p:spPr>
            <a:xfrm>
              <a:off x="9863137" y="1754166"/>
              <a:ext cx="909638"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Rechteck 40">
              <a:extLst>
                <a:ext uri="{FF2B5EF4-FFF2-40B4-BE49-F238E27FC236}">
                  <a16:creationId xmlns:a16="http://schemas.microsoft.com/office/drawing/2014/main" id="{73D7AF04-F292-4B49-5050-E0844374DA6D}"/>
                </a:ext>
              </a:extLst>
            </p:cNvPr>
            <p:cNvSpPr/>
            <p:nvPr/>
          </p:nvSpPr>
          <p:spPr>
            <a:xfrm>
              <a:off x="8420099" y="1608480"/>
              <a:ext cx="500064" cy="384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Rechteck 41">
              <a:extLst>
                <a:ext uri="{FF2B5EF4-FFF2-40B4-BE49-F238E27FC236}">
                  <a16:creationId xmlns:a16="http://schemas.microsoft.com/office/drawing/2014/main" id="{58A8EF59-6F24-52E0-D748-7B5CD7DE26DC}"/>
                </a:ext>
              </a:extLst>
            </p:cNvPr>
            <p:cNvSpPr/>
            <p:nvPr/>
          </p:nvSpPr>
          <p:spPr>
            <a:xfrm>
              <a:off x="10282236" y="2148755"/>
              <a:ext cx="261939" cy="11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Rechteck 42">
              <a:extLst>
                <a:ext uri="{FF2B5EF4-FFF2-40B4-BE49-F238E27FC236}">
                  <a16:creationId xmlns:a16="http://schemas.microsoft.com/office/drawing/2014/main" id="{616DC8B9-56EC-DADF-150A-8B7358A8BBCA}"/>
                </a:ext>
              </a:extLst>
            </p:cNvPr>
            <p:cNvSpPr/>
            <p:nvPr/>
          </p:nvSpPr>
          <p:spPr>
            <a:xfrm>
              <a:off x="9686923" y="2601557"/>
              <a:ext cx="814390" cy="11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2" name="Grafik 1">
            <a:extLst>
              <a:ext uri="{FF2B5EF4-FFF2-40B4-BE49-F238E27FC236}">
                <a16:creationId xmlns:a16="http://schemas.microsoft.com/office/drawing/2014/main" id="{9A350054-F860-E351-3C43-C4E91A71F7CC}"/>
              </a:ext>
            </a:extLst>
          </p:cNvPr>
          <p:cNvPicPr>
            <a:picLocks noChangeAspect="1"/>
          </p:cNvPicPr>
          <p:nvPr/>
        </p:nvPicPr>
        <p:blipFill>
          <a:blip r:embed="rId3"/>
          <a:stretch>
            <a:fillRect/>
          </a:stretch>
        </p:blipFill>
        <p:spPr>
          <a:xfrm>
            <a:off x="5755341" y="865597"/>
            <a:ext cx="5958638" cy="4213179"/>
          </a:xfrm>
          <a:prstGeom prst="rect">
            <a:avLst/>
          </a:prstGeom>
        </p:spPr>
      </p:pic>
      <p:sp>
        <p:nvSpPr>
          <p:cNvPr id="3" name="Textfeld 2">
            <a:extLst>
              <a:ext uri="{FF2B5EF4-FFF2-40B4-BE49-F238E27FC236}">
                <a16:creationId xmlns:a16="http://schemas.microsoft.com/office/drawing/2014/main" id="{0B01D15A-59BA-F273-A28E-ED89F79B3C1F}"/>
              </a:ext>
            </a:extLst>
          </p:cNvPr>
          <p:cNvSpPr txBox="1"/>
          <p:nvPr/>
        </p:nvSpPr>
        <p:spPr>
          <a:xfrm>
            <a:off x="269407" y="210687"/>
            <a:ext cx="3859619" cy="646331"/>
          </a:xfrm>
          <a:prstGeom prst="rect">
            <a:avLst/>
          </a:prstGeom>
          <a:noFill/>
        </p:spPr>
        <p:txBody>
          <a:bodyPr wrap="square" rtlCol="0">
            <a:spAutoFit/>
          </a:bodyPr>
          <a:lstStyle/>
          <a:p>
            <a:r>
              <a:rPr lang="de-CH" sz="3600">
                <a:highlight>
                  <a:srgbClr val="FFFF00"/>
                </a:highlight>
              </a:rPr>
              <a:t>Lösung</a:t>
            </a:r>
          </a:p>
        </p:txBody>
      </p:sp>
    </p:spTree>
    <p:extLst>
      <p:ext uri="{BB962C8B-B14F-4D97-AF65-F5344CB8AC3E}">
        <p14:creationId xmlns:p14="http://schemas.microsoft.com/office/powerpoint/2010/main" val="10869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feld 94">
            <a:extLst>
              <a:ext uri="{FF2B5EF4-FFF2-40B4-BE49-F238E27FC236}">
                <a16:creationId xmlns:a16="http://schemas.microsoft.com/office/drawing/2014/main" id="{C14FE3FC-31A1-4E62-88AE-FDF5B1377E15}"/>
              </a:ext>
            </a:extLst>
          </p:cNvPr>
          <p:cNvSpPr txBox="1"/>
          <p:nvPr/>
        </p:nvSpPr>
        <p:spPr>
          <a:xfrm>
            <a:off x="269407" y="1086501"/>
            <a:ext cx="4888761" cy="2169825"/>
          </a:xfrm>
          <a:prstGeom prst="rect">
            <a:avLst/>
          </a:prstGeom>
          <a:noFill/>
        </p:spPr>
        <p:txBody>
          <a:bodyPr wrap="square" rtlCol="0">
            <a:spAutoFit/>
          </a:bodyPr>
          <a:lstStyle/>
          <a:p>
            <a:r>
              <a:rPr lang="de-CH" sz="1400" b="1"/>
              <a:t>Was passiert bei der katabolen Reaktion?</a:t>
            </a:r>
          </a:p>
          <a:p>
            <a:r>
              <a:rPr lang="de-CH" sz="1100"/>
              <a:t>Das Energiediagramm für die katabole Reaktion zeigt die Energie der Substrate und Produkte. Findet eine Reaktion ohne Enzyme statt, müssen die Substrate vorgängig* auf ein höheres Energieniveau angehoben werden. Dieses erhöhte Energieniveau wird auch als Übergangszustand bezeichnet. Die zum Erreichen des Übergangszustandes der Substrate benötigte Energie nennt man  Aktivierungsenergie. </a:t>
            </a:r>
            <a:endParaRPr lang="de-CH" sz="1100" i="1"/>
          </a:p>
          <a:p>
            <a:r>
              <a:rPr lang="de-CH" sz="1100"/>
              <a:t>Die bei der Reaktion frei werdende Energie entspricht der Differenz der ursprünglichen Energie der Substrate und der Energie der Produkte. Schlussendlich ist die bei der Reaktion frei werdende Energie unabhängig von der Aktivierungsenergie. Es spielt für die anfallende Menge an frei werdender Energie also keine Rolle, ob die Aktivierungsenergie groß oder klein ist. </a:t>
            </a:r>
          </a:p>
        </p:txBody>
      </p:sp>
      <p:sp>
        <p:nvSpPr>
          <p:cNvPr id="100" name="Textfeld 99">
            <a:extLst>
              <a:ext uri="{FF2B5EF4-FFF2-40B4-BE49-F238E27FC236}">
                <a16:creationId xmlns:a16="http://schemas.microsoft.com/office/drawing/2014/main" id="{7D4E8559-0988-4FA2-9335-C5DDB3CBE46A}"/>
              </a:ext>
            </a:extLst>
          </p:cNvPr>
          <p:cNvSpPr txBox="1"/>
          <p:nvPr/>
        </p:nvSpPr>
        <p:spPr>
          <a:xfrm>
            <a:off x="388130" y="3798077"/>
            <a:ext cx="3699036" cy="2031325"/>
          </a:xfrm>
          <a:prstGeom prst="rect">
            <a:avLst/>
          </a:prstGeom>
          <a:solidFill>
            <a:schemeClr val="accent1">
              <a:lumMod val="20000"/>
              <a:lumOff val="80000"/>
            </a:schemeClr>
          </a:solidFill>
        </p:spPr>
        <p:txBody>
          <a:bodyPr wrap="square" rtlCol="0">
            <a:spAutoFit/>
          </a:bodyPr>
          <a:lstStyle/>
          <a:p>
            <a:r>
              <a:rPr lang="de-CH" sz="1400" b="1"/>
              <a:t>Aufgabe 4</a:t>
            </a:r>
          </a:p>
          <a:p>
            <a:r>
              <a:rPr lang="de-CH" sz="1400"/>
              <a:t>Zeichne ein analoges (entsprechendes) Energiediagramm für eine anabole/aufbauende Reaktion. (Tipp: der Energiegehalt der Produkte in der katabolen Reaktion entspricht dem Energiegehalt der Substrate in der anabolen Reaktion).  Zeichne dabei eine Reaktionskurve für eine Reaktion mit Enzym und eine Reaktionskurve für eine Reaktion ohne Enzym.</a:t>
            </a:r>
          </a:p>
        </p:txBody>
      </p:sp>
      <p:sp>
        <p:nvSpPr>
          <p:cNvPr id="7" name="Textfeld 6">
            <a:extLst>
              <a:ext uri="{FF2B5EF4-FFF2-40B4-BE49-F238E27FC236}">
                <a16:creationId xmlns:a16="http://schemas.microsoft.com/office/drawing/2014/main" id="{1579277E-5DFA-E2BE-5042-06C6AC67B886}"/>
              </a:ext>
            </a:extLst>
          </p:cNvPr>
          <p:cNvSpPr txBox="1"/>
          <p:nvPr/>
        </p:nvSpPr>
        <p:spPr>
          <a:xfrm>
            <a:off x="6935186" y="6246090"/>
            <a:ext cx="4967120" cy="400110"/>
          </a:xfrm>
          <a:prstGeom prst="rect">
            <a:avLst/>
          </a:prstGeom>
          <a:noFill/>
        </p:spPr>
        <p:txBody>
          <a:bodyPr wrap="square" rtlCol="0">
            <a:spAutoFit/>
          </a:bodyPr>
          <a:lstStyle/>
          <a:p>
            <a:r>
              <a:rPr lang="de-DE" sz="1000"/>
              <a:t>*</a:t>
            </a:r>
            <a:r>
              <a:rPr lang="de-DE" sz="1000" err="1"/>
              <a:t>vor|gän|gig</a:t>
            </a:r>
            <a:r>
              <a:rPr lang="de-DE" sz="1000"/>
              <a:t> (schweizerisch so viel wie vorherig; als Adverb: zuvor; als Präposition mit Genitiv [Amtssprache]: vor) (c) Duden ‒ Die deutsche Rechtschreibung, 27. Aufl. Berlin 2017</a:t>
            </a:r>
          </a:p>
        </p:txBody>
      </p:sp>
      <p:sp>
        <p:nvSpPr>
          <p:cNvPr id="22" name="Textfeld 21">
            <a:extLst>
              <a:ext uri="{FF2B5EF4-FFF2-40B4-BE49-F238E27FC236}">
                <a16:creationId xmlns:a16="http://schemas.microsoft.com/office/drawing/2014/main" id="{632EBC95-EC88-E1EF-47C9-AFE446774BFD}"/>
              </a:ext>
            </a:extLst>
          </p:cNvPr>
          <p:cNvSpPr txBox="1"/>
          <p:nvPr/>
        </p:nvSpPr>
        <p:spPr>
          <a:xfrm>
            <a:off x="6234893" y="3292630"/>
            <a:ext cx="3573976" cy="276999"/>
          </a:xfrm>
          <a:prstGeom prst="rect">
            <a:avLst/>
          </a:prstGeom>
          <a:noFill/>
        </p:spPr>
        <p:txBody>
          <a:bodyPr wrap="square" rtlCol="0">
            <a:spAutoFit/>
          </a:bodyPr>
          <a:lstStyle/>
          <a:p>
            <a:r>
              <a:rPr lang="de-CH" sz="1200" b="1"/>
              <a:t>Energiediagramm für eine katabole Reaktion</a:t>
            </a:r>
          </a:p>
        </p:txBody>
      </p:sp>
      <p:sp>
        <p:nvSpPr>
          <p:cNvPr id="23" name="Textfeld 22">
            <a:extLst>
              <a:ext uri="{FF2B5EF4-FFF2-40B4-BE49-F238E27FC236}">
                <a16:creationId xmlns:a16="http://schemas.microsoft.com/office/drawing/2014/main" id="{E5BDD9C3-2391-C462-CD9F-A77BD9BD78AA}"/>
              </a:ext>
            </a:extLst>
          </p:cNvPr>
          <p:cNvSpPr txBox="1"/>
          <p:nvPr/>
        </p:nvSpPr>
        <p:spPr>
          <a:xfrm>
            <a:off x="6365958" y="4262087"/>
            <a:ext cx="1205152" cy="461665"/>
          </a:xfrm>
          <a:prstGeom prst="rect">
            <a:avLst/>
          </a:prstGeom>
          <a:noFill/>
        </p:spPr>
        <p:txBody>
          <a:bodyPr wrap="square" rtlCol="0">
            <a:spAutoFit/>
          </a:bodyPr>
          <a:lstStyle/>
          <a:p>
            <a:r>
              <a:rPr lang="de-CH" sz="1200"/>
              <a:t>Energiegehalt der Substrate</a:t>
            </a:r>
          </a:p>
        </p:txBody>
      </p:sp>
      <p:sp>
        <p:nvSpPr>
          <p:cNvPr id="25" name="Textfeld 24">
            <a:extLst>
              <a:ext uri="{FF2B5EF4-FFF2-40B4-BE49-F238E27FC236}">
                <a16:creationId xmlns:a16="http://schemas.microsoft.com/office/drawing/2014/main" id="{A92B672B-5D39-F613-BF8D-737BED7D2FA4}"/>
              </a:ext>
            </a:extLst>
          </p:cNvPr>
          <p:cNvSpPr txBox="1"/>
          <p:nvPr/>
        </p:nvSpPr>
        <p:spPr>
          <a:xfrm>
            <a:off x="8181195" y="4098814"/>
            <a:ext cx="1835575" cy="276999"/>
          </a:xfrm>
          <a:prstGeom prst="rect">
            <a:avLst/>
          </a:prstGeom>
          <a:solidFill>
            <a:schemeClr val="bg1"/>
          </a:solidFill>
        </p:spPr>
        <p:txBody>
          <a:bodyPr wrap="square" rtlCol="0">
            <a:spAutoFit/>
          </a:bodyPr>
          <a:lstStyle/>
          <a:p>
            <a:r>
              <a:rPr lang="el-GR" sz="1200"/>
              <a:t>Δ</a:t>
            </a:r>
            <a:r>
              <a:rPr lang="de-DE" sz="1200"/>
              <a:t>E</a:t>
            </a:r>
            <a:r>
              <a:rPr lang="de-CH" sz="1200" baseline="-25000"/>
              <a:t>A </a:t>
            </a:r>
            <a:r>
              <a:rPr lang="de-CH" sz="1200"/>
              <a:t>ohne Enzym</a:t>
            </a:r>
          </a:p>
        </p:txBody>
      </p:sp>
      <p:cxnSp>
        <p:nvCxnSpPr>
          <p:cNvPr id="26" name="Gerade Verbindung mit Pfeil 25">
            <a:extLst>
              <a:ext uri="{FF2B5EF4-FFF2-40B4-BE49-F238E27FC236}">
                <a16:creationId xmlns:a16="http://schemas.microsoft.com/office/drawing/2014/main" id="{8B7AB737-E4F1-A785-498D-49ADA9D82DAA}"/>
              </a:ext>
            </a:extLst>
          </p:cNvPr>
          <p:cNvCxnSpPr>
            <a:cxnSpLocks/>
          </p:cNvCxnSpPr>
          <p:nvPr/>
        </p:nvCxnSpPr>
        <p:spPr>
          <a:xfrm>
            <a:off x="7961984" y="4400182"/>
            <a:ext cx="0" cy="306776"/>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6037CD11-4CBE-9BF7-2B57-9326165BFB5A}"/>
              </a:ext>
            </a:extLst>
          </p:cNvPr>
          <p:cNvCxnSpPr>
            <a:cxnSpLocks/>
          </p:cNvCxnSpPr>
          <p:nvPr/>
        </p:nvCxnSpPr>
        <p:spPr>
          <a:xfrm>
            <a:off x="7883223" y="4175051"/>
            <a:ext cx="0" cy="51871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3EC5C0D1-DA32-C96D-8D2B-6A8C6E357EAA}"/>
              </a:ext>
            </a:extLst>
          </p:cNvPr>
          <p:cNvSpPr txBox="1"/>
          <p:nvPr/>
        </p:nvSpPr>
        <p:spPr>
          <a:xfrm>
            <a:off x="8353139" y="4391076"/>
            <a:ext cx="1835575" cy="276999"/>
          </a:xfrm>
          <a:prstGeom prst="rect">
            <a:avLst/>
          </a:prstGeom>
          <a:solidFill>
            <a:schemeClr val="bg1"/>
          </a:solidFill>
        </p:spPr>
        <p:txBody>
          <a:bodyPr wrap="square" rtlCol="0">
            <a:spAutoFit/>
          </a:bodyPr>
          <a:lstStyle/>
          <a:p>
            <a:r>
              <a:rPr lang="el-GR" sz="1200">
                <a:solidFill>
                  <a:srgbClr val="FF0000"/>
                </a:solidFill>
              </a:rPr>
              <a:t>Δ</a:t>
            </a:r>
            <a:r>
              <a:rPr lang="de-DE" sz="1200">
                <a:solidFill>
                  <a:srgbClr val="FF0000"/>
                </a:solidFill>
              </a:rPr>
              <a:t>E</a:t>
            </a:r>
            <a:r>
              <a:rPr lang="de-CH" sz="1200" baseline="-25000">
                <a:solidFill>
                  <a:srgbClr val="FF0000"/>
                </a:solidFill>
              </a:rPr>
              <a:t>A </a:t>
            </a:r>
            <a:r>
              <a:rPr lang="de-CH" sz="1200">
                <a:solidFill>
                  <a:srgbClr val="FF0000"/>
                </a:solidFill>
              </a:rPr>
              <a:t> mit Enzym</a:t>
            </a:r>
          </a:p>
        </p:txBody>
      </p:sp>
      <p:sp>
        <p:nvSpPr>
          <p:cNvPr id="29" name="Ellipse 28">
            <a:extLst>
              <a:ext uri="{FF2B5EF4-FFF2-40B4-BE49-F238E27FC236}">
                <a16:creationId xmlns:a16="http://schemas.microsoft.com/office/drawing/2014/main" id="{833A18E3-A703-39C4-2344-7687377409EC}"/>
              </a:ext>
            </a:extLst>
          </p:cNvPr>
          <p:cNvSpPr/>
          <p:nvPr/>
        </p:nvSpPr>
        <p:spPr>
          <a:xfrm>
            <a:off x="8700939" y="4295029"/>
            <a:ext cx="207244" cy="195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437BB95B-E9A7-F711-88E2-8DF13E062703}"/>
              </a:ext>
            </a:extLst>
          </p:cNvPr>
          <p:cNvSpPr/>
          <p:nvPr/>
        </p:nvSpPr>
        <p:spPr>
          <a:xfrm>
            <a:off x="7883223" y="3988734"/>
            <a:ext cx="333461" cy="186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mit Pfeil 30">
            <a:extLst>
              <a:ext uri="{FF2B5EF4-FFF2-40B4-BE49-F238E27FC236}">
                <a16:creationId xmlns:a16="http://schemas.microsoft.com/office/drawing/2014/main" id="{FCBDA07B-23B0-3599-DB54-6694A2DC8489}"/>
              </a:ext>
            </a:extLst>
          </p:cNvPr>
          <p:cNvCxnSpPr>
            <a:cxnSpLocks/>
          </p:cNvCxnSpPr>
          <p:nvPr/>
        </p:nvCxnSpPr>
        <p:spPr>
          <a:xfrm flipV="1">
            <a:off x="7931794" y="4175051"/>
            <a:ext cx="0" cy="51871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47636FE4-2A6E-1E93-F30C-E30A6FF6C417}"/>
              </a:ext>
            </a:extLst>
          </p:cNvPr>
          <p:cNvCxnSpPr>
            <a:cxnSpLocks/>
          </p:cNvCxnSpPr>
          <p:nvPr/>
        </p:nvCxnSpPr>
        <p:spPr>
          <a:xfrm flipV="1">
            <a:off x="8049953" y="4434410"/>
            <a:ext cx="0" cy="238833"/>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D2E242D9-D069-6919-24C2-27B5BE2DBCCC}"/>
              </a:ext>
            </a:extLst>
          </p:cNvPr>
          <p:cNvSpPr txBox="1"/>
          <p:nvPr/>
        </p:nvSpPr>
        <p:spPr>
          <a:xfrm>
            <a:off x="5366673" y="185368"/>
            <a:ext cx="6400817" cy="462554"/>
          </a:xfrm>
          <a:prstGeom prst="rect">
            <a:avLst/>
          </a:prstGeom>
          <a:noFill/>
        </p:spPr>
        <p:txBody>
          <a:bodyPr wrap="square" rtlCol="0">
            <a:spAutoFit/>
          </a:bodyPr>
          <a:lstStyle/>
          <a:p>
            <a:r>
              <a:rPr lang="de-CH" sz="1200" b="1"/>
              <a:t>Energiediagramm für eine katabole Reaktion</a:t>
            </a:r>
          </a:p>
        </p:txBody>
      </p:sp>
      <p:pic>
        <p:nvPicPr>
          <p:cNvPr id="36" name="Grafik 35" descr="Bildergebnis für aktivierungsenergie">
            <a:hlinkClick r:id="rId3" tgtFrame="&quot;_blank&quot;"/>
            <a:extLst>
              <a:ext uri="{FF2B5EF4-FFF2-40B4-BE49-F238E27FC236}">
                <a16:creationId xmlns:a16="http://schemas.microsoft.com/office/drawing/2014/main" id="{4FE30A85-AA7D-018D-7F7A-2030A5A6E6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9747" y="760779"/>
            <a:ext cx="6067532" cy="3949070"/>
          </a:xfrm>
          <a:prstGeom prst="rect">
            <a:avLst/>
          </a:prstGeom>
          <a:noFill/>
          <a:ln>
            <a:noFill/>
          </a:ln>
        </p:spPr>
      </p:pic>
      <p:grpSp>
        <p:nvGrpSpPr>
          <p:cNvPr id="37" name="Gruppieren 36">
            <a:extLst>
              <a:ext uri="{FF2B5EF4-FFF2-40B4-BE49-F238E27FC236}">
                <a16:creationId xmlns:a16="http://schemas.microsoft.com/office/drawing/2014/main" id="{E1CADD22-EB44-3917-6658-84F7F8445142}"/>
              </a:ext>
            </a:extLst>
          </p:cNvPr>
          <p:cNvGrpSpPr/>
          <p:nvPr/>
        </p:nvGrpSpPr>
        <p:grpSpPr>
          <a:xfrm>
            <a:off x="5683269" y="988630"/>
            <a:ext cx="6123360" cy="3759792"/>
            <a:chOff x="7467600" y="561975"/>
            <a:chExt cx="3305175" cy="2152317"/>
          </a:xfrm>
        </p:grpSpPr>
        <p:sp>
          <p:nvSpPr>
            <p:cNvPr id="38" name="Rechteck 37">
              <a:extLst>
                <a:ext uri="{FF2B5EF4-FFF2-40B4-BE49-F238E27FC236}">
                  <a16:creationId xmlns:a16="http://schemas.microsoft.com/office/drawing/2014/main" id="{C0F7F404-DD1C-C8E2-F749-35C9DF4F785C}"/>
                </a:ext>
              </a:extLst>
            </p:cNvPr>
            <p:cNvSpPr/>
            <p:nvPr/>
          </p:nvSpPr>
          <p:spPr>
            <a:xfrm>
              <a:off x="7467600" y="561975"/>
              <a:ext cx="744548"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Rechteck 38">
              <a:extLst>
                <a:ext uri="{FF2B5EF4-FFF2-40B4-BE49-F238E27FC236}">
                  <a16:creationId xmlns:a16="http://schemas.microsoft.com/office/drawing/2014/main" id="{846CC887-71F9-93C8-B272-5CC212D5E2DC}"/>
                </a:ext>
              </a:extLst>
            </p:cNvPr>
            <p:cNvSpPr/>
            <p:nvPr/>
          </p:nvSpPr>
          <p:spPr>
            <a:xfrm>
              <a:off x="9863137" y="993862"/>
              <a:ext cx="171451"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Rechteck 39">
              <a:extLst>
                <a:ext uri="{FF2B5EF4-FFF2-40B4-BE49-F238E27FC236}">
                  <a16:creationId xmlns:a16="http://schemas.microsoft.com/office/drawing/2014/main" id="{DB8D2EC4-BD26-3C8C-8008-6A5D6FBF4302}"/>
                </a:ext>
              </a:extLst>
            </p:cNvPr>
            <p:cNvSpPr/>
            <p:nvPr/>
          </p:nvSpPr>
          <p:spPr>
            <a:xfrm>
              <a:off x="9863137" y="1754166"/>
              <a:ext cx="909638" cy="23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Rechteck 40">
              <a:extLst>
                <a:ext uri="{FF2B5EF4-FFF2-40B4-BE49-F238E27FC236}">
                  <a16:creationId xmlns:a16="http://schemas.microsoft.com/office/drawing/2014/main" id="{73D7AF04-F292-4B49-5050-E0844374DA6D}"/>
                </a:ext>
              </a:extLst>
            </p:cNvPr>
            <p:cNvSpPr/>
            <p:nvPr/>
          </p:nvSpPr>
          <p:spPr>
            <a:xfrm>
              <a:off x="8420099" y="1608480"/>
              <a:ext cx="500064" cy="384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Rechteck 41">
              <a:extLst>
                <a:ext uri="{FF2B5EF4-FFF2-40B4-BE49-F238E27FC236}">
                  <a16:creationId xmlns:a16="http://schemas.microsoft.com/office/drawing/2014/main" id="{58A8EF59-6F24-52E0-D748-7B5CD7DE26DC}"/>
                </a:ext>
              </a:extLst>
            </p:cNvPr>
            <p:cNvSpPr/>
            <p:nvPr/>
          </p:nvSpPr>
          <p:spPr>
            <a:xfrm>
              <a:off x="10282236" y="2148755"/>
              <a:ext cx="261939" cy="11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Rechteck 42">
              <a:extLst>
                <a:ext uri="{FF2B5EF4-FFF2-40B4-BE49-F238E27FC236}">
                  <a16:creationId xmlns:a16="http://schemas.microsoft.com/office/drawing/2014/main" id="{616DC8B9-56EC-DADF-150A-8B7358A8BBCA}"/>
                </a:ext>
              </a:extLst>
            </p:cNvPr>
            <p:cNvSpPr/>
            <p:nvPr/>
          </p:nvSpPr>
          <p:spPr>
            <a:xfrm>
              <a:off x="9686923" y="2601557"/>
              <a:ext cx="814390" cy="11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4" name="Textfeld 43">
            <a:extLst>
              <a:ext uri="{FF2B5EF4-FFF2-40B4-BE49-F238E27FC236}">
                <a16:creationId xmlns:a16="http://schemas.microsoft.com/office/drawing/2014/main" id="{451085BB-B308-F71A-0ADC-DDA06B9FEE1A}"/>
              </a:ext>
            </a:extLst>
          </p:cNvPr>
          <p:cNvSpPr txBox="1"/>
          <p:nvPr/>
        </p:nvSpPr>
        <p:spPr>
          <a:xfrm rot="16200000">
            <a:off x="3567478" y="2102819"/>
            <a:ext cx="3694565" cy="513185"/>
          </a:xfrm>
          <a:prstGeom prst="rect">
            <a:avLst/>
          </a:prstGeom>
          <a:noFill/>
        </p:spPr>
        <p:txBody>
          <a:bodyPr wrap="square" rtlCol="0">
            <a:spAutoFit/>
          </a:bodyPr>
          <a:lstStyle/>
          <a:p>
            <a:r>
              <a:rPr lang="de-CH" sz="1200"/>
              <a:t>Energiegehalt der Stoffe</a:t>
            </a:r>
          </a:p>
        </p:txBody>
      </p:sp>
      <p:sp>
        <p:nvSpPr>
          <p:cNvPr id="45" name="Textfeld 44">
            <a:extLst>
              <a:ext uri="{FF2B5EF4-FFF2-40B4-BE49-F238E27FC236}">
                <a16:creationId xmlns:a16="http://schemas.microsoft.com/office/drawing/2014/main" id="{D4400998-C824-0678-1489-A5581DB2F96F}"/>
              </a:ext>
            </a:extLst>
          </p:cNvPr>
          <p:cNvSpPr txBox="1"/>
          <p:nvPr/>
        </p:nvSpPr>
        <p:spPr>
          <a:xfrm>
            <a:off x="10155605" y="4621924"/>
            <a:ext cx="2700971" cy="483877"/>
          </a:xfrm>
          <a:prstGeom prst="rect">
            <a:avLst/>
          </a:prstGeom>
          <a:noFill/>
        </p:spPr>
        <p:txBody>
          <a:bodyPr wrap="square" rtlCol="0">
            <a:spAutoFit/>
          </a:bodyPr>
          <a:lstStyle/>
          <a:p>
            <a:r>
              <a:rPr lang="de-CH" sz="1200"/>
              <a:t>Reaktionsverlauf</a:t>
            </a:r>
          </a:p>
        </p:txBody>
      </p:sp>
      <p:sp>
        <p:nvSpPr>
          <p:cNvPr id="46" name="Textfeld 45">
            <a:extLst>
              <a:ext uri="{FF2B5EF4-FFF2-40B4-BE49-F238E27FC236}">
                <a16:creationId xmlns:a16="http://schemas.microsoft.com/office/drawing/2014/main" id="{895E4F1F-8CAF-49A7-5C36-F217F85D19D2}"/>
              </a:ext>
            </a:extLst>
          </p:cNvPr>
          <p:cNvSpPr txBox="1"/>
          <p:nvPr/>
        </p:nvSpPr>
        <p:spPr>
          <a:xfrm>
            <a:off x="5605131" y="2121414"/>
            <a:ext cx="2158368" cy="462554"/>
          </a:xfrm>
          <a:prstGeom prst="rect">
            <a:avLst/>
          </a:prstGeom>
          <a:noFill/>
        </p:spPr>
        <p:txBody>
          <a:bodyPr wrap="square" rtlCol="0">
            <a:spAutoFit/>
          </a:bodyPr>
          <a:lstStyle/>
          <a:p>
            <a:r>
              <a:rPr lang="de-CH" sz="1200"/>
              <a:t>Substrate</a:t>
            </a:r>
          </a:p>
        </p:txBody>
      </p:sp>
      <p:sp>
        <p:nvSpPr>
          <p:cNvPr id="47" name="Textfeld 46">
            <a:extLst>
              <a:ext uri="{FF2B5EF4-FFF2-40B4-BE49-F238E27FC236}">
                <a16:creationId xmlns:a16="http://schemas.microsoft.com/office/drawing/2014/main" id="{E668844A-2554-C267-7476-2E68EC323DCA}"/>
              </a:ext>
            </a:extLst>
          </p:cNvPr>
          <p:cNvSpPr txBox="1"/>
          <p:nvPr/>
        </p:nvSpPr>
        <p:spPr>
          <a:xfrm>
            <a:off x="9875818" y="3877678"/>
            <a:ext cx="1507295" cy="407709"/>
          </a:xfrm>
          <a:prstGeom prst="rect">
            <a:avLst/>
          </a:prstGeom>
          <a:noFill/>
        </p:spPr>
        <p:txBody>
          <a:bodyPr wrap="square" rtlCol="0">
            <a:spAutoFit/>
          </a:bodyPr>
          <a:lstStyle/>
          <a:p>
            <a:r>
              <a:rPr lang="de-CH" sz="1200"/>
              <a:t>Produkte</a:t>
            </a:r>
          </a:p>
        </p:txBody>
      </p:sp>
      <p:cxnSp>
        <p:nvCxnSpPr>
          <p:cNvPr id="48" name="Gerade Verbindung mit Pfeil 47">
            <a:extLst>
              <a:ext uri="{FF2B5EF4-FFF2-40B4-BE49-F238E27FC236}">
                <a16:creationId xmlns:a16="http://schemas.microsoft.com/office/drawing/2014/main" id="{1A407C1F-27B8-6D3E-2A12-A7C09F83EBB3}"/>
              </a:ext>
            </a:extLst>
          </p:cNvPr>
          <p:cNvCxnSpPr>
            <a:cxnSpLocks/>
          </p:cNvCxnSpPr>
          <p:nvPr/>
        </p:nvCxnSpPr>
        <p:spPr>
          <a:xfrm>
            <a:off x="8409671" y="1645860"/>
            <a:ext cx="0" cy="2294937"/>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F454897A-CE02-0831-32BD-84A24DD9952B}"/>
              </a:ext>
            </a:extLst>
          </p:cNvPr>
          <p:cNvCxnSpPr>
            <a:cxnSpLocks/>
          </p:cNvCxnSpPr>
          <p:nvPr/>
        </p:nvCxnSpPr>
        <p:spPr>
          <a:xfrm>
            <a:off x="7062667" y="2547687"/>
            <a:ext cx="3835167"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73B21B76-6D2C-DF11-1DBA-A560CBA3D0B4}"/>
              </a:ext>
            </a:extLst>
          </p:cNvPr>
          <p:cNvCxnSpPr>
            <a:cxnSpLocks/>
          </p:cNvCxnSpPr>
          <p:nvPr/>
        </p:nvCxnSpPr>
        <p:spPr>
          <a:xfrm>
            <a:off x="6321256" y="3900571"/>
            <a:ext cx="457657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3DDDC8D2-0439-DD0B-9175-CF0CCDF2DA9E}"/>
              </a:ext>
            </a:extLst>
          </p:cNvPr>
          <p:cNvSpPr txBox="1"/>
          <p:nvPr/>
        </p:nvSpPr>
        <p:spPr>
          <a:xfrm>
            <a:off x="10166183" y="2732050"/>
            <a:ext cx="2025817" cy="830997"/>
          </a:xfrm>
          <a:prstGeom prst="rect">
            <a:avLst/>
          </a:prstGeom>
          <a:noFill/>
        </p:spPr>
        <p:txBody>
          <a:bodyPr wrap="square" rtlCol="0">
            <a:spAutoFit/>
          </a:bodyPr>
          <a:lstStyle/>
          <a:p>
            <a:r>
              <a:rPr lang="de-CH" sz="1200">
                <a:solidFill>
                  <a:srgbClr val="7030A0"/>
                </a:solidFill>
              </a:rPr>
              <a:t>Insgesamt frei werdende Energie</a:t>
            </a:r>
          </a:p>
          <a:p>
            <a:r>
              <a:rPr lang="el-GR" sz="1200">
                <a:solidFill>
                  <a:srgbClr val="7030A0"/>
                </a:solidFill>
              </a:rPr>
              <a:t>Δ</a:t>
            </a:r>
            <a:r>
              <a:rPr lang="de-DE" sz="1200">
                <a:solidFill>
                  <a:srgbClr val="7030A0"/>
                </a:solidFill>
              </a:rPr>
              <a:t>E</a:t>
            </a:r>
            <a:r>
              <a:rPr lang="de-CH" sz="1200" baseline="-25000" err="1">
                <a:solidFill>
                  <a:srgbClr val="7030A0"/>
                </a:solidFill>
              </a:rPr>
              <a:t>ges</a:t>
            </a:r>
            <a:r>
              <a:rPr lang="de-CH" sz="1200">
                <a:solidFill>
                  <a:srgbClr val="7030A0"/>
                </a:solidFill>
              </a:rPr>
              <a:t> Enzym</a:t>
            </a:r>
          </a:p>
          <a:p>
            <a:r>
              <a:rPr lang="de-CH" sz="1200">
                <a:solidFill>
                  <a:srgbClr val="7030A0"/>
                </a:solidFill>
              </a:rPr>
              <a:t> </a:t>
            </a:r>
          </a:p>
        </p:txBody>
      </p:sp>
      <p:cxnSp>
        <p:nvCxnSpPr>
          <p:cNvPr id="52" name="Gerade Verbindung mit Pfeil 51">
            <a:extLst>
              <a:ext uri="{FF2B5EF4-FFF2-40B4-BE49-F238E27FC236}">
                <a16:creationId xmlns:a16="http://schemas.microsoft.com/office/drawing/2014/main" id="{5084CE58-D48A-E9FF-2F2B-27C42F7948B6}"/>
              </a:ext>
            </a:extLst>
          </p:cNvPr>
          <p:cNvCxnSpPr>
            <a:cxnSpLocks/>
          </p:cNvCxnSpPr>
          <p:nvPr/>
        </p:nvCxnSpPr>
        <p:spPr>
          <a:xfrm flipV="1">
            <a:off x="8366185" y="1674727"/>
            <a:ext cx="8190" cy="8862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3" name="Rechteck 52">
            <a:extLst>
              <a:ext uri="{FF2B5EF4-FFF2-40B4-BE49-F238E27FC236}">
                <a16:creationId xmlns:a16="http://schemas.microsoft.com/office/drawing/2014/main" id="{9B14E584-B75D-A2B1-59ED-383B34ABFABF}"/>
              </a:ext>
            </a:extLst>
          </p:cNvPr>
          <p:cNvSpPr/>
          <p:nvPr/>
        </p:nvSpPr>
        <p:spPr>
          <a:xfrm>
            <a:off x="9875818" y="1611213"/>
            <a:ext cx="205712" cy="913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7AA1BDA7-D24D-70B5-7926-5CB2C07B648F}"/>
              </a:ext>
            </a:extLst>
          </p:cNvPr>
          <p:cNvSpPr/>
          <p:nvPr/>
        </p:nvSpPr>
        <p:spPr>
          <a:xfrm>
            <a:off x="9903577" y="2564669"/>
            <a:ext cx="172250" cy="1272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DC9E8213-F59D-F471-A835-46223D698894}"/>
              </a:ext>
            </a:extLst>
          </p:cNvPr>
          <p:cNvCxnSpPr>
            <a:cxnSpLocks/>
            <a:stCxn id="53" idx="0"/>
          </p:cNvCxnSpPr>
          <p:nvPr/>
        </p:nvCxnSpPr>
        <p:spPr>
          <a:xfrm>
            <a:off x="9978674" y="1611213"/>
            <a:ext cx="11028" cy="2284876"/>
          </a:xfrm>
          <a:prstGeom prst="straightConnector1">
            <a:avLst/>
          </a:prstGeom>
          <a:ln>
            <a:solidFill>
              <a:srgbClr val="7030A0"/>
            </a:solidFill>
            <a:tailEnd type="triangle"/>
          </a:ln>
        </p:spPr>
        <p:style>
          <a:lnRef idx="3">
            <a:schemeClr val="accent6"/>
          </a:lnRef>
          <a:fillRef idx="0">
            <a:schemeClr val="accent6"/>
          </a:fillRef>
          <a:effectRef idx="2">
            <a:schemeClr val="accent6"/>
          </a:effectRef>
          <a:fontRef idx="minor">
            <a:schemeClr val="tx1"/>
          </a:fontRef>
        </p:style>
      </p:cxnSp>
      <p:cxnSp>
        <p:nvCxnSpPr>
          <p:cNvPr id="56" name="Gerade Verbindung mit Pfeil 55">
            <a:extLst>
              <a:ext uri="{FF2B5EF4-FFF2-40B4-BE49-F238E27FC236}">
                <a16:creationId xmlns:a16="http://schemas.microsoft.com/office/drawing/2014/main" id="{7F096EC8-5698-2CE5-B403-D304A213944F}"/>
              </a:ext>
            </a:extLst>
          </p:cNvPr>
          <p:cNvCxnSpPr>
            <a:cxnSpLocks/>
          </p:cNvCxnSpPr>
          <p:nvPr/>
        </p:nvCxnSpPr>
        <p:spPr>
          <a:xfrm>
            <a:off x="8366185" y="2583968"/>
            <a:ext cx="0" cy="129371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57" name="Textfeld 56">
            <a:extLst>
              <a:ext uri="{FF2B5EF4-FFF2-40B4-BE49-F238E27FC236}">
                <a16:creationId xmlns:a16="http://schemas.microsoft.com/office/drawing/2014/main" id="{6DAAC5F1-D47D-6BB3-C903-D417C416C9CE}"/>
              </a:ext>
            </a:extLst>
          </p:cNvPr>
          <p:cNvSpPr txBox="1"/>
          <p:nvPr/>
        </p:nvSpPr>
        <p:spPr>
          <a:xfrm>
            <a:off x="6171127" y="2726156"/>
            <a:ext cx="2551294" cy="461665"/>
          </a:xfrm>
          <a:prstGeom prst="rect">
            <a:avLst/>
          </a:prstGeom>
          <a:noFill/>
        </p:spPr>
        <p:txBody>
          <a:bodyPr wrap="square" rtlCol="0">
            <a:spAutoFit/>
          </a:bodyPr>
          <a:lstStyle/>
          <a:p>
            <a:r>
              <a:rPr lang="de-DE" sz="1200">
                <a:solidFill>
                  <a:srgbClr val="FF0000"/>
                </a:solidFill>
              </a:rPr>
              <a:t>Frei werdende Reaktionswärme </a:t>
            </a:r>
          </a:p>
          <a:p>
            <a:r>
              <a:rPr lang="el-GR" sz="1200">
                <a:solidFill>
                  <a:srgbClr val="FF0000"/>
                </a:solidFill>
              </a:rPr>
              <a:t>Δ</a:t>
            </a:r>
            <a:r>
              <a:rPr lang="de-DE" sz="1200">
                <a:solidFill>
                  <a:srgbClr val="FF0000"/>
                </a:solidFill>
              </a:rPr>
              <a:t>E</a:t>
            </a:r>
            <a:r>
              <a:rPr lang="de-CH" sz="1200" baseline="-25000">
                <a:solidFill>
                  <a:srgbClr val="FF0000"/>
                </a:solidFill>
              </a:rPr>
              <a:t>R</a:t>
            </a:r>
            <a:r>
              <a:rPr lang="de-CH" sz="1200">
                <a:solidFill>
                  <a:srgbClr val="FF0000"/>
                </a:solidFill>
              </a:rPr>
              <a:t> Enzym</a:t>
            </a:r>
          </a:p>
        </p:txBody>
      </p:sp>
      <p:sp>
        <p:nvSpPr>
          <p:cNvPr id="59" name="Textfeld 58">
            <a:extLst>
              <a:ext uri="{FF2B5EF4-FFF2-40B4-BE49-F238E27FC236}">
                <a16:creationId xmlns:a16="http://schemas.microsoft.com/office/drawing/2014/main" id="{3D0B0892-7624-C669-3CFA-4D6BDD97FDCC}"/>
              </a:ext>
            </a:extLst>
          </p:cNvPr>
          <p:cNvSpPr txBox="1"/>
          <p:nvPr/>
        </p:nvSpPr>
        <p:spPr>
          <a:xfrm>
            <a:off x="6365958" y="1517561"/>
            <a:ext cx="2482430" cy="461665"/>
          </a:xfrm>
          <a:prstGeom prst="rect">
            <a:avLst/>
          </a:prstGeom>
          <a:noFill/>
        </p:spPr>
        <p:txBody>
          <a:bodyPr wrap="square" rtlCol="0">
            <a:spAutoFit/>
          </a:bodyPr>
          <a:lstStyle/>
          <a:p>
            <a:r>
              <a:rPr lang="de-CH" sz="1200">
                <a:solidFill>
                  <a:srgbClr val="00B050"/>
                </a:solidFill>
              </a:rPr>
              <a:t>Aktivierungsenergie </a:t>
            </a:r>
          </a:p>
          <a:p>
            <a:r>
              <a:rPr lang="de-CH" sz="1200">
                <a:solidFill>
                  <a:srgbClr val="00B050"/>
                </a:solidFill>
              </a:rPr>
              <a:t>E </a:t>
            </a:r>
            <a:r>
              <a:rPr lang="de-CH" sz="1200" baseline="-25000">
                <a:solidFill>
                  <a:srgbClr val="00B050"/>
                </a:solidFill>
              </a:rPr>
              <a:t>A</a:t>
            </a:r>
            <a:r>
              <a:rPr lang="de-CH" sz="1200">
                <a:solidFill>
                  <a:srgbClr val="00B050"/>
                </a:solidFill>
              </a:rPr>
              <a:t> </a:t>
            </a:r>
            <a:r>
              <a:rPr lang="de-CH" sz="1200" b="1">
                <a:solidFill>
                  <a:srgbClr val="00B050"/>
                </a:solidFill>
              </a:rPr>
              <a:t>ohne</a:t>
            </a:r>
            <a:r>
              <a:rPr lang="de-CH" sz="1200">
                <a:solidFill>
                  <a:srgbClr val="00B050"/>
                </a:solidFill>
              </a:rPr>
              <a:t> Enzym</a:t>
            </a:r>
          </a:p>
        </p:txBody>
      </p:sp>
    </p:spTree>
    <p:extLst>
      <p:ext uri="{BB962C8B-B14F-4D97-AF65-F5344CB8AC3E}">
        <p14:creationId xmlns:p14="http://schemas.microsoft.com/office/powerpoint/2010/main" val="309005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feld 94">
            <a:extLst>
              <a:ext uri="{FF2B5EF4-FFF2-40B4-BE49-F238E27FC236}">
                <a16:creationId xmlns:a16="http://schemas.microsoft.com/office/drawing/2014/main" id="{C14FE3FC-31A1-4E62-88AE-FDF5B1377E15}"/>
              </a:ext>
            </a:extLst>
          </p:cNvPr>
          <p:cNvSpPr txBox="1"/>
          <p:nvPr/>
        </p:nvSpPr>
        <p:spPr>
          <a:xfrm>
            <a:off x="249175" y="988193"/>
            <a:ext cx="4888761" cy="2169825"/>
          </a:xfrm>
          <a:prstGeom prst="rect">
            <a:avLst/>
          </a:prstGeom>
          <a:noFill/>
        </p:spPr>
        <p:txBody>
          <a:bodyPr wrap="square" rtlCol="0">
            <a:spAutoFit/>
          </a:bodyPr>
          <a:lstStyle/>
          <a:p>
            <a:r>
              <a:rPr lang="de-CH" sz="1400" b="1"/>
              <a:t>Was passiert bei der katabolen Reaktion?</a:t>
            </a:r>
          </a:p>
          <a:p>
            <a:r>
              <a:rPr lang="de-CH" sz="1100"/>
              <a:t>Das Energiediagramm für die katabole Reaktion zeigt die Energie der Substrate und Produkte. Findet eine Reaktion ohne Enzyme statt, müssen die Substrate vorgängig* auf ein höheres Energieniveau angehoben werden. Dieses erhöhte Energieniveau wird auch als Übergangszustand bezeichnet. Die zum Erreichen des Übergangszustandes der Substrate benötigte Energie nennt man  Aktivierungsenergie. </a:t>
            </a:r>
            <a:endParaRPr lang="de-CH" sz="1100" i="1"/>
          </a:p>
          <a:p>
            <a:r>
              <a:rPr lang="de-CH" sz="1100"/>
              <a:t>Die bei der Reaktion frei werdende Energie entspricht der Differenz der ursprünglichen Energie der Substrate und der Energie der Produkte. Schlussendlich ist die bei der Reaktion frei werdende Energie unabhängig von der Aktivierungsenergie. Es spielt für die anfallende Menge an frei werdender Energie also keine Rolle, ob die Aktivierungsenergie groß oder klein ist. </a:t>
            </a:r>
          </a:p>
        </p:txBody>
      </p:sp>
      <p:sp>
        <p:nvSpPr>
          <p:cNvPr id="7" name="Textfeld 6">
            <a:extLst>
              <a:ext uri="{FF2B5EF4-FFF2-40B4-BE49-F238E27FC236}">
                <a16:creationId xmlns:a16="http://schemas.microsoft.com/office/drawing/2014/main" id="{1579277E-5DFA-E2BE-5042-06C6AC67B886}"/>
              </a:ext>
            </a:extLst>
          </p:cNvPr>
          <p:cNvSpPr txBox="1"/>
          <p:nvPr/>
        </p:nvSpPr>
        <p:spPr>
          <a:xfrm>
            <a:off x="111366" y="6457890"/>
            <a:ext cx="4967120" cy="400110"/>
          </a:xfrm>
          <a:prstGeom prst="rect">
            <a:avLst/>
          </a:prstGeom>
          <a:noFill/>
        </p:spPr>
        <p:txBody>
          <a:bodyPr wrap="square" rtlCol="0">
            <a:spAutoFit/>
          </a:bodyPr>
          <a:lstStyle/>
          <a:p>
            <a:r>
              <a:rPr lang="de-DE" sz="1000"/>
              <a:t>*</a:t>
            </a:r>
            <a:r>
              <a:rPr lang="de-DE" sz="1000" err="1"/>
              <a:t>vor|gän|gig</a:t>
            </a:r>
            <a:r>
              <a:rPr lang="de-DE" sz="1000"/>
              <a:t> (schweizerisch so viel wie vorherig; als Adverb: zuvor; als Präposition mit Genitiv [Amtssprache]: vor) (c) Duden ‒ Die deutsche Rechtschreibung, 27. Aufl. Berlin 2017</a:t>
            </a:r>
          </a:p>
        </p:txBody>
      </p:sp>
      <p:sp>
        <p:nvSpPr>
          <p:cNvPr id="41" name="Textfeld 40">
            <a:extLst>
              <a:ext uri="{FF2B5EF4-FFF2-40B4-BE49-F238E27FC236}">
                <a16:creationId xmlns:a16="http://schemas.microsoft.com/office/drawing/2014/main" id="{F2A75B0C-D145-DD6A-C474-9F5E84C04B27}"/>
              </a:ext>
            </a:extLst>
          </p:cNvPr>
          <p:cNvSpPr txBox="1"/>
          <p:nvPr/>
        </p:nvSpPr>
        <p:spPr>
          <a:xfrm>
            <a:off x="8799677" y="0"/>
            <a:ext cx="3639129" cy="369332"/>
          </a:xfrm>
          <a:prstGeom prst="rect">
            <a:avLst/>
          </a:prstGeom>
          <a:noFill/>
        </p:spPr>
        <p:txBody>
          <a:bodyPr wrap="square" rtlCol="0">
            <a:spAutoFit/>
          </a:bodyPr>
          <a:lstStyle/>
          <a:p>
            <a:r>
              <a:rPr lang="de-DE">
                <a:solidFill>
                  <a:srgbClr val="C00000"/>
                </a:solidFill>
              </a:rPr>
              <a:t>Lösungen für Aufgaben 3 a), b), c)</a:t>
            </a:r>
          </a:p>
        </p:txBody>
      </p:sp>
      <p:sp>
        <p:nvSpPr>
          <p:cNvPr id="2" name="Textfeld 1">
            <a:extLst>
              <a:ext uri="{FF2B5EF4-FFF2-40B4-BE49-F238E27FC236}">
                <a16:creationId xmlns:a16="http://schemas.microsoft.com/office/drawing/2014/main" id="{3DC96068-8A3A-3299-6978-6D2516D0D564}"/>
              </a:ext>
            </a:extLst>
          </p:cNvPr>
          <p:cNvSpPr txBox="1"/>
          <p:nvPr/>
        </p:nvSpPr>
        <p:spPr>
          <a:xfrm>
            <a:off x="208848" y="3748228"/>
            <a:ext cx="4442061" cy="1815882"/>
          </a:xfrm>
          <a:prstGeom prst="rect">
            <a:avLst/>
          </a:prstGeom>
          <a:solidFill>
            <a:schemeClr val="accent1">
              <a:lumMod val="20000"/>
              <a:lumOff val="80000"/>
            </a:schemeClr>
          </a:solidFill>
        </p:spPr>
        <p:txBody>
          <a:bodyPr wrap="square" rtlCol="0">
            <a:spAutoFit/>
          </a:bodyPr>
          <a:lstStyle/>
          <a:p>
            <a:r>
              <a:rPr lang="de-CH" sz="1400" b="1"/>
              <a:t>Aufgabe4</a:t>
            </a:r>
            <a:endParaRPr lang="de-CH" sz="1400"/>
          </a:p>
          <a:p>
            <a:r>
              <a:rPr lang="de-CH" sz="1400"/>
              <a:t>Zeichne ein analoges (entsprechendes) Energiediagramm für eine anabole/aufbauende Reaktion. (Tipp: der Energiegehalt der Produkte in der katabolen Reaktion entspricht dem Energiegehalt der Substrate in der anabolen Reaktion).  Zeichne dabei eine Reaktionskurve für eine Reaktion mit Enzym und eine Reaktionskurve für eine Reaktion ohne Enzym.</a:t>
            </a:r>
          </a:p>
        </p:txBody>
      </p:sp>
      <p:cxnSp>
        <p:nvCxnSpPr>
          <p:cNvPr id="190" name="Gerade Verbindung mit Pfeil 189">
            <a:extLst>
              <a:ext uri="{FF2B5EF4-FFF2-40B4-BE49-F238E27FC236}">
                <a16:creationId xmlns:a16="http://schemas.microsoft.com/office/drawing/2014/main" id="{63ED5772-391C-20C5-CD78-6EEEE02FE21E}"/>
              </a:ext>
            </a:extLst>
          </p:cNvPr>
          <p:cNvCxnSpPr/>
          <p:nvPr/>
        </p:nvCxnSpPr>
        <p:spPr>
          <a:xfrm flipV="1">
            <a:off x="6387545" y="1403148"/>
            <a:ext cx="0" cy="2429073"/>
          </a:xfrm>
          <a:prstGeom prst="straightConnector1">
            <a:avLst/>
          </a:prstGeom>
          <a:noFill/>
          <a:ln w="38100" cap="flat" cmpd="sng" algn="ctr">
            <a:solidFill>
              <a:sysClr val="windowText" lastClr="000000"/>
            </a:solidFill>
            <a:prstDash val="solid"/>
            <a:tailEnd type="arrow"/>
          </a:ln>
          <a:effectLst/>
        </p:spPr>
      </p:cxnSp>
      <p:cxnSp>
        <p:nvCxnSpPr>
          <p:cNvPr id="191" name="Gerade Verbindung mit Pfeil 190">
            <a:extLst>
              <a:ext uri="{FF2B5EF4-FFF2-40B4-BE49-F238E27FC236}">
                <a16:creationId xmlns:a16="http://schemas.microsoft.com/office/drawing/2014/main" id="{42CD5763-385B-5606-7C5F-EAFD286CA81D}"/>
              </a:ext>
            </a:extLst>
          </p:cNvPr>
          <p:cNvCxnSpPr/>
          <p:nvPr/>
        </p:nvCxnSpPr>
        <p:spPr>
          <a:xfrm>
            <a:off x="6387545" y="3832221"/>
            <a:ext cx="2952328" cy="0"/>
          </a:xfrm>
          <a:prstGeom prst="straightConnector1">
            <a:avLst/>
          </a:prstGeom>
          <a:noFill/>
          <a:ln w="38100" cap="flat" cmpd="sng" algn="ctr">
            <a:solidFill>
              <a:sysClr val="windowText" lastClr="000000"/>
            </a:solidFill>
            <a:prstDash val="solid"/>
            <a:tailEnd type="arrow"/>
          </a:ln>
          <a:effectLst/>
        </p:spPr>
      </p:cxnSp>
      <p:cxnSp>
        <p:nvCxnSpPr>
          <p:cNvPr id="193" name="Gerade Verbindung mit Pfeil 192">
            <a:extLst>
              <a:ext uri="{FF2B5EF4-FFF2-40B4-BE49-F238E27FC236}">
                <a16:creationId xmlns:a16="http://schemas.microsoft.com/office/drawing/2014/main" id="{B71C926F-2B9A-16DF-8349-D0E76EA3F6C5}"/>
              </a:ext>
            </a:extLst>
          </p:cNvPr>
          <p:cNvCxnSpPr/>
          <p:nvPr/>
        </p:nvCxnSpPr>
        <p:spPr>
          <a:xfrm flipV="1">
            <a:off x="7851435" y="1752275"/>
            <a:ext cx="0" cy="720523"/>
          </a:xfrm>
          <a:prstGeom prst="straightConnector1">
            <a:avLst/>
          </a:prstGeom>
          <a:noFill/>
          <a:ln w="38100" cap="flat" cmpd="sng" algn="ctr">
            <a:solidFill>
              <a:srgbClr val="7030A0"/>
            </a:solidFill>
            <a:prstDash val="solid"/>
            <a:headEnd type="triangle" w="med" len="med"/>
            <a:tailEnd type="none" w="med" len="med"/>
          </a:ln>
          <a:effectLst/>
        </p:spPr>
      </p:cxnSp>
      <p:sp>
        <p:nvSpPr>
          <p:cNvPr id="194" name="Textfeld 193">
            <a:extLst>
              <a:ext uri="{FF2B5EF4-FFF2-40B4-BE49-F238E27FC236}">
                <a16:creationId xmlns:a16="http://schemas.microsoft.com/office/drawing/2014/main" id="{1DC1F28B-3917-C078-B611-E52714E2002A}"/>
              </a:ext>
            </a:extLst>
          </p:cNvPr>
          <p:cNvSpPr txBox="1"/>
          <p:nvPr/>
        </p:nvSpPr>
        <p:spPr>
          <a:xfrm>
            <a:off x="6387545" y="3071993"/>
            <a:ext cx="95669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prstClr val="black"/>
                </a:solidFill>
                <a:effectLst/>
                <a:uLnTx/>
                <a:uFillTx/>
                <a:latin typeface="Calibri"/>
              </a:rPr>
              <a:t>Edukte</a:t>
            </a:r>
          </a:p>
        </p:txBody>
      </p:sp>
      <p:sp>
        <p:nvSpPr>
          <p:cNvPr id="196" name="Textfeld 195">
            <a:extLst>
              <a:ext uri="{FF2B5EF4-FFF2-40B4-BE49-F238E27FC236}">
                <a16:creationId xmlns:a16="http://schemas.microsoft.com/office/drawing/2014/main" id="{9BF0CB1B-99CF-EA95-0292-73380A7B6925}"/>
              </a:ext>
            </a:extLst>
          </p:cNvPr>
          <p:cNvSpPr txBox="1"/>
          <p:nvPr/>
        </p:nvSpPr>
        <p:spPr>
          <a:xfrm>
            <a:off x="5782208" y="2283077"/>
            <a:ext cx="8640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black"/>
                </a:solidFill>
                <a:effectLst/>
                <a:uLnTx/>
                <a:uFillTx/>
                <a:latin typeface="Calibri"/>
              </a:rPr>
              <a:t>E</a:t>
            </a:r>
            <a:r>
              <a:rPr kumimoji="0" lang="de-DE" sz="1800" b="0" i="0" u="none" strike="noStrike" kern="0" cap="none" spc="0" normalizeH="0" baseline="-25000" noProof="0">
                <a:ln>
                  <a:noFill/>
                </a:ln>
                <a:solidFill>
                  <a:prstClr val="black"/>
                </a:solidFill>
                <a:effectLst/>
                <a:uLnTx/>
                <a:uFillTx/>
                <a:latin typeface="Calibri"/>
              </a:rPr>
              <a:t>i2</a:t>
            </a:r>
            <a:endParaRPr kumimoji="0" lang="de-DE" sz="1800" b="0" i="0" u="none" strike="noStrike" kern="0" cap="none" spc="0" normalizeH="0" baseline="0" noProof="0">
              <a:ln>
                <a:noFill/>
              </a:ln>
              <a:solidFill>
                <a:prstClr val="black"/>
              </a:solidFill>
              <a:effectLst/>
              <a:uLnTx/>
              <a:uFillTx/>
              <a:latin typeface="Calibri"/>
            </a:endParaRPr>
          </a:p>
        </p:txBody>
      </p:sp>
      <p:sp>
        <p:nvSpPr>
          <p:cNvPr id="197" name="Textfeld 196">
            <a:extLst>
              <a:ext uri="{FF2B5EF4-FFF2-40B4-BE49-F238E27FC236}">
                <a16:creationId xmlns:a16="http://schemas.microsoft.com/office/drawing/2014/main" id="{A42791C2-254B-6026-2BD9-6C7F6B0F2177}"/>
              </a:ext>
            </a:extLst>
          </p:cNvPr>
          <p:cNvSpPr txBox="1"/>
          <p:nvPr/>
        </p:nvSpPr>
        <p:spPr>
          <a:xfrm>
            <a:off x="5782208" y="3138102"/>
            <a:ext cx="8640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black"/>
                </a:solidFill>
                <a:effectLst/>
                <a:uLnTx/>
                <a:uFillTx/>
                <a:latin typeface="Calibri"/>
              </a:rPr>
              <a:t>E</a:t>
            </a:r>
            <a:r>
              <a:rPr kumimoji="0" lang="de-DE" sz="1800" b="0" i="0" u="none" strike="noStrike" kern="0" cap="none" spc="0" normalizeH="0" baseline="-25000" noProof="0">
                <a:ln>
                  <a:noFill/>
                </a:ln>
                <a:solidFill>
                  <a:prstClr val="black"/>
                </a:solidFill>
                <a:effectLst/>
                <a:uLnTx/>
                <a:uFillTx/>
                <a:latin typeface="Calibri"/>
              </a:rPr>
              <a:t>i1</a:t>
            </a:r>
          </a:p>
        </p:txBody>
      </p:sp>
      <p:sp>
        <p:nvSpPr>
          <p:cNvPr id="198" name="Textfeld 197">
            <a:extLst>
              <a:ext uri="{FF2B5EF4-FFF2-40B4-BE49-F238E27FC236}">
                <a16:creationId xmlns:a16="http://schemas.microsoft.com/office/drawing/2014/main" id="{B6031489-8352-C813-0243-3D10A311E6A5}"/>
              </a:ext>
            </a:extLst>
          </p:cNvPr>
          <p:cNvSpPr txBox="1"/>
          <p:nvPr/>
        </p:nvSpPr>
        <p:spPr>
          <a:xfrm>
            <a:off x="7369949" y="3851420"/>
            <a:ext cx="2088231"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a:ln>
                  <a:noFill/>
                </a:ln>
                <a:solidFill>
                  <a:prstClr val="black"/>
                </a:solidFill>
                <a:effectLst/>
                <a:uLnTx/>
                <a:uFillTx/>
                <a:latin typeface="Calibri"/>
              </a:rPr>
              <a:t>Reaktionskoordinate</a:t>
            </a:r>
          </a:p>
        </p:txBody>
      </p:sp>
      <p:cxnSp>
        <p:nvCxnSpPr>
          <p:cNvPr id="199" name="Gerade Verbindung mit Pfeil 198">
            <a:extLst>
              <a:ext uri="{FF2B5EF4-FFF2-40B4-BE49-F238E27FC236}">
                <a16:creationId xmlns:a16="http://schemas.microsoft.com/office/drawing/2014/main" id="{2FA6055E-39E5-5691-61C9-3FE9DFA615A6}"/>
              </a:ext>
            </a:extLst>
          </p:cNvPr>
          <p:cNvCxnSpPr/>
          <p:nvPr/>
        </p:nvCxnSpPr>
        <p:spPr>
          <a:xfrm flipV="1">
            <a:off x="7737899" y="1715923"/>
            <a:ext cx="0" cy="1591605"/>
          </a:xfrm>
          <a:prstGeom prst="straightConnector1">
            <a:avLst/>
          </a:prstGeom>
          <a:noFill/>
          <a:ln w="38100" cap="flat" cmpd="sng" algn="ctr">
            <a:solidFill>
              <a:srgbClr val="00B050"/>
            </a:solidFill>
            <a:prstDash val="solid"/>
            <a:headEnd type="none" w="med" len="med"/>
            <a:tailEnd type="triangle" w="med" len="med"/>
          </a:ln>
          <a:effectLst/>
        </p:spPr>
      </p:cxnSp>
      <p:cxnSp>
        <p:nvCxnSpPr>
          <p:cNvPr id="200" name="Gerade Verbindung mit Pfeil 199">
            <a:extLst>
              <a:ext uri="{FF2B5EF4-FFF2-40B4-BE49-F238E27FC236}">
                <a16:creationId xmlns:a16="http://schemas.microsoft.com/office/drawing/2014/main" id="{76B63DDC-0D89-6208-E802-B3222FAC5D3F}"/>
              </a:ext>
            </a:extLst>
          </p:cNvPr>
          <p:cNvCxnSpPr/>
          <p:nvPr/>
        </p:nvCxnSpPr>
        <p:spPr>
          <a:xfrm flipV="1">
            <a:off x="7862483" y="2469133"/>
            <a:ext cx="0" cy="837843"/>
          </a:xfrm>
          <a:prstGeom prst="straightConnector1">
            <a:avLst/>
          </a:prstGeom>
          <a:noFill/>
          <a:ln w="57150" cap="flat" cmpd="sng" algn="ctr">
            <a:solidFill>
              <a:srgbClr val="FF0000"/>
            </a:solidFill>
            <a:prstDash val="solid"/>
            <a:headEnd type="none" w="med" len="med"/>
            <a:tailEnd type="triangle" w="med" len="med"/>
          </a:ln>
          <a:effectLst/>
        </p:spPr>
      </p:cxnSp>
      <p:cxnSp>
        <p:nvCxnSpPr>
          <p:cNvPr id="201" name="Gerade Verbindung 20">
            <a:extLst>
              <a:ext uri="{FF2B5EF4-FFF2-40B4-BE49-F238E27FC236}">
                <a16:creationId xmlns:a16="http://schemas.microsoft.com/office/drawing/2014/main" id="{7560812B-B828-B960-E285-0E98FB88013A}"/>
              </a:ext>
            </a:extLst>
          </p:cNvPr>
          <p:cNvCxnSpPr/>
          <p:nvPr/>
        </p:nvCxnSpPr>
        <p:spPr>
          <a:xfrm>
            <a:off x="6387545" y="3312091"/>
            <a:ext cx="2924062" cy="14681"/>
          </a:xfrm>
          <a:prstGeom prst="line">
            <a:avLst/>
          </a:prstGeom>
          <a:noFill/>
          <a:ln w="9525" cap="flat" cmpd="sng" algn="ctr">
            <a:solidFill>
              <a:sysClr val="window" lastClr="FFFFFF">
                <a:lumMod val="65000"/>
              </a:sysClr>
            </a:solidFill>
            <a:prstDash val="sysDash"/>
          </a:ln>
          <a:effectLst/>
        </p:spPr>
      </p:cxnSp>
      <p:sp>
        <p:nvSpPr>
          <p:cNvPr id="202" name="Textfeld 201">
            <a:extLst>
              <a:ext uri="{FF2B5EF4-FFF2-40B4-BE49-F238E27FC236}">
                <a16:creationId xmlns:a16="http://schemas.microsoft.com/office/drawing/2014/main" id="{FD216654-8757-5709-D46A-A1307675ED8F}"/>
              </a:ext>
            </a:extLst>
          </p:cNvPr>
          <p:cNvSpPr txBox="1"/>
          <p:nvPr/>
        </p:nvSpPr>
        <p:spPr>
          <a:xfrm>
            <a:off x="7897155" y="2823036"/>
            <a:ext cx="2952328" cy="461665"/>
          </a:xfrm>
          <a:prstGeom prst="rect">
            <a:avLst/>
          </a:prstGeom>
          <a:noFill/>
        </p:spPr>
        <p:txBody>
          <a:bodyPr wrap="square" rtlCol="0">
            <a:spAutoFit/>
          </a:bodyPr>
          <a:lstStyle/>
          <a:p>
            <a:r>
              <a:rPr lang="de-DE" sz="1200">
                <a:solidFill>
                  <a:srgbClr val="FF0000"/>
                </a:solidFill>
              </a:rPr>
              <a:t>Insgesamt neu gebundene Energie </a:t>
            </a:r>
          </a:p>
          <a:p>
            <a:r>
              <a:rPr lang="el-GR" sz="1200">
                <a:solidFill>
                  <a:srgbClr val="FF0000"/>
                </a:solidFill>
              </a:rPr>
              <a:t>Δ</a:t>
            </a:r>
            <a:r>
              <a:rPr lang="de-DE" sz="1200">
                <a:solidFill>
                  <a:srgbClr val="FF0000"/>
                </a:solidFill>
              </a:rPr>
              <a:t>E</a:t>
            </a:r>
            <a:r>
              <a:rPr lang="de-CH" sz="1200" baseline="-25000">
                <a:solidFill>
                  <a:srgbClr val="FF0000"/>
                </a:solidFill>
              </a:rPr>
              <a:t>R</a:t>
            </a:r>
            <a:r>
              <a:rPr lang="de-CH" sz="1200">
                <a:solidFill>
                  <a:srgbClr val="FF0000"/>
                </a:solidFill>
              </a:rPr>
              <a:t> Enzym</a:t>
            </a:r>
          </a:p>
        </p:txBody>
      </p:sp>
      <p:sp>
        <p:nvSpPr>
          <p:cNvPr id="205" name="Textfeld 204">
            <a:extLst>
              <a:ext uri="{FF2B5EF4-FFF2-40B4-BE49-F238E27FC236}">
                <a16:creationId xmlns:a16="http://schemas.microsoft.com/office/drawing/2014/main" id="{57BCCCBF-9F87-A330-1E13-F708C1DD5D7C}"/>
              </a:ext>
            </a:extLst>
          </p:cNvPr>
          <p:cNvSpPr txBox="1"/>
          <p:nvPr/>
        </p:nvSpPr>
        <p:spPr>
          <a:xfrm>
            <a:off x="5736915" y="1319565"/>
            <a:ext cx="8640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black"/>
                </a:solidFill>
                <a:effectLst/>
                <a:uLnTx/>
                <a:uFillTx/>
                <a:latin typeface="Calibri"/>
              </a:rPr>
              <a:t>Ei</a:t>
            </a:r>
          </a:p>
        </p:txBody>
      </p:sp>
      <p:cxnSp>
        <p:nvCxnSpPr>
          <p:cNvPr id="208" name="Gerader Verbinder 207">
            <a:extLst>
              <a:ext uri="{FF2B5EF4-FFF2-40B4-BE49-F238E27FC236}">
                <a16:creationId xmlns:a16="http://schemas.microsoft.com/office/drawing/2014/main" id="{16D1D621-601C-9EFB-5798-1BA5F329B92D}"/>
              </a:ext>
            </a:extLst>
          </p:cNvPr>
          <p:cNvCxnSpPr>
            <a:cxnSpLocks/>
          </p:cNvCxnSpPr>
          <p:nvPr/>
        </p:nvCxnSpPr>
        <p:spPr>
          <a:xfrm flipH="1">
            <a:off x="6398593" y="3306976"/>
            <a:ext cx="793960" cy="12705"/>
          </a:xfrm>
          <a:prstGeom prst="line">
            <a:avLst/>
          </a:prstGeom>
        </p:spPr>
        <p:style>
          <a:lnRef idx="3">
            <a:schemeClr val="dk1"/>
          </a:lnRef>
          <a:fillRef idx="0">
            <a:schemeClr val="dk1"/>
          </a:fillRef>
          <a:effectRef idx="2">
            <a:schemeClr val="dk1"/>
          </a:effectRef>
          <a:fontRef idx="minor">
            <a:schemeClr val="tx1"/>
          </a:fontRef>
        </p:style>
      </p:cxnSp>
      <p:cxnSp>
        <p:nvCxnSpPr>
          <p:cNvPr id="210" name="Gerader Verbinder 209">
            <a:extLst>
              <a:ext uri="{FF2B5EF4-FFF2-40B4-BE49-F238E27FC236}">
                <a16:creationId xmlns:a16="http://schemas.microsoft.com/office/drawing/2014/main" id="{9D6BBD0B-276A-A3A4-2090-C760D32463C2}"/>
              </a:ext>
            </a:extLst>
          </p:cNvPr>
          <p:cNvCxnSpPr>
            <a:cxnSpLocks/>
          </p:cNvCxnSpPr>
          <p:nvPr/>
        </p:nvCxnSpPr>
        <p:spPr>
          <a:xfrm flipH="1">
            <a:off x="8552964" y="2455038"/>
            <a:ext cx="793960" cy="12705"/>
          </a:xfrm>
          <a:prstGeom prst="line">
            <a:avLst/>
          </a:prstGeom>
        </p:spPr>
        <p:style>
          <a:lnRef idx="3">
            <a:schemeClr val="dk1"/>
          </a:lnRef>
          <a:fillRef idx="0">
            <a:schemeClr val="dk1"/>
          </a:fillRef>
          <a:effectRef idx="2">
            <a:schemeClr val="dk1"/>
          </a:effectRef>
          <a:fontRef idx="minor">
            <a:schemeClr val="tx1"/>
          </a:fontRef>
        </p:style>
      </p:cxnSp>
      <p:sp>
        <p:nvSpPr>
          <p:cNvPr id="212" name="Textfeld 211">
            <a:extLst>
              <a:ext uri="{FF2B5EF4-FFF2-40B4-BE49-F238E27FC236}">
                <a16:creationId xmlns:a16="http://schemas.microsoft.com/office/drawing/2014/main" id="{673AFF57-F4E2-FA36-D027-2064CFA6B744}"/>
              </a:ext>
            </a:extLst>
          </p:cNvPr>
          <p:cNvSpPr txBox="1"/>
          <p:nvPr/>
        </p:nvSpPr>
        <p:spPr>
          <a:xfrm>
            <a:off x="6429929" y="1119523"/>
            <a:ext cx="1445531" cy="461665"/>
          </a:xfrm>
          <a:prstGeom prst="rect">
            <a:avLst/>
          </a:prstGeom>
          <a:noFill/>
        </p:spPr>
        <p:txBody>
          <a:bodyPr wrap="square" rtlCol="0">
            <a:spAutoFit/>
          </a:bodyPr>
          <a:lstStyle/>
          <a:p>
            <a:r>
              <a:rPr lang="de-CH" sz="1200">
                <a:solidFill>
                  <a:srgbClr val="00B050"/>
                </a:solidFill>
              </a:rPr>
              <a:t>Aktivierungsenergie </a:t>
            </a:r>
          </a:p>
          <a:p>
            <a:r>
              <a:rPr lang="de-CH" sz="1200">
                <a:solidFill>
                  <a:srgbClr val="00B050"/>
                </a:solidFill>
              </a:rPr>
              <a:t>E </a:t>
            </a:r>
            <a:r>
              <a:rPr lang="de-CH" sz="1200" baseline="-25000">
                <a:solidFill>
                  <a:srgbClr val="00B050"/>
                </a:solidFill>
              </a:rPr>
              <a:t>A</a:t>
            </a:r>
            <a:r>
              <a:rPr lang="de-CH" sz="1200">
                <a:solidFill>
                  <a:srgbClr val="00B050"/>
                </a:solidFill>
              </a:rPr>
              <a:t> </a:t>
            </a:r>
            <a:r>
              <a:rPr lang="de-CH" sz="1200" b="1">
                <a:solidFill>
                  <a:srgbClr val="00B050"/>
                </a:solidFill>
              </a:rPr>
              <a:t>ohne</a:t>
            </a:r>
            <a:r>
              <a:rPr lang="de-CH" sz="1200">
                <a:solidFill>
                  <a:srgbClr val="00B050"/>
                </a:solidFill>
              </a:rPr>
              <a:t> Enzym</a:t>
            </a:r>
          </a:p>
        </p:txBody>
      </p:sp>
      <p:sp>
        <p:nvSpPr>
          <p:cNvPr id="217" name="Textfeld 216">
            <a:extLst>
              <a:ext uri="{FF2B5EF4-FFF2-40B4-BE49-F238E27FC236}">
                <a16:creationId xmlns:a16="http://schemas.microsoft.com/office/drawing/2014/main" id="{7C836788-320A-7067-4065-183B63C2162B}"/>
              </a:ext>
            </a:extLst>
          </p:cNvPr>
          <p:cNvSpPr txBox="1"/>
          <p:nvPr/>
        </p:nvSpPr>
        <p:spPr>
          <a:xfrm rot="16200000">
            <a:off x="4967877" y="2482994"/>
            <a:ext cx="2429074" cy="307777"/>
          </a:xfrm>
          <a:prstGeom prst="rect">
            <a:avLst/>
          </a:prstGeom>
          <a:solidFill>
            <a:schemeClr val="bg1"/>
          </a:solidFill>
        </p:spPr>
        <p:txBody>
          <a:bodyPr wrap="square" rtlCol="0">
            <a:spAutoFit/>
          </a:bodyPr>
          <a:lstStyle/>
          <a:p>
            <a:r>
              <a:rPr lang="de-CH" sz="1400"/>
              <a:t>Energiegehalt der Stoffe</a:t>
            </a:r>
          </a:p>
        </p:txBody>
      </p:sp>
      <p:sp>
        <p:nvSpPr>
          <p:cNvPr id="218" name="Textfeld 217">
            <a:extLst>
              <a:ext uri="{FF2B5EF4-FFF2-40B4-BE49-F238E27FC236}">
                <a16:creationId xmlns:a16="http://schemas.microsoft.com/office/drawing/2014/main" id="{B940CFC4-4C1A-367C-5E4A-50219F5AC0F5}"/>
              </a:ext>
            </a:extLst>
          </p:cNvPr>
          <p:cNvSpPr txBox="1"/>
          <p:nvPr/>
        </p:nvSpPr>
        <p:spPr>
          <a:xfrm>
            <a:off x="7258200" y="3902533"/>
            <a:ext cx="2453187" cy="307777"/>
          </a:xfrm>
          <a:prstGeom prst="rect">
            <a:avLst/>
          </a:prstGeom>
          <a:solidFill>
            <a:schemeClr val="bg1"/>
          </a:solidFill>
        </p:spPr>
        <p:txBody>
          <a:bodyPr wrap="square" rtlCol="0">
            <a:spAutoFit/>
          </a:bodyPr>
          <a:lstStyle/>
          <a:p>
            <a:r>
              <a:rPr lang="de-CH" sz="1400"/>
              <a:t>Reaktionsverlauf</a:t>
            </a:r>
          </a:p>
        </p:txBody>
      </p:sp>
      <p:sp>
        <p:nvSpPr>
          <p:cNvPr id="222" name="Textfeld 221">
            <a:extLst>
              <a:ext uri="{FF2B5EF4-FFF2-40B4-BE49-F238E27FC236}">
                <a16:creationId xmlns:a16="http://schemas.microsoft.com/office/drawing/2014/main" id="{85C13B81-6ADF-8A8C-1DDE-547DDF46C6A5}"/>
              </a:ext>
            </a:extLst>
          </p:cNvPr>
          <p:cNvSpPr txBox="1"/>
          <p:nvPr/>
        </p:nvSpPr>
        <p:spPr>
          <a:xfrm>
            <a:off x="6443840" y="1584616"/>
            <a:ext cx="951668" cy="830997"/>
          </a:xfrm>
          <a:prstGeom prst="rect">
            <a:avLst/>
          </a:prstGeom>
          <a:solidFill>
            <a:schemeClr val="bg1"/>
          </a:solidFill>
        </p:spPr>
        <p:txBody>
          <a:bodyPr wrap="square" rtlCol="0">
            <a:spAutoFit/>
          </a:bodyPr>
          <a:lstStyle/>
          <a:p>
            <a:r>
              <a:rPr lang="de-CH" sz="1200">
                <a:solidFill>
                  <a:srgbClr val="0070C0"/>
                </a:solidFill>
              </a:rPr>
              <a:t>Aktivierungsenergie </a:t>
            </a:r>
          </a:p>
          <a:p>
            <a:r>
              <a:rPr lang="de-CH" sz="1200">
                <a:solidFill>
                  <a:srgbClr val="0070C0"/>
                </a:solidFill>
              </a:rPr>
              <a:t>E </a:t>
            </a:r>
            <a:r>
              <a:rPr lang="de-CH" sz="1200" baseline="-25000">
                <a:solidFill>
                  <a:srgbClr val="0070C0"/>
                </a:solidFill>
              </a:rPr>
              <a:t>A</a:t>
            </a:r>
            <a:r>
              <a:rPr lang="de-CH" sz="1200">
                <a:solidFill>
                  <a:srgbClr val="0070C0"/>
                </a:solidFill>
              </a:rPr>
              <a:t> </a:t>
            </a:r>
            <a:r>
              <a:rPr lang="de-CH" sz="1200" b="1">
                <a:solidFill>
                  <a:srgbClr val="0070C0"/>
                </a:solidFill>
              </a:rPr>
              <a:t>mit</a:t>
            </a:r>
            <a:r>
              <a:rPr lang="de-CH" sz="1200">
                <a:solidFill>
                  <a:srgbClr val="0070C0"/>
                </a:solidFill>
              </a:rPr>
              <a:t> Enzym</a:t>
            </a:r>
          </a:p>
        </p:txBody>
      </p:sp>
      <p:sp>
        <p:nvSpPr>
          <p:cNvPr id="224" name="Textfeld 223">
            <a:extLst>
              <a:ext uri="{FF2B5EF4-FFF2-40B4-BE49-F238E27FC236}">
                <a16:creationId xmlns:a16="http://schemas.microsoft.com/office/drawing/2014/main" id="{9873E568-45E1-B9CF-9AD5-BB98065D6599}"/>
              </a:ext>
            </a:extLst>
          </p:cNvPr>
          <p:cNvSpPr txBox="1"/>
          <p:nvPr/>
        </p:nvSpPr>
        <p:spPr>
          <a:xfrm>
            <a:off x="8506756" y="2538043"/>
            <a:ext cx="956696" cy="30777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prstClr val="black"/>
                </a:solidFill>
                <a:effectLst/>
                <a:uLnTx/>
                <a:uFillTx/>
                <a:latin typeface="Calibri"/>
              </a:rPr>
              <a:t>Produkte</a:t>
            </a:r>
          </a:p>
        </p:txBody>
      </p:sp>
      <p:sp>
        <p:nvSpPr>
          <p:cNvPr id="226" name="Textfeld 225">
            <a:extLst>
              <a:ext uri="{FF2B5EF4-FFF2-40B4-BE49-F238E27FC236}">
                <a16:creationId xmlns:a16="http://schemas.microsoft.com/office/drawing/2014/main" id="{A6678E55-6388-2725-EECB-99EDA3FB7C46}"/>
              </a:ext>
            </a:extLst>
          </p:cNvPr>
          <p:cNvSpPr txBox="1"/>
          <p:nvPr/>
        </p:nvSpPr>
        <p:spPr>
          <a:xfrm>
            <a:off x="6414409" y="2980504"/>
            <a:ext cx="956696" cy="30777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prstClr val="black"/>
                </a:solidFill>
                <a:effectLst/>
                <a:uLnTx/>
                <a:uFillTx/>
                <a:latin typeface="Calibri"/>
              </a:rPr>
              <a:t>Substrate</a:t>
            </a:r>
          </a:p>
        </p:txBody>
      </p:sp>
      <p:sp>
        <p:nvSpPr>
          <p:cNvPr id="192" name="Freihandform 7">
            <a:extLst>
              <a:ext uri="{FF2B5EF4-FFF2-40B4-BE49-F238E27FC236}">
                <a16:creationId xmlns:a16="http://schemas.microsoft.com/office/drawing/2014/main" id="{CFA3848A-44A7-14E6-62E5-B1A4038D9131}"/>
              </a:ext>
            </a:extLst>
          </p:cNvPr>
          <p:cNvSpPr/>
          <p:nvPr/>
        </p:nvSpPr>
        <p:spPr>
          <a:xfrm>
            <a:off x="7192553" y="1746569"/>
            <a:ext cx="1360411" cy="1573112"/>
          </a:xfrm>
          <a:custGeom>
            <a:avLst/>
            <a:gdLst>
              <a:gd name="connsiteX0" fmla="*/ 0 w 1192192"/>
              <a:gd name="connsiteY0" fmla="*/ 686648 h 1913565"/>
              <a:gd name="connsiteX1" fmla="*/ 532435 w 1192192"/>
              <a:gd name="connsiteY1" fmla="*/ 26891 h 1913565"/>
              <a:gd name="connsiteX2" fmla="*/ 983848 w 1192192"/>
              <a:gd name="connsiteY2" fmla="*/ 1496876 h 1913565"/>
              <a:gd name="connsiteX3" fmla="*/ 1192192 w 1192192"/>
              <a:gd name="connsiteY3" fmla="*/ 1913565 h 1913565"/>
              <a:gd name="connsiteX4" fmla="*/ 1192192 w 1192192"/>
              <a:gd name="connsiteY4" fmla="*/ 1913565 h 1913565"/>
              <a:gd name="connsiteX0" fmla="*/ 0 w 1192192"/>
              <a:gd name="connsiteY0" fmla="*/ 686648 h 1913565"/>
              <a:gd name="connsiteX1" fmla="*/ 428262 w 1192192"/>
              <a:gd name="connsiteY1" fmla="*/ 26891 h 1913565"/>
              <a:gd name="connsiteX2" fmla="*/ 983848 w 1192192"/>
              <a:gd name="connsiteY2" fmla="*/ 1496876 h 1913565"/>
              <a:gd name="connsiteX3" fmla="*/ 1192192 w 1192192"/>
              <a:gd name="connsiteY3" fmla="*/ 1913565 h 1913565"/>
              <a:gd name="connsiteX4" fmla="*/ 1192192 w 1192192"/>
              <a:gd name="connsiteY4" fmla="*/ 1913565 h 1913565"/>
              <a:gd name="connsiteX0" fmla="*/ 0 w 1192192"/>
              <a:gd name="connsiteY0" fmla="*/ 669437 h 1896354"/>
              <a:gd name="connsiteX1" fmla="*/ 428262 w 1192192"/>
              <a:gd name="connsiteY1" fmla="*/ 9680 h 1896354"/>
              <a:gd name="connsiteX2" fmla="*/ 868101 w 1192192"/>
              <a:gd name="connsiteY2" fmla="*/ 1097701 h 1896354"/>
              <a:gd name="connsiteX3" fmla="*/ 1192192 w 1192192"/>
              <a:gd name="connsiteY3" fmla="*/ 1896354 h 1896354"/>
              <a:gd name="connsiteX4" fmla="*/ 1192192 w 1192192"/>
              <a:gd name="connsiteY4" fmla="*/ 1896354 h 1896354"/>
              <a:gd name="connsiteX0" fmla="*/ 0 w 1223175"/>
              <a:gd name="connsiteY0" fmla="*/ 669437 h 1910481"/>
              <a:gd name="connsiteX1" fmla="*/ 428262 w 1223175"/>
              <a:gd name="connsiteY1" fmla="*/ 9680 h 1910481"/>
              <a:gd name="connsiteX2" fmla="*/ 868101 w 1223175"/>
              <a:gd name="connsiteY2" fmla="*/ 1097701 h 1910481"/>
              <a:gd name="connsiteX3" fmla="*/ 1192192 w 1223175"/>
              <a:gd name="connsiteY3" fmla="*/ 1896354 h 1910481"/>
              <a:gd name="connsiteX4" fmla="*/ 1215342 w 1223175"/>
              <a:gd name="connsiteY4" fmla="*/ 1583838 h 1910481"/>
              <a:gd name="connsiteX0" fmla="*/ 0 w 1215342"/>
              <a:gd name="connsiteY0" fmla="*/ 669437 h 1583838"/>
              <a:gd name="connsiteX1" fmla="*/ 428262 w 1215342"/>
              <a:gd name="connsiteY1" fmla="*/ 9680 h 1583838"/>
              <a:gd name="connsiteX2" fmla="*/ 868101 w 1215342"/>
              <a:gd name="connsiteY2" fmla="*/ 1097701 h 1583838"/>
              <a:gd name="connsiteX3" fmla="*/ 1215342 w 1215342"/>
              <a:gd name="connsiteY3" fmla="*/ 1583838 h 1583838"/>
              <a:gd name="connsiteX0" fmla="*/ 0 w 1215342"/>
              <a:gd name="connsiteY0" fmla="*/ 667334 h 1581735"/>
              <a:gd name="connsiteX1" fmla="*/ 428262 w 1215342"/>
              <a:gd name="connsiteY1" fmla="*/ 7577 h 1581735"/>
              <a:gd name="connsiteX2" fmla="*/ 891250 w 1215342"/>
              <a:gd name="connsiteY2" fmla="*/ 1037724 h 1581735"/>
              <a:gd name="connsiteX3" fmla="*/ 1215342 w 1215342"/>
              <a:gd name="connsiteY3" fmla="*/ 1581735 h 1581735"/>
              <a:gd name="connsiteX0" fmla="*/ 0 w 1238491"/>
              <a:gd name="connsiteY0" fmla="*/ 722521 h 1579049"/>
              <a:gd name="connsiteX1" fmla="*/ 451411 w 1238491"/>
              <a:gd name="connsiteY1" fmla="*/ 4891 h 1579049"/>
              <a:gd name="connsiteX2" fmla="*/ 914399 w 1238491"/>
              <a:gd name="connsiteY2" fmla="*/ 1035038 h 1579049"/>
              <a:gd name="connsiteX3" fmla="*/ 1238491 w 1238491"/>
              <a:gd name="connsiteY3" fmla="*/ 1579049 h 1579049"/>
              <a:gd name="connsiteX0" fmla="*/ 0 w 1238491"/>
              <a:gd name="connsiteY0" fmla="*/ 735077 h 1591605"/>
              <a:gd name="connsiteX1" fmla="*/ 451411 w 1238491"/>
              <a:gd name="connsiteY1" fmla="*/ 17447 h 1591605"/>
              <a:gd name="connsiteX2" fmla="*/ 1111168 w 1238491"/>
              <a:gd name="connsiteY2" fmla="*/ 1394834 h 1591605"/>
              <a:gd name="connsiteX3" fmla="*/ 1238491 w 1238491"/>
              <a:gd name="connsiteY3" fmla="*/ 1591605 h 1591605"/>
              <a:gd name="connsiteX0" fmla="*/ 0 w 1253731"/>
              <a:gd name="connsiteY0" fmla="*/ 1571769 h 1574857"/>
              <a:gd name="connsiteX1" fmla="*/ 466651 w 1253731"/>
              <a:gd name="connsiteY1" fmla="*/ 699 h 1574857"/>
              <a:gd name="connsiteX2" fmla="*/ 1126408 w 1253731"/>
              <a:gd name="connsiteY2" fmla="*/ 1378086 h 1574857"/>
              <a:gd name="connsiteX3" fmla="*/ 1253731 w 1253731"/>
              <a:gd name="connsiteY3" fmla="*/ 1574857 h 1574857"/>
              <a:gd name="connsiteX0" fmla="*/ 0 w 1253731"/>
              <a:gd name="connsiteY0" fmla="*/ 1608821 h 1611909"/>
              <a:gd name="connsiteX1" fmla="*/ 466651 w 1253731"/>
              <a:gd name="connsiteY1" fmla="*/ 37751 h 1611909"/>
              <a:gd name="connsiteX2" fmla="*/ 1065448 w 1253731"/>
              <a:gd name="connsiteY2" fmla="*/ 607418 h 1611909"/>
              <a:gd name="connsiteX3" fmla="*/ 1253731 w 1253731"/>
              <a:gd name="connsiteY3" fmla="*/ 1611909 h 1611909"/>
              <a:gd name="connsiteX0" fmla="*/ 0 w 1329931"/>
              <a:gd name="connsiteY0" fmla="*/ 1608821 h 1608821"/>
              <a:gd name="connsiteX1" fmla="*/ 466651 w 1329931"/>
              <a:gd name="connsiteY1" fmla="*/ 37751 h 1608821"/>
              <a:gd name="connsiteX2" fmla="*/ 1065448 w 1329931"/>
              <a:gd name="connsiteY2" fmla="*/ 607418 h 1608821"/>
              <a:gd name="connsiteX3" fmla="*/ 1329931 w 1329931"/>
              <a:gd name="connsiteY3" fmla="*/ 834669 h 1608821"/>
              <a:gd name="connsiteX0" fmla="*/ 0 w 1329931"/>
              <a:gd name="connsiteY0" fmla="*/ 1608821 h 1608821"/>
              <a:gd name="connsiteX1" fmla="*/ 466651 w 1329931"/>
              <a:gd name="connsiteY1" fmla="*/ 37751 h 1608821"/>
              <a:gd name="connsiteX2" fmla="*/ 1065448 w 1329931"/>
              <a:gd name="connsiteY2" fmla="*/ 607418 h 1608821"/>
              <a:gd name="connsiteX3" fmla="*/ 1329931 w 1329931"/>
              <a:gd name="connsiteY3" fmla="*/ 758469 h 1608821"/>
              <a:gd name="connsiteX0" fmla="*/ 0 w 1329931"/>
              <a:gd name="connsiteY0" fmla="*/ 1621543 h 1621543"/>
              <a:gd name="connsiteX1" fmla="*/ 466651 w 1329931"/>
              <a:gd name="connsiteY1" fmla="*/ 50473 h 1621543"/>
              <a:gd name="connsiteX2" fmla="*/ 1019728 w 1329931"/>
              <a:gd name="connsiteY2" fmla="*/ 528700 h 1621543"/>
              <a:gd name="connsiteX3" fmla="*/ 1329931 w 1329931"/>
              <a:gd name="connsiteY3" fmla="*/ 771191 h 1621543"/>
              <a:gd name="connsiteX0" fmla="*/ 0 w 1329931"/>
              <a:gd name="connsiteY0" fmla="*/ 1621543 h 1621543"/>
              <a:gd name="connsiteX1" fmla="*/ 603811 w 1329931"/>
              <a:gd name="connsiteY1" fmla="*/ 50473 h 1621543"/>
              <a:gd name="connsiteX2" fmla="*/ 1019728 w 1329931"/>
              <a:gd name="connsiteY2" fmla="*/ 528700 h 1621543"/>
              <a:gd name="connsiteX3" fmla="*/ 1329931 w 1329931"/>
              <a:gd name="connsiteY3" fmla="*/ 771191 h 1621543"/>
              <a:gd name="connsiteX0" fmla="*/ 0 w 1360411"/>
              <a:gd name="connsiteY0" fmla="*/ 1621543 h 1621543"/>
              <a:gd name="connsiteX1" fmla="*/ 603811 w 1360411"/>
              <a:gd name="connsiteY1" fmla="*/ 50473 h 1621543"/>
              <a:gd name="connsiteX2" fmla="*/ 1019728 w 1360411"/>
              <a:gd name="connsiteY2" fmla="*/ 528700 h 1621543"/>
              <a:gd name="connsiteX3" fmla="*/ 1360411 w 1360411"/>
              <a:gd name="connsiteY3" fmla="*/ 801671 h 1621543"/>
              <a:gd name="connsiteX0" fmla="*/ 0 w 1360411"/>
              <a:gd name="connsiteY0" fmla="*/ 1571294 h 1571294"/>
              <a:gd name="connsiteX1" fmla="*/ 301506 w 1360411"/>
              <a:gd name="connsiteY1" fmla="*/ 433747 h 1571294"/>
              <a:gd name="connsiteX2" fmla="*/ 603811 w 1360411"/>
              <a:gd name="connsiteY2" fmla="*/ 224 h 1571294"/>
              <a:gd name="connsiteX3" fmla="*/ 1019728 w 1360411"/>
              <a:gd name="connsiteY3" fmla="*/ 478451 h 1571294"/>
              <a:gd name="connsiteX4" fmla="*/ 1360411 w 1360411"/>
              <a:gd name="connsiteY4" fmla="*/ 751422 h 1571294"/>
              <a:gd name="connsiteX0" fmla="*/ 0 w 1360411"/>
              <a:gd name="connsiteY0" fmla="*/ 1576394 h 1576394"/>
              <a:gd name="connsiteX1" fmla="*/ 271026 w 1360411"/>
              <a:gd name="connsiteY1" fmla="*/ 316927 h 1576394"/>
              <a:gd name="connsiteX2" fmla="*/ 603811 w 1360411"/>
              <a:gd name="connsiteY2" fmla="*/ 5324 h 1576394"/>
              <a:gd name="connsiteX3" fmla="*/ 1019728 w 1360411"/>
              <a:gd name="connsiteY3" fmla="*/ 483551 h 1576394"/>
              <a:gd name="connsiteX4" fmla="*/ 1360411 w 1360411"/>
              <a:gd name="connsiteY4" fmla="*/ 756522 h 1576394"/>
              <a:gd name="connsiteX0" fmla="*/ 0 w 1360411"/>
              <a:gd name="connsiteY0" fmla="*/ 1571146 h 1571146"/>
              <a:gd name="connsiteX1" fmla="*/ 271026 w 1360411"/>
              <a:gd name="connsiteY1" fmla="*/ 311679 h 1571146"/>
              <a:gd name="connsiteX2" fmla="*/ 603811 w 1360411"/>
              <a:gd name="connsiteY2" fmla="*/ 76 h 1571146"/>
              <a:gd name="connsiteX3" fmla="*/ 958768 w 1360411"/>
              <a:gd name="connsiteY3" fmla="*/ 325903 h 1571146"/>
              <a:gd name="connsiteX4" fmla="*/ 1360411 w 1360411"/>
              <a:gd name="connsiteY4" fmla="*/ 751274 h 1571146"/>
              <a:gd name="connsiteX0" fmla="*/ 0 w 1360411"/>
              <a:gd name="connsiteY0" fmla="*/ 1573112 h 1573112"/>
              <a:gd name="connsiteX1" fmla="*/ 271026 w 1360411"/>
              <a:gd name="connsiteY1" fmla="*/ 313645 h 1573112"/>
              <a:gd name="connsiteX2" fmla="*/ 603811 w 1360411"/>
              <a:gd name="connsiteY2" fmla="*/ 2042 h 1573112"/>
              <a:gd name="connsiteX3" fmla="*/ 1080688 w 1360411"/>
              <a:gd name="connsiteY3" fmla="*/ 404069 h 1573112"/>
              <a:gd name="connsiteX4" fmla="*/ 1360411 w 1360411"/>
              <a:gd name="connsiteY4" fmla="*/ 753240 h 1573112"/>
              <a:gd name="connsiteX0" fmla="*/ 0 w 1360411"/>
              <a:gd name="connsiteY0" fmla="*/ 1573112 h 1573112"/>
              <a:gd name="connsiteX1" fmla="*/ 271026 w 1360411"/>
              <a:gd name="connsiteY1" fmla="*/ 313645 h 1573112"/>
              <a:gd name="connsiteX2" fmla="*/ 603811 w 1360411"/>
              <a:gd name="connsiteY2" fmla="*/ 2042 h 1573112"/>
              <a:gd name="connsiteX3" fmla="*/ 1080688 w 1360411"/>
              <a:gd name="connsiteY3" fmla="*/ 404069 h 1573112"/>
              <a:gd name="connsiteX4" fmla="*/ 1360411 w 1360411"/>
              <a:gd name="connsiteY4" fmla="*/ 722760 h 1573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411" h="1573112">
                <a:moveTo>
                  <a:pt x="0" y="1573112"/>
                </a:moveTo>
                <a:cubicBezTo>
                  <a:pt x="62951" y="1388601"/>
                  <a:pt x="170391" y="575490"/>
                  <a:pt x="271026" y="313645"/>
                </a:cubicBezTo>
                <a:cubicBezTo>
                  <a:pt x="371661" y="51800"/>
                  <a:pt x="468867" y="-13029"/>
                  <a:pt x="603811" y="2042"/>
                </a:cubicBezTo>
                <a:cubicBezTo>
                  <a:pt x="738755" y="17113"/>
                  <a:pt x="953366" y="89623"/>
                  <a:pt x="1080688" y="404069"/>
                </a:cubicBezTo>
                <a:cubicBezTo>
                  <a:pt x="1211868" y="666429"/>
                  <a:pt x="1288069" y="621482"/>
                  <a:pt x="1360411" y="722760"/>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28" name="Gerader Verbinder 227">
            <a:extLst>
              <a:ext uri="{FF2B5EF4-FFF2-40B4-BE49-F238E27FC236}">
                <a16:creationId xmlns:a16="http://schemas.microsoft.com/office/drawing/2014/main" id="{7AEABA21-FA37-EDE8-5219-23823CCB1F24}"/>
              </a:ext>
            </a:extLst>
          </p:cNvPr>
          <p:cNvCxnSpPr/>
          <p:nvPr/>
        </p:nvCxnSpPr>
        <p:spPr>
          <a:xfrm>
            <a:off x="7213460" y="3313328"/>
            <a:ext cx="316375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9" name="Gerader Verbinder 228">
            <a:extLst>
              <a:ext uri="{FF2B5EF4-FFF2-40B4-BE49-F238E27FC236}">
                <a16:creationId xmlns:a16="http://schemas.microsoft.com/office/drawing/2014/main" id="{DA446B10-277F-6A7C-544B-9D296CB979B9}"/>
              </a:ext>
            </a:extLst>
          </p:cNvPr>
          <p:cNvCxnSpPr>
            <a:cxnSpLocks/>
          </p:cNvCxnSpPr>
          <p:nvPr/>
        </p:nvCxnSpPr>
        <p:spPr>
          <a:xfrm>
            <a:off x="7729731" y="1715923"/>
            <a:ext cx="258493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1" name="Gerader Verbinder 230">
            <a:extLst>
              <a:ext uri="{FF2B5EF4-FFF2-40B4-BE49-F238E27FC236}">
                <a16:creationId xmlns:a16="http://schemas.microsoft.com/office/drawing/2014/main" id="{1F5B2DEC-9260-5A76-1F02-FD3558F757C4}"/>
              </a:ext>
            </a:extLst>
          </p:cNvPr>
          <p:cNvCxnSpPr>
            <a:cxnSpLocks/>
          </p:cNvCxnSpPr>
          <p:nvPr/>
        </p:nvCxnSpPr>
        <p:spPr>
          <a:xfrm>
            <a:off x="6414409" y="2449006"/>
            <a:ext cx="2138555" cy="6032"/>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34" name="Gerade Verbindung mit Pfeil 233">
            <a:extLst>
              <a:ext uri="{FF2B5EF4-FFF2-40B4-BE49-F238E27FC236}">
                <a16:creationId xmlns:a16="http://schemas.microsoft.com/office/drawing/2014/main" id="{216D2C5E-14E0-4E2C-63A3-098BD81D91F9}"/>
              </a:ext>
            </a:extLst>
          </p:cNvPr>
          <p:cNvCxnSpPr>
            <a:cxnSpLocks/>
          </p:cNvCxnSpPr>
          <p:nvPr/>
        </p:nvCxnSpPr>
        <p:spPr>
          <a:xfrm flipV="1">
            <a:off x="7641348" y="2073106"/>
            <a:ext cx="0" cy="1215175"/>
          </a:xfrm>
          <a:prstGeom prst="straightConnector1">
            <a:avLst/>
          </a:prstGeom>
          <a:ln>
            <a:solidFill>
              <a:srgbClr val="0070C0"/>
            </a:solidFill>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37" name="Freihand 236">
                <a:extLst>
                  <a:ext uri="{FF2B5EF4-FFF2-40B4-BE49-F238E27FC236}">
                    <a16:creationId xmlns:a16="http://schemas.microsoft.com/office/drawing/2014/main" id="{32645F0F-F004-A470-3CB9-289DEEB37A11}"/>
                  </a:ext>
                </a:extLst>
              </p14:cNvPr>
              <p14:cNvContentPartPr/>
              <p14:nvPr/>
            </p14:nvContentPartPr>
            <p14:xfrm>
              <a:off x="7205381" y="2030881"/>
              <a:ext cx="1321560" cy="1283400"/>
            </p14:xfrm>
          </p:contentPart>
        </mc:Choice>
        <mc:Fallback xmlns="">
          <p:pic>
            <p:nvPicPr>
              <p:cNvPr id="237" name="Freihand 236">
                <a:extLst>
                  <a:ext uri="{FF2B5EF4-FFF2-40B4-BE49-F238E27FC236}">
                    <a16:creationId xmlns:a16="http://schemas.microsoft.com/office/drawing/2014/main" id="{32645F0F-F004-A470-3CB9-289DEEB37A11}"/>
                  </a:ext>
                </a:extLst>
              </p:cNvPr>
              <p:cNvPicPr/>
              <p:nvPr/>
            </p:nvPicPr>
            <p:blipFill>
              <a:blip r:embed="rId4"/>
              <a:stretch>
                <a:fillRect/>
              </a:stretch>
            </p:blipFill>
            <p:spPr>
              <a:xfrm>
                <a:off x="7187381" y="2012881"/>
                <a:ext cx="1357200" cy="1319040"/>
              </a:xfrm>
              <a:prstGeom prst="rect">
                <a:avLst/>
              </a:prstGeom>
            </p:spPr>
          </p:pic>
        </mc:Fallback>
      </mc:AlternateContent>
      <p:sp>
        <p:nvSpPr>
          <p:cNvPr id="3" name="Textfeld 2">
            <a:extLst>
              <a:ext uri="{FF2B5EF4-FFF2-40B4-BE49-F238E27FC236}">
                <a16:creationId xmlns:a16="http://schemas.microsoft.com/office/drawing/2014/main" id="{9A17217F-500A-FE5B-8B4A-3E422953F22F}"/>
              </a:ext>
            </a:extLst>
          </p:cNvPr>
          <p:cNvSpPr txBox="1"/>
          <p:nvPr/>
        </p:nvSpPr>
        <p:spPr>
          <a:xfrm>
            <a:off x="249175" y="323756"/>
            <a:ext cx="4967120" cy="584775"/>
          </a:xfrm>
          <a:prstGeom prst="rect">
            <a:avLst/>
          </a:prstGeom>
          <a:noFill/>
        </p:spPr>
        <p:txBody>
          <a:bodyPr wrap="square" rtlCol="0">
            <a:spAutoFit/>
          </a:bodyPr>
          <a:lstStyle/>
          <a:p>
            <a:r>
              <a:rPr lang="de-CH" sz="3200">
                <a:highlight>
                  <a:srgbClr val="FFFF00"/>
                </a:highlight>
              </a:rPr>
              <a:t>Lösung</a:t>
            </a:r>
          </a:p>
        </p:txBody>
      </p:sp>
    </p:spTree>
    <p:extLst>
      <p:ext uri="{BB962C8B-B14F-4D97-AF65-F5344CB8AC3E}">
        <p14:creationId xmlns:p14="http://schemas.microsoft.com/office/powerpoint/2010/main" val="87442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D393558-6427-E94F-867D-F38273EA2892}"/>
              </a:ext>
            </a:extLst>
          </p:cNvPr>
          <p:cNvSpPr txBox="1"/>
          <p:nvPr/>
        </p:nvSpPr>
        <p:spPr>
          <a:xfrm rot="20780181">
            <a:off x="614056" y="2558263"/>
            <a:ext cx="1993900" cy="369332"/>
          </a:xfrm>
          <a:prstGeom prst="rect">
            <a:avLst/>
          </a:prstGeom>
          <a:noFill/>
        </p:spPr>
        <p:txBody>
          <a:bodyPr wrap="square" rtlCol="0">
            <a:spAutoFit/>
          </a:bodyPr>
          <a:lstStyle/>
          <a:p>
            <a:r>
              <a:rPr lang="de-CH"/>
              <a:t>Anabole Reaktion</a:t>
            </a:r>
          </a:p>
        </p:txBody>
      </p:sp>
      <p:sp>
        <p:nvSpPr>
          <p:cNvPr id="3" name="Textfeld 2">
            <a:extLst>
              <a:ext uri="{FF2B5EF4-FFF2-40B4-BE49-F238E27FC236}">
                <a16:creationId xmlns:a16="http://schemas.microsoft.com/office/drawing/2014/main" id="{14D278EA-BC98-40F8-3415-1BEE623F2CD3}"/>
              </a:ext>
            </a:extLst>
          </p:cNvPr>
          <p:cNvSpPr txBox="1"/>
          <p:nvPr/>
        </p:nvSpPr>
        <p:spPr>
          <a:xfrm rot="21075130">
            <a:off x="5226785" y="5516954"/>
            <a:ext cx="1993900" cy="369332"/>
          </a:xfrm>
          <a:prstGeom prst="rect">
            <a:avLst/>
          </a:prstGeom>
          <a:noFill/>
        </p:spPr>
        <p:txBody>
          <a:bodyPr wrap="square" rtlCol="0">
            <a:spAutoFit/>
          </a:bodyPr>
          <a:lstStyle/>
          <a:p>
            <a:r>
              <a:rPr lang="de-CH"/>
              <a:t>Anabole Reaktion</a:t>
            </a:r>
          </a:p>
        </p:txBody>
      </p:sp>
      <p:sp>
        <p:nvSpPr>
          <p:cNvPr id="4" name="Textfeld 3">
            <a:extLst>
              <a:ext uri="{FF2B5EF4-FFF2-40B4-BE49-F238E27FC236}">
                <a16:creationId xmlns:a16="http://schemas.microsoft.com/office/drawing/2014/main" id="{1B3C4006-934C-12E2-852C-0FD865E2B956}"/>
              </a:ext>
            </a:extLst>
          </p:cNvPr>
          <p:cNvSpPr txBox="1"/>
          <p:nvPr/>
        </p:nvSpPr>
        <p:spPr>
          <a:xfrm rot="21023805">
            <a:off x="9096139" y="3216442"/>
            <a:ext cx="2665931" cy="369332"/>
          </a:xfrm>
          <a:prstGeom prst="rect">
            <a:avLst/>
          </a:prstGeom>
          <a:noFill/>
        </p:spPr>
        <p:txBody>
          <a:bodyPr wrap="square" rtlCol="0">
            <a:spAutoFit/>
          </a:bodyPr>
          <a:lstStyle/>
          <a:p>
            <a:r>
              <a:rPr lang="de-CH"/>
              <a:t>Enzym-Substrat-Komplex</a:t>
            </a:r>
          </a:p>
        </p:txBody>
      </p:sp>
      <p:sp>
        <p:nvSpPr>
          <p:cNvPr id="5" name="Textfeld 4">
            <a:extLst>
              <a:ext uri="{FF2B5EF4-FFF2-40B4-BE49-F238E27FC236}">
                <a16:creationId xmlns:a16="http://schemas.microsoft.com/office/drawing/2014/main" id="{5685D843-BF7A-1679-8964-FC4E957E55C4}"/>
              </a:ext>
            </a:extLst>
          </p:cNvPr>
          <p:cNvSpPr txBox="1"/>
          <p:nvPr/>
        </p:nvSpPr>
        <p:spPr>
          <a:xfrm rot="788916">
            <a:off x="2653136" y="3018581"/>
            <a:ext cx="933383" cy="369332"/>
          </a:xfrm>
          <a:prstGeom prst="rect">
            <a:avLst/>
          </a:prstGeom>
          <a:noFill/>
        </p:spPr>
        <p:txBody>
          <a:bodyPr wrap="square" rtlCol="0">
            <a:spAutoFit/>
          </a:bodyPr>
          <a:lstStyle/>
          <a:p>
            <a:r>
              <a:rPr lang="de-CH"/>
              <a:t>Enzym</a:t>
            </a:r>
          </a:p>
        </p:txBody>
      </p:sp>
      <p:sp>
        <p:nvSpPr>
          <p:cNvPr id="6" name="Textfeld 5">
            <a:extLst>
              <a:ext uri="{FF2B5EF4-FFF2-40B4-BE49-F238E27FC236}">
                <a16:creationId xmlns:a16="http://schemas.microsoft.com/office/drawing/2014/main" id="{01F64C18-CE42-D78A-D1FF-93A265EBBA48}"/>
              </a:ext>
            </a:extLst>
          </p:cNvPr>
          <p:cNvSpPr txBox="1"/>
          <p:nvPr/>
        </p:nvSpPr>
        <p:spPr>
          <a:xfrm>
            <a:off x="8380662" y="5419825"/>
            <a:ext cx="1993900" cy="369332"/>
          </a:xfrm>
          <a:prstGeom prst="rect">
            <a:avLst/>
          </a:prstGeom>
          <a:noFill/>
        </p:spPr>
        <p:txBody>
          <a:bodyPr wrap="square" rtlCol="0">
            <a:spAutoFit/>
          </a:bodyPr>
          <a:lstStyle/>
          <a:p>
            <a:r>
              <a:rPr lang="de-CH"/>
              <a:t>Produkte</a:t>
            </a:r>
          </a:p>
        </p:txBody>
      </p:sp>
      <p:sp>
        <p:nvSpPr>
          <p:cNvPr id="7" name="Textfeld 6">
            <a:extLst>
              <a:ext uri="{FF2B5EF4-FFF2-40B4-BE49-F238E27FC236}">
                <a16:creationId xmlns:a16="http://schemas.microsoft.com/office/drawing/2014/main" id="{89A4FB30-9E75-E3C9-82BB-FBA3AD97E055}"/>
              </a:ext>
            </a:extLst>
          </p:cNvPr>
          <p:cNvSpPr txBox="1"/>
          <p:nvPr/>
        </p:nvSpPr>
        <p:spPr>
          <a:xfrm rot="319308">
            <a:off x="8234680" y="2284834"/>
            <a:ext cx="1993900" cy="369332"/>
          </a:xfrm>
          <a:prstGeom prst="rect">
            <a:avLst/>
          </a:prstGeom>
          <a:noFill/>
        </p:spPr>
        <p:txBody>
          <a:bodyPr wrap="square" rtlCol="0">
            <a:spAutoFit/>
          </a:bodyPr>
          <a:lstStyle/>
          <a:p>
            <a:r>
              <a:rPr lang="de-CH"/>
              <a:t>Substrate</a:t>
            </a:r>
          </a:p>
        </p:txBody>
      </p:sp>
      <p:sp>
        <p:nvSpPr>
          <p:cNvPr id="8" name="Textfeld 7">
            <a:extLst>
              <a:ext uri="{FF2B5EF4-FFF2-40B4-BE49-F238E27FC236}">
                <a16:creationId xmlns:a16="http://schemas.microsoft.com/office/drawing/2014/main" id="{EC9F7C07-F6DC-801B-9DF5-F447B35C7300}"/>
              </a:ext>
            </a:extLst>
          </p:cNvPr>
          <p:cNvSpPr txBox="1"/>
          <p:nvPr/>
        </p:nvSpPr>
        <p:spPr>
          <a:xfrm rot="21278525">
            <a:off x="849896" y="3852452"/>
            <a:ext cx="2279449" cy="369332"/>
          </a:xfrm>
          <a:prstGeom prst="rect">
            <a:avLst/>
          </a:prstGeom>
          <a:noFill/>
        </p:spPr>
        <p:txBody>
          <a:bodyPr wrap="square" rtlCol="0">
            <a:spAutoFit/>
          </a:bodyPr>
          <a:lstStyle/>
          <a:p>
            <a:r>
              <a:rPr lang="de-CH"/>
              <a:t>Freiwerdende Energie</a:t>
            </a:r>
          </a:p>
        </p:txBody>
      </p:sp>
      <p:sp>
        <p:nvSpPr>
          <p:cNvPr id="9" name="Textfeld 8">
            <a:extLst>
              <a:ext uri="{FF2B5EF4-FFF2-40B4-BE49-F238E27FC236}">
                <a16:creationId xmlns:a16="http://schemas.microsoft.com/office/drawing/2014/main" id="{F49AD4E5-5F81-5B5F-5E6A-3AC2FB65F97E}"/>
              </a:ext>
            </a:extLst>
          </p:cNvPr>
          <p:cNvSpPr txBox="1"/>
          <p:nvPr/>
        </p:nvSpPr>
        <p:spPr>
          <a:xfrm rot="21164145">
            <a:off x="4360273" y="2226862"/>
            <a:ext cx="1993900" cy="646331"/>
          </a:xfrm>
          <a:prstGeom prst="rect">
            <a:avLst/>
          </a:prstGeom>
          <a:noFill/>
        </p:spPr>
        <p:txBody>
          <a:bodyPr wrap="square" rtlCol="0">
            <a:spAutoFit/>
          </a:bodyPr>
          <a:lstStyle/>
          <a:p>
            <a:r>
              <a:rPr lang="de-CH"/>
              <a:t>Übergangszustand</a:t>
            </a:r>
          </a:p>
          <a:p>
            <a:r>
              <a:rPr lang="de-CH"/>
              <a:t>mit Enzym</a:t>
            </a:r>
          </a:p>
        </p:txBody>
      </p:sp>
      <p:sp>
        <p:nvSpPr>
          <p:cNvPr id="10" name="Textfeld 9">
            <a:extLst>
              <a:ext uri="{FF2B5EF4-FFF2-40B4-BE49-F238E27FC236}">
                <a16:creationId xmlns:a16="http://schemas.microsoft.com/office/drawing/2014/main" id="{0625F139-947B-06B9-E489-E1C586C0F9FB}"/>
              </a:ext>
            </a:extLst>
          </p:cNvPr>
          <p:cNvSpPr txBox="1"/>
          <p:nvPr/>
        </p:nvSpPr>
        <p:spPr>
          <a:xfrm rot="835229">
            <a:off x="5099050" y="3723651"/>
            <a:ext cx="1993900" cy="369332"/>
          </a:xfrm>
          <a:prstGeom prst="rect">
            <a:avLst/>
          </a:prstGeom>
          <a:noFill/>
        </p:spPr>
        <p:txBody>
          <a:bodyPr wrap="square" rtlCol="0">
            <a:spAutoFit/>
          </a:bodyPr>
          <a:lstStyle/>
          <a:p>
            <a:r>
              <a:rPr lang="de-CH"/>
              <a:t>Katabole Reaktion</a:t>
            </a:r>
          </a:p>
        </p:txBody>
      </p:sp>
      <p:sp>
        <p:nvSpPr>
          <p:cNvPr id="11" name="Textfeld 10">
            <a:extLst>
              <a:ext uri="{FF2B5EF4-FFF2-40B4-BE49-F238E27FC236}">
                <a16:creationId xmlns:a16="http://schemas.microsoft.com/office/drawing/2014/main" id="{0C851D61-5B39-74EC-47BC-0498E8613FDF}"/>
              </a:ext>
            </a:extLst>
          </p:cNvPr>
          <p:cNvSpPr txBox="1"/>
          <p:nvPr/>
        </p:nvSpPr>
        <p:spPr>
          <a:xfrm rot="332622">
            <a:off x="2684982" y="4838357"/>
            <a:ext cx="2279449" cy="369332"/>
          </a:xfrm>
          <a:prstGeom prst="rect">
            <a:avLst/>
          </a:prstGeom>
          <a:noFill/>
        </p:spPr>
        <p:txBody>
          <a:bodyPr wrap="square" rtlCol="0">
            <a:spAutoFit/>
          </a:bodyPr>
          <a:lstStyle/>
          <a:p>
            <a:r>
              <a:rPr lang="de-CH"/>
              <a:t>Aktivierungsenergie</a:t>
            </a:r>
          </a:p>
        </p:txBody>
      </p:sp>
      <p:sp>
        <p:nvSpPr>
          <p:cNvPr id="12" name="Textfeld 11">
            <a:extLst>
              <a:ext uri="{FF2B5EF4-FFF2-40B4-BE49-F238E27FC236}">
                <a16:creationId xmlns:a16="http://schemas.microsoft.com/office/drawing/2014/main" id="{ABF7B391-8C13-9B35-EEBD-921795766AE3}"/>
              </a:ext>
            </a:extLst>
          </p:cNvPr>
          <p:cNvSpPr txBox="1"/>
          <p:nvPr/>
        </p:nvSpPr>
        <p:spPr>
          <a:xfrm rot="215768">
            <a:off x="8744083" y="4182925"/>
            <a:ext cx="1993900" cy="646331"/>
          </a:xfrm>
          <a:prstGeom prst="rect">
            <a:avLst/>
          </a:prstGeom>
          <a:noFill/>
        </p:spPr>
        <p:txBody>
          <a:bodyPr wrap="square" rtlCol="0">
            <a:spAutoFit/>
          </a:bodyPr>
          <a:lstStyle/>
          <a:p>
            <a:r>
              <a:rPr lang="de-CH"/>
              <a:t>Übergangszustand</a:t>
            </a:r>
          </a:p>
          <a:p>
            <a:r>
              <a:rPr lang="de-CH"/>
              <a:t>ohne Enzym</a:t>
            </a:r>
          </a:p>
        </p:txBody>
      </p:sp>
      <p:sp>
        <p:nvSpPr>
          <p:cNvPr id="14" name="Textfeld 13">
            <a:extLst>
              <a:ext uri="{FF2B5EF4-FFF2-40B4-BE49-F238E27FC236}">
                <a16:creationId xmlns:a16="http://schemas.microsoft.com/office/drawing/2014/main" id="{1A791BA3-8A56-E2DF-E417-0EC0DB099FF1}"/>
              </a:ext>
            </a:extLst>
          </p:cNvPr>
          <p:cNvSpPr txBox="1"/>
          <p:nvPr/>
        </p:nvSpPr>
        <p:spPr>
          <a:xfrm>
            <a:off x="784619" y="256111"/>
            <a:ext cx="10087275" cy="646331"/>
          </a:xfrm>
          <a:prstGeom prst="rect">
            <a:avLst/>
          </a:prstGeom>
          <a:noFill/>
        </p:spPr>
        <p:txBody>
          <a:bodyPr wrap="square" rtlCol="0">
            <a:spAutoFit/>
          </a:bodyPr>
          <a:lstStyle/>
          <a:p>
            <a:r>
              <a:rPr lang="de-CH" sz="3600"/>
              <a:t>Aktive Sicherung der Fachbegriffe</a:t>
            </a:r>
          </a:p>
        </p:txBody>
      </p:sp>
      <p:sp>
        <p:nvSpPr>
          <p:cNvPr id="15" name="Textfeld 14">
            <a:extLst>
              <a:ext uri="{FF2B5EF4-FFF2-40B4-BE49-F238E27FC236}">
                <a16:creationId xmlns:a16="http://schemas.microsoft.com/office/drawing/2014/main" id="{EF1339D4-76A8-31AD-E0E1-091F07E70160}"/>
              </a:ext>
            </a:extLst>
          </p:cNvPr>
          <p:cNvSpPr txBox="1"/>
          <p:nvPr/>
        </p:nvSpPr>
        <p:spPr>
          <a:xfrm>
            <a:off x="837632" y="1012096"/>
            <a:ext cx="8316227" cy="523220"/>
          </a:xfrm>
          <a:prstGeom prst="rect">
            <a:avLst/>
          </a:prstGeom>
          <a:noFill/>
        </p:spPr>
        <p:txBody>
          <a:bodyPr wrap="square" rtlCol="0">
            <a:spAutoFit/>
          </a:bodyPr>
          <a:lstStyle/>
          <a:p>
            <a:r>
              <a:rPr lang="de-CH" sz="1400"/>
              <a:t>Erklärt einander mündlich in Zweiergruppen die folgenden Fachbegriffe. Stellt sicher, dass </a:t>
            </a:r>
            <a:r>
              <a:rPr lang="de-CH" sz="1400" b="1"/>
              <a:t>jeder</a:t>
            </a:r>
            <a:r>
              <a:rPr lang="de-CH" sz="1400"/>
              <a:t> Fachbegriff in einen Kontext/Zusammenhang gesetzt wird. Die Fachbegriffe dürfen mehrfach verwendet werden. </a:t>
            </a:r>
          </a:p>
        </p:txBody>
      </p:sp>
    </p:spTree>
    <p:extLst>
      <p:ext uri="{BB962C8B-B14F-4D97-AF65-F5344CB8AC3E}">
        <p14:creationId xmlns:p14="http://schemas.microsoft.com/office/powerpoint/2010/main" val="359030501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b7bdf44-c9f6-4e8a-b11e-38f1350b0e6e">ZYSZ63PCDK7H-702998913-9055</_dlc_DocId>
    <_dlc_DocIdUrl xmlns="3b7bdf44-c9f6-4e8a-b11e-38f1350b0e6e">
      <Url>https://eduneteurope.sharepoint.com/sites/sensiMINT-OneDrive/_layouts/15/DocIdRedir.aspx?ID=ZYSZ63PCDK7H-702998913-9055</Url>
      <Description>ZYSZ63PCDK7H-702998913-9055</Description>
    </_dlc_DocIdUrl>
    <lcf76f155ced4ddcb4097134ff3c332f xmlns="c72df712-2aa3-4210-9adc-1892eb12471a">
      <Terms xmlns="http://schemas.microsoft.com/office/infopath/2007/PartnerControls"/>
    </lcf76f155ced4ddcb4097134ff3c332f>
    <TaxCatchAll xmlns="3b7bdf44-c9f6-4e8a-b11e-38f1350b0e6e" xsi:nil="true"/>
    <Zielgruppen xmlns="c72df712-2aa3-4210-9adc-1892eb12471a" xsi:nil="true"/>
    <_ModernAudienceTargetUserField xmlns="c72df712-2aa3-4210-9adc-1892eb12471a">
      <UserInfo>
        <DisplayName/>
        <AccountId xsi:nil="true"/>
        <AccountType/>
      </UserInfo>
    </_ModernAudienceTargetUserField>
  </documentManagement>
</p:properties>
</file>

<file path=customXml/itemProps1.xml><?xml version="1.0" encoding="utf-8"?>
<ds:datastoreItem xmlns:ds="http://schemas.openxmlformats.org/officeDocument/2006/customXml" ds:itemID="{16D15BB4-F398-4C78-913B-E10FD2AE2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df44-c9f6-4e8a-b11e-38f1350b0e6e"/>
    <ds:schemaRef ds:uri="c72df712-2aa3-4210-9adc-1892eb12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BDD1A1-9BC7-4DA9-912B-7DF8812AB06F}">
  <ds:schemaRefs>
    <ds:schemaRef ds:uri="http://schemas.microsoft.com/sharepoint/events"/>
  </ds:schemaRefs>
</ds:datastoreItem>
</file>

<file path=customXml/itemProps3.xml><?xml version="1.0" encoding="utf-8"?>
<ds:datastoreItem xmlns:ds="http://schemas.openxmlformats.org/officeDocument/2006/customXml" ds:itemID="{5A7CB198-23F9-42F1-B9AF-7A2C30B8CCAE}">
  <ds:schemaRefs>
    <ds:schemaRef ds:uri="http://schemas.microsoft.com/sharepoint/v3/contenttype/forms"/>
  </ds:schemaRefs>
</ds:datastoreItem>
</file>

<file path=customXml/itemProps4.xml><?xml version="1.0" encoding="utf-8"?>
<ds:datastoreItem xmlns:ds="http://schemas.openxmlformats.org/officeDocument/2006/customXml" ds:itemID="{02A17AAA-B94E-45EC-86AA-114673DEAC3F}">
  <ds:schemaRefs>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3b7bdf44-c9f6-4e8a-b11e-38f1350b0e6e"/>
    <ds:schemaRef ds:uri="c72df712-2aa3-4210-9adc-1892eb12471a"/>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Segment</Template>
  <TotalTime>0</TotalTime>
  <Words>1750</Words>
  <Application>Microsoft Macintosh PowerPoint</Application>
  <PresentationFormat>Breitbild</PresentationFormat>
  <Paragraphs>167</Paragraphs>
  <Slides>11</Slides>
  <Notes>8</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11</vt:i4>
      </vt:variant>
    </vt:vector>
  </HeadingPairs>
  <TitlesOfParts>
    <vt:vector size="20" baseType="lpstr">
      <vt:lpstr>Arial</vt:lpstr>
      <vt:lpstr>Bradley Hand</vt:lpstr>
      <vt:lpstr>Calibri</vt:lpstr>
      <vt:lpstr>Calibri Light</vt:lpstr>
      <vt:lpstr>Heebo Light</vt:lpstr>
      <vt:lpstr>Wingdings 2</vt:lpstr>
      <vt:lpstr>HDOfficeLightV0</vt:lpstr>
      <vt:lpstr>Office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 Stoffen gespeicherte Energie wird zu Energie für Lebensvorgänge!!</vt:lpstr>
      <vt:lpstr> Energieumwandlung  In Stoffen gespeicherte Energie wird zu  Energie für Lebensvorgänge!!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Stefu</dc:creator>
  <cp:lastModifiedBy>Roswitha Ritter</cp:lastModifiedBy>
  <cp:revision>2</cp:revision>
  <cp:lastPrinted>2021-03-08T10:34:23Z</cp:lastPrinted>
  <dcterms:created xsi:type="dcterms:W3CDTF">2017-11-08T19:51:58Z</dcterms:created>
  <dcterms:modified xsi:type="dcterms:W3CDTF">2023-11-28T10:58:58Z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0x010100ADD64186320F034D96DF7923188D52B4</vt:lpwstr>
  </property>
  <property fmtid="{D5CDD505-2E9C-101B-9397-08002B2CF9AE}" pid="3" name="ComplianceAssetId">
    <vt:lpwstr/>
  </property>
  <property fmtid="{D5CDD505-2E9C-101B-9397-08002B2CF9AE}" pid="4" name="_dlc_DocIdItemGuid">
    <vt:lpwstr>2db6b1e3-d7cc-4d33-a30f-6d4e44b19325</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