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6" r:id="rId6"/>
    <p:sldMasterId id="2147483708" r:id="rId7"/>
  </p:sldMasterIdLst>
  <p:notesMasterIdLst>
    <p:notesMasterId r:id="rId19"/>
  </p:notesMasterIdLst>
  <p:handoutMasterIdLst>
    <p:handoutMasterId r:id="rId20"/>
  </p:handoutMasterIdLst>
  <p:sldIdLst>
    <p:sldId id="259" r:id="rId8"/>
    <p:sldId id="375" r:id="rId9"/>
    <p:sldId id="406" r:id="rId10"/>
    <p:sldId id="389" r:id="rId11"/>
    <p:sldId id="395" r:id="rId12"/>
    <p:sldId id="335" r:id="rId13"/>
    <p:sldId id="378" r:id="rId14"/>
    <p:sldId id="263" r:id="rId15"/>
    <p:sldId id="396" r:id="rId16"/>
    <p:sldId id="398" r:id="rId17"/>
    <p:sldId id="379" r:id="rId1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03DE0A2-C5DE-0448-88E6-DE2771B66473}">
          <p14:sldIdLst>
            <p14:sldId id="259"/>
            <p14:sldId id="375"/>
            <p14:sldId id="406"/>
            <p14:sldId id="389"/>
            <p14:sldId id="395"/>
            <p14:sldId id="335"/>
            <p14:sldId id="378"/>
            <p14:sldId id="263"/>
            <p14:sldId id="396"/>
            <p14:sldId id="398"/>
            <p14:sldId id="379"/>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187001-11F6-E2D6-2F96-9512F412B05B}" name="Maria Steger" initials="MS" userId="S::Steger@EduNetEurope.onmicrosoft.com::51a6a4c3-b2e6-443d-a3d5-b3509b4cf6d9" providerId="AD"/>
  <p188:author id="{74F5B80A-BE7C-836B-4978-9AE8D5951652}" name="Roswitha Ritter" initials="RR" userId="S::roswitha.ritter@sensimint.eu::463a3ed9-2842-4ac3-a364-a0fa97238dfc" providerId="AD"/>
  <p188:author id="{D66AB71C-FC82-968B-CA0E-8B331CAF8B42}" name="Daniel Müller" initials="DM" userId="S::daniel.mueller@sensimint.eu::ea3b229d-54d5-4806-9cf1-6c030b663f7b" providerId="AD"/>
  <p188:author id="{0E535961-D178-C831-547B-FD968240BE48}" name="Pliska-Halilovic" initials="P" userId="Pliska-Halilovic" providerId="None"/>
  <p188:author id="{78E50FC8-3B2F-6D48-7EC1-B01FA34C9231}" name="Claudia Schneider" initials="CS" userId="Claudia Schneid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nne" initials="M" lastIdx="0" clrIdx="0">
    <p:extLst>
      <p:ext uri="{19B8F6BF-5375-455C-9EA6-DF929625EA0E}">
        <p15:presenceInfo xmlns:p15="http://schemas.microsoft.com/office/powerpoint/2012/main" userId="Marianne" providerId="None"/>
      </p:ext>
    </p:extLst>
  </p:cmAuthor>
  <p:cmAuthor id="2" name="Pliska-Halilovic" initials="P" lastIdx="2" clrIdx="1">
    <p:extLst>
      <p:ext uri="{19B8F6BF-5375-455C-9EA6-DF929625EA0E}">
        <p15:presenceInfo xmlns:p15="http://schemas.microsoft.com/office/powerpoint/2012/main" userId="Pliska-Halilovic" providerId="None"/>
      </p:ext>
    </p:extLst>
  </p:cmAuthor>
  <p:cmAuthor id="3" name="Rosi Ritter" initials="RR" lastIdx="3" clrIdx="2">
    <p:extLst>
      <p:ext uri="{19B8F6BF-5375-455C-9EA6-DF929625EA0E}">
        <p15:presenceInfo xmlns:p15="http://schemas.microsoft.com/office/powerpoint/2012/main" userId="Rosi Rit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58FE4-8940-4DDF-9EE4-AA7BAEBEB481}" v="1" dt="2023-11-28T08:25:05.37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19" d="100"/>
          <a:sy n="119" d="100"/>
        </p:scale>
        <p:origin x="760" y="192"/>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ADA58FE4-8940-4DDF-9EE4-AA7BAEBEB481}"/>
    <pc:docChg chg="custSel addSld modSld sldOrd">
      <pc:chgData name="Maria Steger" userId="51a6a4c3-b2e6-443d-a3d5-b3509b4cf6d9" providerId="ADAL" clId="{ADA58FE4-8940-4DDF-9EE4-AA7BAEBEB481}" dt="2023-11-28T08:25:27.056" v="5" actId="20577"/>
      <pc:docMkLst>
        <pc:docMk/>
      </pc:docMkLst>
      <pc:sldChg chg="modSp add mod ord">
        <pc:chgData name="Maria Steger" userId="51a6a4c3-b2e6-443d-a3d5-b3509b4cf6d9" providerId="ADAL" clId="{ADA58FE4-8940-4DDF-9EE4-AA7BAEBEB481}" dt="2023-11-28T08:25:27.056" v="5" actId="20577"/>
        <pc:sldMkLst>
          <pc:docMk/>
          <pc:sldMk cId="3003778954" sldId="259"/>
        </pc:sldMkLst>
        <pc:spChg chg="mod">
          <ac:chgData name="Maria Steger" userId="51a6a4c3-b2e6-443d-a3d5-b3509b4cf6d9" providerId="ADAL" clId="{ADA58FE4-8940-4DDF-9EE4-AA7BAEBEB481}" dt="2023-11-28T08:25:27.056" v="5" actId="20577"/>
          <ac:spMkLst>
            <pc:docMk/>
            <pc:sldMk cId="3003778954" sldId="259"/>
            <ac:spMk id="11" creationId="{FF7896D5-1631-10C4-6D5E-1F341F279BC6}"/>
          </ac:spMkLst>
        </pc:spChg>
      </pc:sldChg>
      <pc:sldChg chg="modSp mod">
        <pc:chgData name="Maria Steger" userId="51a6a4c3-b2e6-443d-a3d5-b3509b4cf6d9" providerId="ADAL" clId="{ADA58FE4-8940-4DDF-9EE4-AA7BAEBEB481}" dt="2023-11-28T08:25:05.698" v="1" actId="27636"/>
        <pc:sldMkLst>
          <pc:docMk/>
          <pc:sldMk cId="2488756501" sldId="379"/>
        </pc:sldMkLst>
        <pc:spChg chg="mod">
          <ac:chgData name="Maria Steger" userId="51a6a4c3-b2e6-443d-a3d5-b3509b4cf6d9" providerId="ADAL" clId="{ADA58FE4-8940-4DDF-9EE4-AA7BAEBEB481}" dt="2023-11-28T08:25:05.698" v="1" actId="27636"/>
          <ac:spMkLst>
            <pc:docMk/>
            <pc:sldMk cId="2488756501" sldId="379"/>
            <ac:spMk id="2" creationId="{6FC67451-3906-57ED-5237-4526A690E3DA}"/>
          </ac:spMkLst>
        </pc:spChg>
      </pc:sldChg>
    </pc:docChg>
  </pc:docChgLst>
  <pc:docChgLst>
    <pc:chgData name="Roswitha Ritter" userId="463a3ed9-2842-4ac3-a364-a0fa97238dfc" providerId="ADAL" clId="{BCE957B1-E120-554A-8260-DA8684FC1E0A}"/>
    <pc:docChg chg="custSel modSld">
      <pc:chgData name="Roswitha Ritter" userId="463a3ed9-2842-4ac3-a364-a0fa97238dfc" providerId="ADAL" clId="{BCE957B1-E120-554A-8260-DA8684FC1E0A}" dt="2023-11-28T10:45:18.704" v="313" actId="1076"/>
      <pc:docMkLst>
        <pc:docMk/>
      </pc:docMkLst>
      <pc:sldChg chg="addSp delSp modSp mod">
        <pc:chgData name="Roswitha Ritter" userId="463a3ed9-2842-4ac3-a364-a0fa97238dfc" providerId="ADAL" clId="{BCE957B1-E120-554A-8260-DA8684FC1E0A}" dt="2023-11-28T10:38:56.911" v="230" actId="20577"/>
        <pc:sldMkLst>
          <pc:docMk/>
          <pc:sldMk cId="1379961917" sldId="335"/>
        </pc:sldMkLst>
        <pc:spChg chg="add mod">
          <ac:chgData name="Roswitha Ritter" userId="463a3ed9-2842-4ac3-a364-a0fa97238dfc" providerId="ADAL" clId="{BCE957B1-E120-554A-8260-DA8684FC1E0A}" dt="2023-11-28T10:38:56.911" v="230" actId="20577"/>
          <ac:spMkLst>
            <pc:docMk/>
            <pc:sldMk cId="1379961917" sldId="335"/>
            <ac:spMk id="12" creationId="{E51B38BB-5745-7475-8684-4BAB57BF0EA4}"/>
          </ac:spMkLst>
        </pc:spChg>
        <pc:spChg chg="add mod">
          <ac:chgData name="Roswitha Ritter" userId="463a3ed9-2842-4ac3-a364-a0fa97238dfc" providerId="ADAL" clId="{BCE957B1-E120-554A-8260-DA8684FC1E0A}" dt="2023-11-27T17:20:24.601" v="109" actId="207"/>
          <ac:spMkLst>
            <pc:docMk/>
            <pc:sldMk cId="1379961917" sldId="335"/>
            <ac:spMk id="14" creationId="{0190E8D5-2B44-D187-2AFF-7CBCC10660E2}"/>
          </ac:spMkLst>
        </pc:spChg>
        <pc:grpChg chg="del">
          <ac:chgData name="Roswitha Ritter" userId="463a3ed9-2842-4ac3-a364-a0fa97238dfc" providerId="ADAL" clId="{BCE957B1-E120-554A-8260-DA8684FC1E0A}" dt="2023-11-27T17:12:51.945" v="65" actId="478"/>
          <ac:grpSpMkLst>
            <pc:docMk/>
            <pc:sldMk cId="1379961917" sldId="335"/>
            <ac:grpSpMk id="6" creationId="{8F652317-F3C7-4360-8FC5-99F49F0A6501}"/>
          </ac:grpSpMkLst>
        </pc:grpChg>
        <pc:grpChg chg="del">
          <ac:chgData name="Roswitha Ritter" userId="463a3ed9-2842-4ac3-a364-a0fa97238dfc" providerId="ADAL" clId="{BCE957B1-E120-554A-8260-DA8684FC1E0A}" dt="2023-11-27T17:17:09.894" v="73" actId="478"/>
          <ac:grpSpMkLst>
            <pc:docMk/>
            <pc:sldMk cId="1379961917" sldId="335"/>
            <ac:grpSpMk id="13" creationId="{DB5D617C-84DB-4664-8D17-1E7F7853DF33}"/>
          </ac:grpSpMkLst>
        </pc:grpChg>
        <pc:picChg chg="del">
          <ac:chgData name="Roswitha Ritter" userId="463a3ed9-2842-4ac3-a364-a0fa97238dfc" providerId="ADAL" clId="{BCE957B1-E120-554A-8260-DA8684FC1E0A}" dt="2023-11-27T17:12:51.945" v="65" actId="478"/>
          <ac:picMkLst>
            <pc:docMk/>
            <pc:sldMk cId="1379961917" sldId="335"/>
            <ac:picMk id="4" creationId="{BB9A30BA-D9D7-4264-8E95-628956831919}"/>
          </ac:picMkLst>
        </pc:picChg>
        <pc:picChg chg="add mod">
          <ac:chgData name="Roswitha Ritter" userId="463a3ed9-2842-4ac3-a364-a0fa97238dfc" providerId="ADAL" clId="{BCE957B1-E120-554A-8260-DA8684FC1E0A}" dt="2023-11-27T17:12:59.210" v="68" actId="1076"/>
          <ac:picMkLst>
            <pc:docMk/>
            <pc:sldMk cId="1379961917" sldId="335"/>
            <ac:picMk id="2050" creationId="{5344A4AC-C5B1-96D9-E7DA-803B95080C67}"/>
          </ac:picMkLst>
        </pc:picChg>
        <pc:picChg chg="add mod">
          <ac:chgData name="Roswitha Ritter" userId="463a3ed9-2842-4ac3-a364-a0fa97238dfc" providerId="ADAL" clId="{BCE957B1-E120-554A-8260-DA8684FC1E0A}" dt="2023-11-27T17:17:34.035" v="80" actId="1076"/>
          <ac:picMkLst>
            <pc:docMk/>
            <pc:sldMk cId="1379961917" sldId="335"/>
            <ac:picMk id="2052" creationId="{EAD30A2F-3347-6B55-578F-13135E12EB7A}"/>
          </ac:picMkLst>
        </pc:picChg>
      </pc:sldChg>
      <pc:sldChg chg="addSp delSp modSp mod modNotesTx">
        <pc:chgData name="Roswitha Ritter" userId="463a3ed9-2842-4ac3-a364-a0fa97238dfc" providerId="ADAL" clId="{BCE957B1-E120-554A-8260-DA8684FC1E0A}" dt="2023-11-28T10:45:18.704" v="313" actId="1076"/>
        <pc:sldMkLst>
          <pc:docMk/>
          <pc:sldMk cId="815147732" sldId="375"/>
        </pc:sldMkLst>
        <pc:spChg chg="mod">
          <ac:chgData name="Roswitha Ritter" userId="463a3ed9-2842-4ac3-a364-a0fa97238dfc" providerId="ADAL" clId="{BCE957B1-E120-554A-8260-DA8684FC1E0A}" dt="2023-11-27T17:09:59.275" v="28" actId="478"/>
          <ac:spMkLst>
            <pc:docMk/>
            <pc:sldMk cId="815147732" sldId="375"/>
            <ac:spMk id="3" creationId="{C8B4C632-01BC-BF11-2CA5-D73B1329FE3B}"/>
          </ac:spMkLst>
        </pc:spChg>
        <pc:spChg chg="add mod">
          <ac:chgData name="Roswitha Ritter" userId="463a3ed9-2842-4ac3-a364-a0fa97238dfc" providerId="ADAL" clId="{BCE957B1-E120-554A-8260-DA8684FC1E0A}" dt="2023-11-28T10:41:19.560" v="277" actId="20577"/>
          <ac:spMkLst>
            <pc:docMk/>
            <pc:sldMk cId="815147732" sldId="375"/>
            <ac:spMk id="4" creationId="{D473BC04-5C75-857B-5BA5-3F96D0E25BC9}"/>
          </ac:spMkLst>
        </pc:spChg>
        <pc:spChg chg="add del">
          <ac:chgData name="Roswitha Ritter" userId="463a3ed9-2842-4ac3-a364-a0fa97238dfc" providerId="ADAL" clId="{BCE957B1-E120-554A-8260-DA8684FC1E0A}" dt="2023-11-27T17:08:38.443" v="18"/>
          <ac:spMkLst>
            <pc:docMk/>
            <pc:sldMk cId="815147732" sldId="375"/>
            <ac:spMk id="10" creationId="{E80C53F7-B76C-AD05-E2A9-60511FA019BD}"/>
          </ac:spMkLst>
        </pc:spChg>
        <pc:spChg chg="add mod">
          <ac:chgData name="Roswitha Ritter" userId="463a3ed9-2842-4ac3-a364-a0fa97238dfc" providerId="ADAL" clId="{BCE957B1-E120-554A-8260-DA8684FC1E0A}" dt="2023-11-27T17:12:06.216" v="64" actId="255"/>
          <ac:spMkLst>
            <pc:docMk/>
            <pc:sldMk cId="815147732" sldId="375"/>
            <ac:spMk id="18" creationId="{F834FAB2-A2A9-C9D1-96E6-75BCFC04D8C7}"/>
          </ac:spMkLst>
        </pc:spChg>
        <pc:spChg chg="add del">
          <ac:chgData name="Roswitha Ritter" userId="463a3ed9-2842-4ac3-a364-a0fa97238dfc" providerId="ADAL" clId="{BCE957B1-E120-554A-8260-DA8684FC1E0A}" dt="2023-11-27T17:10:05.387" v="30"/>
          <ac:spMkLst>
            <pc:docMk/>
            <pc:sldMk cId="815147732" sldId="375"/>
            <ac:spMk id="19" creationId="{1CEBE257-0358-68AF-EE86-592B9607C9B6}"/>
          </ac:spMkLst>
        </pc:spChg>
        <pc:spChg chg="add mod">
          <ac:chgData name="Roswitha Ritter" userId="463a3ed9-2842-4ac3-a364-a0fa97238dfc" providerId="ADAL" clId="{BCE957B1-E120-554A-8260-DA8684FC1E0A}" dt="2023-11-28T10:45:18.704" v="313" actId="1076"/>
          <ac:spMkLst>
            <pc:docMk/>
            <pc:sldMk cId="815147732" sldId="375"/>
            <ac:spMk id="22" creationId="{5C0597F9-998D-CB4B-9027-3B6E1D201881}"/>
          </ac:spMkLst>
        </pc:spChg>
        <pc:grpChg chg="mod">
          <ac:chgData name="Roswitha Ritter" userId="463a3ed9-2842-4ac3-a364-a0fa97238dfc" providerId="ADAL" clId="{BCE957B1-E120-554A-8260-DA8684FC1E0A}" dt="2023-11-27T17:09:59.275" v="28" actId="478"/>
          <ac:grpSpMkLst>
            <pc:docMk/>
            <pc:sldMk cId="815147732" sldId="375"/>
            <ac:grpSpMk id="14" creationId="{65F1A351-0615-FA00-529C-F921DFC8F1C2}"/>
          </ac:grpSpMkLst>
        </pc:grpChg>
        <pc:picChg chg="add mod">
          <ac:chgData name="Roswitha Ritter" userId="463a3ed9-2842-4ac3-a364-a0fa97238dfc" providerId="ADAL" clId="{BCE957B1-E120-554A-8260-DA8684FC1E0A}" dt="2023-11-27T17:06:59.435" v="5" actId="14100"/>
          <ac:picMkLst>
            <pc:docMk/>
            <pc:sldMk cId="815147732" sldId="375"/>
            <ac:picMk id="2" creationId="{457D2A53-7873-4A93-9DCC-A7E233E895F7}"/>
          </ac:picMkLst>
        </pc:picChg>
        <pc:picChg chg="del">
          <ac:chgData name="Roswitha Ritter" userId="463a3ed9-2842-4ac3-a364-a0fa97238dfc" providerId="ADAL" clId="{BCE957B1-E120-554A-8260-DA8684FC1E0A}" dt="2023-11-27T17:06:48.840" v="0" actId="478"/>
          <ac:picMkLst>
            <pc:docMk/>
            <pc:sldMk cId="815147732" sldId="375"/>
            <ac:picMk id="9" creationId="{71BB472F-91D6-37C2-0C05-E97842F2840C}"/>
          </ac:picMkLst>
        </pc:picChg>
        <pc:picChg chg="add del mod">
          <ac:chgData name="Roswitha Ritter" userId="463a3ed9-2842-4ac3-a364-a0fa97238dfc" providerId="ADAL" clId="{BCE957B1-E120-554A-8260-DA8684FC1E0A}" dt="2023-11-28T10:44:06.363" v="278" actId="478"/>
          <ac:picMkLst>
            <pc:docMk/>
            <pc:sldMk cId="815147732" sldId="375"/>
            <ac:picMk id="11" creationId="{E0A840E4-8FBC-AE21-E2ED-2AFCE7D5C886}"/>
          </ac:picMkLst>
        </pc:picChg>
        <pc:picChg chg="add mod modCrop">
          <ac:chgData name="Roswitha Ritter" userId="463a3ed9-2842-4ac3-a364-a0fa97238dfc" providerId="ADAL" clId="{BCE957B1-E120-554A-8260-DA8684FC1E0A}" dt="2023-11-27T17:10:51.757" v="55" actId="1076"/>
          <ac:picMkLst>
            <pc:docMk/>
            <pc:sldMk cId="815147732" sldId="375"/>
            <ac:picMk id="21" creationId="{534E9E00-A8A9-0B0A-0403-664355B7FAC7}"/>
          </ac:picMkLst>
        </pc:picChg>
        <pc:picChg chg="add mod">
          <ac:chgData name="Roswitha Ritter" userId="463a3ed9-2842-4ac3-a364-a0fa97238dfc" providerId="ADAL" clId="{BCE957B1-E120-554A-8260-DA8684FC1E0A}" dt="2023-11-28T10:44:45.418" v="289" actId="732"/>
          <ac:picMkLst>
            <pc:docMk/>
            <pc:sldMk cId="815147732" sldId="375"/>
            <ac:picMk id="1026" creationId="{D89513E4-5281-FA04-012B-3B36BD086BEB}"/>
          </ac:picMkLst>
        </pc:picChg>
        <pc:picChg chg="del">
          <ac:chgData name="Roswitha Ritter" userId="463a3ed9-2842-4ac3-a364-a0fa97238dfc" providerId="ADAL" clId="{BCE957B1-E120-554A-8260-DA8684FC1E0A}" dt="2023-11-27T17:09:59.275" v="28" actId="478"/>
          <ac:picMkLst>
            <pc:docMk/>
            <pc:sldMk cId="815147732" sldId="375"/>
            <ac:picMk id="1026" creationId="{D8F693BC-2A04-7A05-EA23-6DE386BA9ADE}"/>
          </ac:picMkLst>
        </pc:picChg>
        <pc:picChg chg="del">
          <ac:chgData name="Roswitha Ritter" userId="463a3ed9-2842-4ac3-a364-a0fa97238dfc" providerId="ADAL" clId="{BCE957B1-E120-554A-8260-DA8684FC1E0A}" dt="2023-11-27T17:08:31.385" v="16" actId="478"/>
          <ac:picMkLst>
            <pc:docMk/>
            <pc:sldMk cId="815147732" sldId="375"/>
            <ac:picMk id="1030" creationId="{B9A58003-FF9C-0D9C-E5BA-AC76710AF793}"/>
          </ac:picMkLst>
        </pc:picChg>
        <pc:cxnChg chg="mod">
          <ac:chgData name="Roswitha Ritter" userId="463a3ed9-2842-4ac3-a364-a0fa97238dfc" providerId="ADAL" clId="{BCE957B1-E120-554A-8260-DA8684FC1E0A}" dt="2023-11-27T17:09:59.275" v="28" actId="478"/>
          <ac:cxnSpMkLst>
            <pc:docMk/>
            <pc:sldMk cId="815147732" sldId="375"/>
            <ac:cxnSpMk id="12" creationId="{310B3350-13FE-4764-7FC6-F1B65C91202F}"/>
          </ac:cxnSpMkLst>
        </pc:cxnChg>
      </pc:sldChg>
      <pc:sldChg chg="addSp delSp modSp mod">
        <pc:chgData name="Roswitha Ritter" userId="463a3ed9-2842-4ac3-a364-a0fa97238dfc" providerId="ADAL" clId="{BCE957B1-E120-554A-8260-DA8684FC1E0A}" dt="2023-11-27T17:21:58.660" v="124" actId="14100"/>
        <pc:sldMkLst>
          <pc:docMk/>
          <pc:sldMk cId="231652596" sldId="378"/>
        </pc:sldMkLst>
        <pc:spChg chg="add del">
          <ac:chgData name="Roswitha Ritter" userId="463a3ed9-2842-4ac3-a364-a0fa97238dfc" providerId="ADAL" clId="{BCE957B1-E120-554A-8260-DA8684FC1E0A}" dt="2023-11-27T17:21:07.660" v="113" actId="478"/>
          <ac:spMkLst>
            <pc:docMk/>
            <pc:sldMk cId="231652596" sldId="378"/>
            <ac:spMk id="21" creationId="{565F0CF0-B19E-10EF-5163-72A788869451}"/>
          </ac:spMkLst>
        </pc:spChg>
        <pc:spChg chg="add mod">
          <ac:chgData name="Roswitha Ritter" userId="463a3ed9-2842-4ac3-a364-a0fa97238dfc" providerId="ADAL" clId="{BCE957B1-E120-554A-8260-DA8684FC1E0A}" dt="2023-11-27T17:21:47.155" v="121" actId="14100"/>
          <ac:spMkLst>
            <pc:docMk/>
            <pc:sldMk cId="231652596" sldId="378"/>
            <ac:spMk id="23" creationId="{65DE38B4-9E6D-E227-F29B-8D0A6C4CD91B}"/>
          </ac:spMkLst>
        </pc:spChg>
        <pc:spChg chg="add mod">
          <ac:chgData name="Roswitha Ritter" userId="463a3ed9-2842-4ac3-a364-a0fa97238dfc" providerId="ADAL" clId="{BCE957B1-E120-554A-8260-DA8684FC1E0A}" dt="2023-11-27T17:21:58.660" v="124" actId="14100"/>
          <ac:spMkLst>
            <pc:docMk/>
            <pc:sldMk cId="231652596" sldId="378"/>
            <ac:spMk id="25" creationId="{9B05808E-AB6F-706D-8386-102FD4C0FBA8}"/>
          </ac:spMkLst>
        </pc:spChg>
        <pc:grpChg chg="del">
          <ac:chgData name="Roswitha Ritter" userId="463a3ed9-2842-4ac3-a364-a0fa97238dfc" providerId="ADAL" clId="{BCE957B1-E120-554A-8260-DA8684FC1E0A}" dt="2023-11-27T17:20:45.854" v="110" actId="478"/>
          <ac:grpSpMkLst>
            <pc:docMk/>
            <pc:sldMk cId="231652596" sldId="378"/>
            <ac:grpSpMk id="6" creationId="{8F652317-F3C7-4360-8FC5-99F49F0A6501}"/>
          </ac:grpSpMkLst>
        </pc:grpChg>
        <pc:grpChg chg="mod">
          <ac:chgData name="Roswitha Ritter" userId="463a3ed9-2842-4ac3-a364-a0fa97238dfc" providerId="ADAL" clId="{BCE957B1-E120-554A-8260-DA8684FC1E0A}" dt="2023-11-27T17:21:37.090" v="118" actId="14100"/>
          <ac:grpSpMkLst>
            <pc:docMk/>
            <pc:sldMk cId="231652596" sldId="378"/>
            <ac:grpSpMk id="16" creationId="{1BF8B3D5-FDF0-46D4-B9F6-4528BD09EEEA}"/>
          </ac:grpSpMkLst>
        </pc:grpChg>
        <pc:picChg chg="del">
          <ac:chgData name="Roswitha Ritter" userId="463a3ed9-2842-4ac3-a364-a0fa97238dfc" providerId="ADAL" clId="{BCE957B1-E120-554A-8260-DA8684FC1E0A}" dt="2023-11-27T17:20:45.854" v="110" actId="478"/>
          <ac:picMkLst>
            <pc:docMk/>
            <pc:sldMk cId="231652596" sldId="378"/>
            <ac:picMk id="4" creationId="{BB9A30BA-D9D7-4264-8E95-628956831919}"/>
          </ac:picMkLst>
        </pc:picChg>
        <pc:picChg chg="del">
          <ac:chgData name="Roswitha Ritter" userId="463a3ed9-2842-4ac3-a364-a0fa97238dfc" providerId="ADAL" clId="{BCE957B1-E120-554A-8260-DA8684FC1E0A}" dt="2023-11-27T17:20:49.189" v="111" actId="478"/>
          <ac:picMkLst>
            <pc:docMk/>
            <pc:sldMk cId="231652596" sldId="378"/>
            <ac:picMk id="5" creationId="{82DB193D-8D45-4156-9C9B-A2585C983867}"/>
          </ac:picMkLst>
        </pc:picChg>
        <pc:picChg chg="add mod">
          <ac:chgData name="Roswitha Ritter" userId="463a3ed9-2842-4ac3-a364-a0fa97238dfc" providerId="ADAL" clId="{BCE957B1-E120-554A-8260-DA8684FC1E0A}" dt="2023-11-27T17:21:40.923" v="119" actId="1076"/>
          <ac:picMkLst>
            <pc:docMk/>
            <pc:sldMk cId="231652596" sldId="378"/>
            <ac:picMk id="22" creationId="{852D9753-0E25-B244-C17A-34104F741836}"/>
          </ac:picMkLst>
        </pc:picChg>
        <pc:picChg chg="add mod">
          <ac:chgData name="Roswitha Ritter" userId="463a3ed9-2842-4ac3-a364-a0fa97238dfc" providerId="ADAL" clId="{BCE957B1-E120-554A-8260-DA8684FC1E0A}" dt="2023-11-27T17:21:52.399" v="122" actId="1076"/>
          <ac:picMkLst>
            <pc:docMk/>
            <pc:sldMk cId="231652596" sldId="378"/>
            <ac:picMk id="24" creationId="{A1A5E396-D07F-BFD4-CBC2-55EF1CE89EB0}"/>
          </ac:picMkLst>
        </pc:picChg>
      </pc:sldChg>
      <pc:sldChg chg="addSp delSp modSp mod">
        <pc:chgData name="Roswitha Ritter" userId="463a3ed9-2842-4ac3-a364-a0fa97238dfc" providerId="ADAL" clId="{BCE957B1-E120-554A-8260-DA8684FC1E0A}" dt="2023-11-28T10:39:38.661" v="249" actId="20577"/>
        <pc:sldMkLst>
          <pc:docMk/>
          <pc:sldMk cId="2488756501" sldId="379"/>
        </pc:sldMkLst>
        <pc:spChg chg="add mod">
          <ac:chgData name="Roswitha Ritter" userId="463a3ed9-2842-4ac3-a364-a0fa97238dfc" providerId="ADAL" clId="{BCE957B1-E120-554A-8260-DA8684FC1E0A}" dt="2023-11-28T10:39:38.661" v="249" actId="20577"/>
          <ac:spMkLst>
            <pc:docMk/>
            <pc:sldMk cId="2488756501" sldId="379"/>
            <ac:spMk id="6" creationId="{903760A9-C051-3D1C-D7BE-909548B39D66}"/>
          </ac:spMkLst>
        </pc:spChg>
        <pc:spChg chg="add mod">
          <ac:chgData name="Roswitha Ritter" userId="463a3ed9-2842-4ac3-a364-a0fa97238dfc" providerId="ADAL" clId="{BCE957B1-E120-554A-8260-DA8684FC1E0A}" dt="2023-11-27T17:29:31.950" v="151" actId="1076"/>
          <ac:spMkLst>
            <pc:docMk/>
            <pc:sldMk cId="2488756501" sldId="379"/>
            <ac:spMk id="10" creationId="{D9D5EAAF-1EB6-3624-EEBE-6DE66CE5A61C}"/>
          </ac:spMkLst>
        </pc:spChg>
        <pc:spChg chg="add del">
          <ac:chgData name="Roswitha Ritter" userId="463a3ed9-2842-4ac3-a364-a0fa97238dfc" providerId="ADAL" clId="{BCE957B1-E120-554A-8260-DA8684FC1E0A}" dt="2023-11-27T17:30:33.872" v="154"/>
          <ac:spMkLst>
            <pc:docMk/>
            <pc:sldMk cId="2488756501" sldId="379"/>
            <ac:spMk id="11" creationId="{80B9EA45-9CA3-34FC-55FE-166C82AFC5BB}"/>
          </ac:spMkLst>
        </pc:spChg>
        <pc:spChg chg="add mod">
          <ac:chgData name="Roswitha Ritter" userId="463a3ed9-2842-4ac3-a364-a0fa97238dfc" providerId="ADAL" clId="{BCE957B1-E120-554A-8260-DA8684FC1E0A}" dt="2023-11-27T17:31:24.804" v="187" actId="1076"/>
          <ac:spMkLst>
            <pc:docMk/>
            <pc:sldMk cId="2488756501" sldId="379"/>
            <ac:spMk id="16" creationId="{1BC074AB-A250-BC37-39E9-7BD940333479}"/>
          </ac:spMkLst>
        </pc:spChg>
        <pc:spChg chg="add mod">
          <ac:chgData name="Roswitha Ritter" userId="463a3ed9-2842-4ac3-a364-a0fa97238dfc" providerId="ADAL" clId="{BCE957B1-E120-554A-8260-DA8684FC1E0A}" dt="2023-11-27T17:32:36.836" v="210" actId="688"/>
          <ac:spMkLst>
            <pc:docMk/>
            <pc:sldMk cId="2488756501" sldId="379"/>
            <ac:spMk id="17" creationId="{E2052EC5-69C3-C258-475C-19FBF942455E}"/>
          </ac:spMkLst>
        </pc:spChg>
        <pc:spChg chg="add mod">
          <ac:chgData name="Roswitha Ritter" userId="463a3ed9-2842-4ac3-a364-a0fa97238dfc" providerId="ADAL" clId="{BCE957B1-E120-554A-8260-DA8684FC1E0A}" dt="2023-11-27T17:32:29.325" v="209" actId="1076"/>
          <ac:spMkLst>
            <pc:docMk/>
            <pc:sldMk cId="2488756501" sldId="379"/>
            <ac:spMk id="18" creationId="{3977DEED-A13A-F8C2-BDAB-E2F05AA7C6F9}"/>
          </ac:spMkLst>
        </pc:spChg>
        <pc:grpChg chg="del">
          <ac:chgData name="Roswitha Ritter" userId="463a3ed9-2842-4ac3-a364-a0fa97238dfc" providerId="ADAL" clId="{BCE957B1-E120-554A-8260-DA8684FC1E0A}" dt="2023-11-27T17:27:59.155" v="135" actId="478"/>
          <ac:grpSpMkLst>
            <pc:docMk/>
            <pc:sldMk cId="2488756501" sldId="379"/>
            <ac:grpSpMk id="14" creationId="{92D7C975-B222-9DE6-536E-9B4C7B65044E}"/>
          </ac:grpSpMkLst>
        </pc:grpChg>
        <pc:grpChg chg="del">
          <ac:chgData name="Roswitha Ritter" userId="463a3ed9-2842-4ac3-a364-a0fa97238dfc" providerId="ADAL" clId="{BCE957B1-E120-554A-8260-DA8684FC1E0A}" dt="2023-11-27T17:22:38.141" v="125" actId="478"/>
          <ac:grpSpMkLst>
            <pc:docMk/>
            <pc:sldMk cId="2488756501" sldId="379"/>
            <ac:grpSpMk id="28" creationId="{92B674A8-8795-6EAF-7CB3-A48BFB059630}"/>
          </ac:grpSpMkLst>
        </pc:grpChg>
        <pc:graphicFrameChg chg="add mod modGraphic">
          <ac:chgData name="Roswitha Ritter" userId="463a3ed9-2842-4ac3-a364-a0fa97238dfc" providerId="ADAL" clId="{BCE957B1-E120-554A-8260-DA8684FC1E0A}" dt="2023-11-27T17:26:04.820" v="134"/>
          <ac:graphicFrameMkLst>
            <pc:docMk/>
            <pc:sldMk cId="2488756501" sldId="379"/>
            <ac:graphicFrameMk id="5" creationId="{598C6586-EFF4-E489-4413-712467F18BBD}"/>
          </ac:graphicFrameMkLst>
        </pc:graphicFrameChg>
        <pc:picChg chg="add mod">
          <ac:chgData name="Roswitha Ritter" userId="463a3ed9-2842-4ac3-a364-a0fa97238dfc" providerId="ADAL" clId="{BCE957B1-E120-554A-8260-DA8684FC1E0A}" dt="2023-11-27T17:25:56.292" v="132" actId="1076"/>
          <ac:picMkLst>
            <pc:docMk/>
            <pc:sldMk cId="2488756501" sldId="379"/>
            <ac:picMk id="3" creationId="{FDC2BB4B-1C8C-FBEF-4120-965889084A96}"/>
          </ac:picMkLst>
        </pc:picChg>
        <pc:picChg chg="del">
          <ac:chgData name="Roswitha Ritter" userId="463a3ed9-2842-4ac3-a364-a0fa97238dfc" providerId="ADAL" clId="{BCE957B1-E120-554A-8260-DA8684FC1E0A}" dt="2023-11-27T17:29:26.517" v="149" actId="478"/>
          <ac:picMkLst>
            <pc:docMk/>
            <pc:sldMk cId="2488756501" sldId="379"/>
            <ac:picMk id="4" creationId="{8331CC26-F01D-451E-93F4-FCBD2222A126}"/>
          </ac:picMkLst>
        </pc:picChg>
        <pc:picChg chg="add mod">
          <ac:chgData name="Roswitha Ritter" userId="463a3ed9-2842-4ac3-a364-a0fa97238dfc" providerId="ADAL" clId="{BCE957B1-E120-554A-8260-DA8684FC1E0A}" dt="2023-11-27T17:29:31.950" v="151" actId="1076"/>
          <ac:picMkLst>
            <pc:docMk/>
            <pc:sldMk cId="2488756501" sldId="379"/>
            <ac:picMk id="7" creationId="{1033E9C8-68B0-9B91-C8CE-FAD6FC294E14}"/>
          </ac:picMkLst>
        </pc:picChg>
        <pc:picChg chg="del">
          <ac:chgData name="Roswitha Ritter" userId="463a3ed9-2842-4ac3-a364-a0fa97238dfc" providerId="ADAL" clId="{BCE957B1-E120-554A-8260-DA8684FC1E0A}" dt="2023-11-27T17:31:31.952" v="188" actId="478"/>
          <ac:picMkLst>
            <pc:docMk/>
            <pc:sldMk cId="2488756501" sldId="379"/>
            <ac:picMk id="9" creationId="{1F3ABE36-44AE-7DA7-5776-258AEBAD72F5}"/>
          </ac:picMkLst>
        </pc:picChg>
        <pc:picChg chg="add mod">
          <ac:chgData name="Roswitha Ritter" userId="463a3ed9-2842-4ac3-a364-a0fa97238dfc" providerId="ADAL" clId="{BCE957B1-E120-554A-8260-DA8684FC1E0A}" dt="2023-11-27T17:30:44.367" v="159" actId="1076"/>
          <ac:picMkLst>
            <pc:docMk/>
            <pc:sldMk cId="2488756501" sldId="379"/>
            <ac:picMk id="15" creationId="{C999044E-41DB-8D99-F6F9-F4A0206FF6AB}"/>
          </ac:picMkLst>
        </pc:picChg>
        <pc:picChg chg="del">
          <ac:chgData name="Roswitha Ritter" userId="463a3ed9-2842-4ac3-a364-a0fa97238dfc" providerId="ADAL" clId="{BCE957B1-E120-554A-8260-DA8684FC1E0A}" dt="2023-11-27T17:30:28.182" v="152" actId="478"/>
          <ac:picMkLst>
            <pc:docMk/>
            <pc:sldMk cId="2488756501" sldId="379"/>
            <ac:picMk id="25" creationId="{CADC6E1F-061B-DDAA-93ED-9AE3CD1DE4AC}"/>
          </ac:picMkLst>
        </pc:picChg>
        <pc:picChg chg="del">
          <ac:chgData name="Roswitha Ritter" userId="463a3ed9-2842-4ac3-a364-a0fa97238dfc" providerId="ADAL" clId="{BCE957B1-E120-554A-8260-DA8684FC1E0A}" dt="2023-11-27T17:28:13.667" v="136" actId="478"/>
          <ac:picMkLst>
            <pc:docMk/>
            <pc:sldMk cId="2488756501" sldId="379"/>
            <ac:picMk id="2054" creationId="{E289528F-F2AC-0DCC-9717-3B005F5C02CD}"/>
          </ac:picMkLst>
        </pc:picChg>
        <pc:picChg chg="add mod">
          <ac:chgData name="Roswitha Ritter" userId="463a3ed9-2842-4ac3-a364-a0fa97238dfc" providerId="ADAL" clId="{BCE957B1-E120-554A-8260-DA8684FC1E0A}" dt="2023-11-27T17:28:25.915" v="141" actId="1076"/>
          <ac:picMkLst>
            <pc:docMk/>
            <pc:sldMk cId="2488756501" sldId="379"/>
            <ac:picMk id="4098" creationId="{705F60F8-601E-7714-8E7B-66265EF10F5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D84EE81-CFB8-4A13-A510-5910E3ECE0CE}"/>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umsplatzhalter 2">
            <a:extLst>
              <a:ext uri="{FF2B5EF4-FFF2-40B4-BE49-F238E27FC236}">
                <a16:creationId xmlns:a16="http://schemas.microsoft.com/office/drawing/2014/main" id="{CB844D91-30DD-44AB-BBA3-FE7DFC0B0079}"/>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33D25CCF-2F3A-47FE-9988-D39AF6E15062}" type="datetimeFigureOut">
              <a:rPr lang="en-GB" smtClean="0"/>
              <a:t>28/11/2023</a:t>
            </a:fld>
            <a:endParaRPr lang="en-GB"/>
          </a:p>
        </p:txBody>
      </p:sp>
      <p:sp>
        <p:nvSpPr>
          <p:cNvPr id="4" name="Fußzeilenplatzhalter 3">
            <a:extLst>
              <a:ext uri="{FF2B5EF4-FFF2-40B4-BE49-F238E27FC236}">
                <a16:creationId xmlns:a16="http://schemas.microsoft.com/office/drawing/2014/main" id="{F39AEA74-474B-49FA-ABF3-5EB1F866A9FA}"/>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Foliennummernplatzhalter 4">
            <a:extLst>
              <a:ext uri="{FF2B5EF4-FFF2-40B4-BE49-F238E27FC236}">
                <a16:creationId xmlns:a16="http://schemas.microsoft.com/office/drawing/2014/main" id="{3E7E54E0-C9B3-4995-9328-B04102D4C1F5}"/>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7F9C9474-F715-416D-B9FD-075972DBAB0B}" type="slidenum">
              <a:rPr lang="en-GB" smtClean="0"/>
              <a:t>‹Nr.›</a:t>
            </a:fld>
            <a:endParaRPr lang="en-GB"/>
          </a:p>
        </p:txBody>
      </p:sp>
    </p:spTree>
    <p:extLst>
      <p:ext uri="{BB962C8B-B14F-4D97-AF65-F5344CB8AC3E}">
        <p14:creationId xmlns:p14="http://schemas.microsoft.com/office/powerpoint/2010/main" val="42465745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ink>
</file>

<file path=ppt/ink/ink2.xml><?xml version="1.0" encoding="utf-8"?>
<inkml:ink xmlns:inkml="http://www.w3.org/2003/InkML">
  <inkml:definitions/>
</inkml:ink>
</file>

<file path=ppt/ink/ink3.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49EA129-1C47-49B8-BBFA-7BBA17D92274}" type="datetimeFigureOut">
              <a:rPr lang="en-GB" smtClean="0"/>
              <a:t>28/11/2023</a:t>
            </a:fld>
            <a:endParaRPr lang="en-GB"/>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363F9A95-EDC3-42C8-A076-1EE155614C30}" type="slidenum">
              <a:rPr lang="en-GB" smtClean="0"/>
              <a:t>‹Nr.›</a:t>
            </a:fld>
            <a:endParaRPr lang="en-GB"/>
          </a:p>
        </p:txBody>
      </p:sp>
    </p:spTree>
    <p:extLst>
      <p:ext uri="{BB962C8B-B14F-4D97-AF65-F5344CB8AC3E}">
        <p14:creationId xmlns:p14="http://schemas.microsoft.com/office/powerpoint/2010/main" val="222579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900" dirty="0"/>
          </a:p>
        </p:txBody>
      </p:sp>
      <p:sp>
        <p:nvSpPr>
          <p:cNvPr id="4" name="Foliennummernplatzhalter 3"/>
          <p:cNvSpPr>
            <a:spLocks noGrp="1"/>
          </p:cNvSpPr>
          <p:nvPr>
            <p:ph type="sldNum" sz="quarter" idx="5"/>
          </p:nvPr>
        </p:nvSpPr>
        <p:spPr/>
        <p:txBody>
          <a:bodyPr/>
          <a:lstStyle/>
          <a:p>
            <a:fld id="{363F9A95-EDC3-42C8-A076-1EE155614C30}" type="slidenum">
              <a:rPr lang="en-GB" smtClean="0"/>
              <a:t>2</a:t>
            </a:fld>
            <a:endParaRPr lang="en-GB"/>
          </a:p>
        </p:txBody>
      </p:sp>
    </p:spTree>
    <p:extLst>
      <p:ext uri="{BB962C8B-B14F-4D97-AF65-F5344CB8AC3E}">
        <p14:creationId xmlns:p14="http://schemas.microsoft.com/office/powerpoint/2010/main" val="3181029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3F9A95-EDC3-42C8-A076-1EE155614C30}" type="slidenum">
              <a:rPr lang="en-GB" smtClean="0"/>
              <a:t>11</a:t>
            </a:fld>
            <a:endParaRPr lang="en-GB"/>
          </a:p>
        </p:txBody>
      </p:sp>
    </p:spTree>
    <p:extLst>
      <p:ext uri="{BB962C8B-B14F-4D97-AF65-F5344CB8AC3E}">
        <p14:creationId xmlns:p14="http://schemas.microsoft.com/office/powerpoint/2010/main" val="319246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a:p>
        </p:txBody>
      </p:sp>
      <p:sp>
        <p:nvSpPr>
          <p:cNvPr id="4" name="Foliennummernplatzhalter 3"/>
          <p:cNvSpPr>
            <a:spLocks noGrp="1"/>
          </p:cNvSpPr>
          <p:nvPr>
            <p:ph type="sldNum" sz="quarter" idx="5"/>
          </p:nvPr>
        </p:nvSpPr>
        <p:spPr/>
        <p:txBody>
          <a:bodyPr/>
          <a:lstStyle/>
          <a:p>
            <a:fld id="{363F9A95-EDC3-42C8-A076-1EE155614C30}" type="slidenum">
              <a:rPr lang="en-GB" smtClean="0"/>
              <a:t>3</a:t>
            </a:fld>
            <a:endParaRPr lang="en-GB"/>
          </a:p>
        </p:txBody>
      </p:sp>
    </p:spTree>
    <p:extLst>
      <p:ext uri="{BB962C8B-B14F-4D97-AF65-F5344CB8AC3E}">
        <p14:creationId xmlns:p14="http://schemas.microsoft.com/office/powerpoint/2010/main" val="17855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4</a:t>
            </a:fld>
            <a:endParaRPr lang="en-GB"/>
          </a:p>
        </p:txBody>
      </p:sp>
    </p:spTree>
    <p:extLst>
      <p:ext uri="{BB962C8B-B14F-4D97-AF65-F5344CB8AC3E}">
        <p14:creationId xmlns:p14="http://schemas.microsoft.com/office/powerpoint/2010/main" val="389756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5</a:t>
            </a:fld>
            <a:endParaRPr lang="en-GB"/>
          </a:p>
        </p:txBody>
      </p:sp>
    </p:spTree>
    <p:extLst>
      <p:ext uri="{BB962C8B-B14F-4D97-AF65-F5344CB8AC3E}">
        <p14:creationId xmlns:p14="http://schemas.microsoft.com/office/powerpoint/2010/main" val="72922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6</a:t>
            </a:fld>
            <a:endParaRPr lang="en-GB"/>
          </a:p>
        </p:txBody>
      </p:sp>
    </p:spTree>
    <p:extLst>
      <p:ext uri="{BB962C8B-B14F-4D97-AF65-F5344CB8AC3E}">
        <p14:creationId xmlns:p14="http://schemas.microsoft.com/office/powerpoint/2010/main" val="57924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7</a:t>
            </a:fld>
            <a:endParaRPr lang="en-GB"/>
          </a:p>
        </p:txBody>
      </p:sp>
    </p:spTree>
    <p:extLst>
      <p:ext uri="{BB962C8B-B14F-4D97-AF65-F5344CB8AC3E}">
        <p14:creationId xmlns:p14="http://schemas.microsoft.com/office/powerpoint/2010/main" val="182246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8</a:t>
            </a:fld>
            <a:endParaRPr lang="en-GB"/>
          </a:p>
        </p:txBody>
      </p:sp>
    </p:spTree>
    <p:extLst>
      <p:ext uri="{BB962C8B-B14F-4D97-AF65-F5344CB8AC3E}">
        <p14:creationId xmlns:p14="http://schemas.microsoft.com/office/powerpoint/2010/main" val="44609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9</a:t>
            </a:fld>
            <a:endParaRPr lang="en-GB"/>
          </a:p>
        </p:txBody>
      </p:sp>
    </p:spTree>
    <p:extLst>
      <p:ext uri="{BB962C8B-B14F-4D97-AF65-F5344CB8AC3E}">
        <p14:creationId xmlns:p14="http://schemas.microsoft.com/office/powerpoint/2010/main" val="417893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10</a:t>
            </a:fld>
            <a:endParaRPr lang="en-GB"/>
          </a:p>
        </p:txBody>
      </p:sp>
    </p:spTree>
    <p:extLst>
      <p:ext uri="{BB962C8B-B14F-4D97-AF65-F5344CB8AC3E}">
        <p14:creationId xmlns:p14="http://schemas.microsoft.com/office/powerpoint/2010/main" val="281980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75302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25415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92882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10204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939397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428574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622317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A7E43F0-2492-4B1C-9C3D-5C5A1D5E72C8}"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811128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FA7E43F0-2492-4B1C-9C3D-5C5A1D5E72C8}"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3389357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43F0-2492-4B1C-9C3D-5C5A1D5E72C8}"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731988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89690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916626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4046969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5115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3838051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110D-B57B-1959-7B2F-1084414AB06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258486-D6DE-139C-89AB-27812C534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AE320D0-C02E-93E5-59B1-3AEAB5BC724A}"/>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55B32F3B-7599-95A6-B648-399924E27F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EC5C07-64EB-7AA8-3A41-DFD00DA6C699}"/>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72148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9A9B-5B9E-D308-7307-3D3144288C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8CEBB0-D6FF-9113-AA3E-44D8AF351F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A3B944-CCCB-76BD-2330-6A31182E8488}"/>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0567C512-C60F-2806-D46E-654BD2027B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8C5AA1-82F8-BD17-48B1-7E4CDC2EC8D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825141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73F05-B0AE-2CC6-40BF-BF02AE9B23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4AC9315-FD9A-BB2B-99D0-B8F032CF7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9618FC-D801-E66D-0D44-FC96834EA883}"/>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7D5981C6-35A5-D89C-8F35-DA82387241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F57EDE-551E-6099-62B2-E17A873A839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179574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1EA93-1031-01A3-0450-6B217299705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7B5EB30-5DA7-F78B-4EC0-E7B7E0D4564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926763E-AFF8-1410-45E2-221849035D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0F10D-FDD3-256A-BD25-BE20B9938F91}"/>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D58820FF-DA5C-631C-03D4-2CD554ABB8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965EA4E-85DA-0CE3-A516-020804D1445B}"/>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979865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08B80-242E-FDDC-7A3A-5FD5C951B19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AA823BF-4852-9608-0470-36A05BF0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76FBB9-CF18-3FD8-DE2C-042D954131C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894CA7C-7E4F-E9FF-0ED7-F30EA116E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1F30300-566C-BA1E-2853-20F5D557B8A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357AA18-CF45-560D-A430-5358A6632F9E}"/>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8" name="Fußzeilenplatzhalter 7">
            <a:extLst>
              <a:ext uri="{FF2B5EF4-FFF2-40B4-BE49-F238E27FC236}">
                <a16:creationId xmlns:a16="http://schemas.microsoft.com/office/drawing/2014/main" id="{F93C1CC6-8AA7-9591-F2AF-C1F9C58C78E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19C656F-1BE4-8B4C-1D9F-98A4A284C4C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002992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D6A51-C9D3-366D-8712-AAFD47D6AAD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0EEB9E-8536-D4F8-05E8-FA91E54E3C73}"/>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4" name="Fußzeilenplatzhalter 3">
            <a:extLst>
              <a:ext uri="{FF2B5EF4-FFF2-40B4-BE49-F238E27FC236}">
                <a16:creationId xmlns:a16="http://schemas.microsoft.com/office/drawing/2014/main" id="{4FDE99D9-26FA-E162-8CB5-E38793A4DB4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0D0ACA7-11BC-5B04-B7B3-D409E75C4BF8}"/>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46556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9AB49-AFFA-12FD-59BD-0120737079A8}"/>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3" name="Fußzeilenplatzhalter 2">
            <a:extLst>
              <a:ext uri="{FF2B5EF4-FFF2-40B4-BE49-F238E27FC236}">
                <a16:creationId xmlns:a16="http://schemas.microsoft.com/office/drawing/2014/main" id="{7EC07756-85A7-28F5-743A-D22704ECC16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7B91F90-64C0-5EE4-C717-18F016273896}"/>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8311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de-DE"/>
              <a:t>Mastertitelformat bearbeiten</a:t>
            </a:r>
            <a:endParaRPr lang="en-US"/>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41074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071ED-B1D4-B375-32E0-2F2094F1D6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778B611-9DA9-7C36-8BB2-E1CEBD771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D55D293-937A-65B4-10C9-250AC1466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EEEEA8-6C63-E843-BD3C-DDFADB806121}"/>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8F009DBD-D466-5D36-9A18-F39990E075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804998D-122F-D86F-2155-CE2CCA0FB20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21463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26135-450C-02BF-3F6F-C35C303EB5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C2779C7-7E75-4E45-33CA-2EACDE54D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46B4B8A-42FC-E72F-F806-C15921B1E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9FEA4B-DAA8-7B77-BB43-35F5A5FDA32F}"/>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BF7040C4-E417-650B-482E-5F4DCE300D0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EA30BE3-85C4-AE10-9B3C-0EDBCA880CE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490545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D72C0-59FC-E107-8151-839057CAB9F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811DF95-873E-1B72-3CF1-2AC206A265F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F79D8D-A547-4E73-E7FE-C04B54A53B04}"/>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42D67A9B-B14E-8E9C-A0FD-CE3C15FE9F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A5C85D-8BCF-40F3-9FE4-CC00217A140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843524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236C6B2-3E45-5FC4-E89E-9D6981F1422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AE210E8-16A9-EA68-5D61-3CF05D35D11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859DB3-9188-847B-9722-3EA1CF5732E2}"/>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7DA743AF-99CA-28BE-5041-1A22DB4E65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ABB9A8-4F33-27C3-AE4A-69DD6714FC3C}"/>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3373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45127" y="1828802"/>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8802"/>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7662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845127" y="2507552"/>
            <a:ext cx="5156200"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6172201" y="2507552"/>
            <a:ext cx="5181601"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A7E43F0-2492-4B1C-9C3D-5C5A1D5E72C8}"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BBDADE-DF1F-4742-84A2-C8CF73DF2960}" type="slidenum">
              <a:rPr lang="en-GB" smtClean="0"/>
              <a:t>‹Nr.›</a:t>
            </a:fld>
            <a:endParaRPr lang="en-GB"/>
          </a:p>
        </p:txBody>
      </p:sp>
      <p:sp>
        <p:nvSpPr>
          <p:cNvPr id="10" name="Title 9"/>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14660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7E43F0-2492-4B1C-9C3D-5C5A1D5E72C8}"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BBDADE-DF1F-4742-84A2-C8CF73DF2960}" type="slidenum">
              <a:rPr lang="en-GB" smtClean="0"/>
              <a:t>‹Nr.›</a:t>
            </a:fld>
            <a:endParaRPr lang="en-GB"/>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39514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43F0-2492-4B1C-9C3D-5C5A1D5E72C8}"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5359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de-DE"/>
              <a:t>Mastertitelformat bearbeiten</a:t>
            </a:r>
            <a:endParaRPr lang="en-US"/>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56509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de-DE"/>
              <a:t>Mastertitelformat bearbeiten</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87884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A7E43F0-2492-4B1C-9C3D-5C5A1D5E72C8}" type="datetimeFigureOut">
              <a:rPr lang="en-GB" smtClean="0"/>
              <a:t>28/11/2023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EBBDADE-DF1F-4742-84A2-C8CF73DF2960}" type="slidenum">
              <a:rPr lang="en-GB" smtClean="0"/>
              <a:t>‹Nr.›</a:t>
            </a:fld>
            <a:endParaRPr lang="en-GB"/>
          </a:p>
        </p:txBody>
      </p:sp>
    </p:spTree>
    <p:extLst>
      <p:ext uri="{BB962C8B-B14F-4D97-AF65-F5344CB8AC3E}">
        <p14:creationId xmlns:p14="http://schemas.microsoft.com/office/powerpoint/2010/main" val="2950063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E43F0-2492-4B1C-9C3D-5C5A1D5E72C8}" type="datetimeFigureOut">
              <a:rPr lang="en-GB" smtClean="0"/>
              <a:t>28/11/2023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BDADE-DF1F-4742-84A2-C8CF73DF2960}" type="slidenum">
              <a:rPr lang="en-GB" smtClean="0"/>
              <a:t>‹Nr.›</a:t>
            </a:fld>
            <a:endParaRPr lang="en-GB"/>
          </a:p>
        </p:txBody>
      </p:sp>
    </p:spTree>
    <p:extLst>
      <p:ext uri="{BB962C8B-B14F-4D97-AF65-F5344CB8AC3E}">
        <p14:creationId xmlns:p14="http://schemas.microsoft.com/office/powerpoint/2010/main" val="29466006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3FD2BF-6DAB-4694-EBD2-29F7A4A35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A54422-3EAD-588C-6C9A-E7FCB79A2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6DFE04E-A668-68B7-3297-DD1DE817A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6BF1F304-58D5-5162-E3AC-0A2076386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43A890D-5631-494E-0ED5-AF3926109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2D9B5-C1D4-8D46-A16C-791CE3688FAB}" type="slidenum">
              <a:rPr lang="de-DE" smtClean="0"/>
              <a:t>‹Nr.›</a:t>
            </a:fld>
            <a:endParaRPr lang="de-DE"/>
          </a:p>
        </p:txBody>
      </p:sp>
    </p:spTree>
    <p:extLst>
      <p:ext uri="{BB962C8B-B14F-4D97-AF65-F5344CB8AC3E}">
        <p14:creationId xmlns:p14="http://schemas.microsoft.com/office/powerpoint/2010/main" val="2066800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6.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customXml" Target="../ink/ink3.xml"/><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Ohne Enzyme geht gar nichts</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Eigenschaften von Enzymen </a:t>
            </a:r>
            <a:b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anhand unterschiedlicher Wortarten beschreiben</a:t>
            </a:r>
            <a:endPar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Claudia Schneider, Marianne Steiner, Suzanne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Kapelari</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Corinna Peschel, Enisa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Pliska</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-Halilovic, Roswitha Ritter</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feld 197">
            <a:extLst>
              <a:ext uri="{FF2B5EF4-FFF2-40B4-BE49-F238E27FC236}">
                <a16:creationId xmlns:a16="http://schemas.microsoft.com/office/drawing/2014/main" id="{429D4392-811B-454C-AA53-45A10A6E116F}"/>
              </a:ext>
            </a:extLst>
          </p:cNvPr>
          <p:cNvSpPr txBox="1"/>
          <p:nvPr/>
        </p:nvSpPr>
        <p:spPr>
          <a:xfrm>
            <a:off x="6295477" y="3572807"/>
            <a:ext cx="5744123" cy="3046988"/>
          </a:xfrm>
          <a:prstGeom prst="rect">
            <a:avLst/>
          </a:prstGeom>
          <a:noFill/>
        </p:spPr>
        <p:txBody>
          <a:bodyPr wrap="square" rtlCol="0">
            <a:spAutoFit/>
          </a:bodyPr>
          <a:lstStyle/>
          <a:p>
            <a:r>
              <a:rPr lang="de-CH" sz="1200" b="1"/>
              <a:t>Abbildung a: Umwandlung von Ethanol bei hohen Temperaturen </a:t>
            </a:r>
          </a:p>
          <a:p>
            <a:r>
              <a:rPr lang="de-CH" sz="1200"/>
              <a:t>Ethanol wird erwärmt, bis die </a:t>
            </a:r>
            <a:r>
              <a:rPr lang="de-CH" sz="1200" u="sng"/>
              <a:t>kinetische Energie (= Bewegungsenergie) </a:t>
            </a:r>
            <a:r>
              <a:rPr lang="de-CH" sz="1200"/>
              <a:t>bestimmter Atom- oder Molekülgruppen größer wird als </a:t>
            </a:r>
            <a:r>
              <a:rPr lang="de-CH" sz="1200" u="sng"/>
              <a:t>die Energie der chemischen Bindung</a:t>
            </a:r>
            <a:r>
              <a:rPr lang="de-CH" sz="1200"/>
              <a:t>, welche die Atome und Moleküle miteinander verbindet. Wenn dies der Fall ist, zerfällt Ethanol zu Kohlendioxid und Wasser.</a:t>
            </a:r>
          </a:p>
          <a:p>
            <a:endParaRPr lang="de-CH" sz="1200"/>
          </a:p>
          <a:p>
            <a:r>
              <a:rPr lang="de-CH" sz="1200" b="1"/>
              <a:t>Abbildung b: Umwandlung von Ethanol bei Körpertemperatur</a:t>
            </a:r>
          </a:p>
          <a:p>
            <a:r>
              <a:rPr lang="de-CH" sz="1200"/>
              <a:t>Enzyme bestehen, wie alle Proteine, aus verschiedenen Aminosäuren. Im aktiven Zentrum eines Enzyms gibt es exponierte </a:t>
            </a:r>
            <a:br>
              <a:rPr lang="de-CH" sz="1200"/>
            </a:br>
            <a:r>
              <a:rPr lang="de-CH" sz="1200"/>
              <a:t>(= hervorstehende) Molekülgruppen, die mit bestimmten Atom- oder Molekülgruppen des Substrats eine Wechselwirkung eingehen. Bei </a:t>
            </a:r>
            <a:r>
              <a:rPr lang="de-CH" sz="1200" u="sng"/>
              <a:t>Wechselwirkungen handelt es sich in diesem Sinne um schwache Formen einer chemischen Bindung</a:t>
            </a:r>
            <a:r>
              <a:rPr lang="de-CH" sz="1200"/>
              <a:t>.</a:t>
            </a:r>
            <a:br>
              <a:rPr lang="de-CH" sz="1200"/>
            </a:br>
            <a:r>
              <a:rPr lang="de-CH" sz="1200"/>
              <a:t>Wenn das Substrat im aktiven Zentrum des Enzyms bindet, wird diese Verbindung als Enzym-Substrat-Komplex bezeichnet.</a:t>
            </a:r>
            <a:br>
              <a:rPr lang="de-CH" sz="1200"/>
            </a:br>
            <a:r>
              <a:rPr lang="de-CH" sz="1200" u="sng"/>
              <a:t>Einige chemische Bindungen im Substrat </a:t>
            </a:r>
            <a:r>
              <a:rPr lang="de-CH" sz="1200"/>
              <a:t>werden daraufhin schwächer, und dadurch werden sie getrennt.</a:t>
            </a:r>
          </a:p>
        </p:txBody>
      </p:sp>
      <p:sp>
        <p:nvSpPr>
          <p:cNvPr id="203" name="Textfeld 202">
            <a:extLst>
              <a:ext uri="{FF2B5EF4-FFF2-40B4-BE49-F238E27FC236}">
                <a16:creationId xmlns:a16="http://schemas.microsoft.com/office/drawing/2014/main" id="{F315827C-DE03-49C5-88E5-55C39865AC5A}"/>
              </a:ext>
            </a:extLst>
          </p:cNvPr>
          <p:cNvSpPr txBox="1"/>
          <p:nvPr/>
        </p:nvSpPr>
        <p:spPr>
          <a:xfrm>
            <a:off x="6295477" y="855812"/>
            <a:ext cx="5495214" cy="1384995"/>
          </a:xfrm>
          <a:prstGeom prst="rect">
            <a:avLst/>
          </a:prstGeom>
          <a:solidFill>
            <a:schemeClr val="accent1">
              <a:lumMod val="40000"/>
              <a:lumOff val="60000"/>
            </a:schemeClr>
          </a:solidFill>
        </p:spPr>
        <p:txBody>
          <a:bodyPr wrap="square" rtlCol="0">
            <a:spAutoFit/>
          </a:bodyPr>
          <a:lstStyle/>
          <a:p>
            <a:r>
              <a:rPr lang="de-CH" sz="1200" b="1"/>
              <a:t>Aufgabe 1</a:t>
            </a:r>
          </a:p>
          <a:p>
            <a:pPr marL="228600" indent="-228600">
              <a:buFont typeface="+mj-lt"/>
              <a:buAutoNum type="arabicParenR"/>
            </a:pPr>
            <a:r>
              <a:rPr lang="de-CH" sz="1200" err="1"/>
              <a:t>Lies</a:t>
            </a:r>
            <a:r>
              <a:rPr lang="de-CH" sz="1200"/>
              <a:t> dir die folgenden Abbildungsbeschreibungen  durch und unterstreiche alle erwähnten Energien oder wirkenden Kräfte.</a:t>
            </a:r>
          </a:p>
          <a:p>
            <a:pPr marL="228600" indent="-228600"/>
            <a:r>
              <a:rPr lang="de-CH" sz="1200"/>
              <a:t>	Sowohl in Abbildung a mit dem Feuerzeug als auch in Abbildung b mit dem Enzym wird erreicht, dass die chemischen Bindungen in Ethanol aufgebrochen werden. Notiere, mit welcher Energie dies in Abbildung a und mit welcher Energie dies in Abbildung b erreicht wird. Schreibe deine Antwort in ganzen Sätzen.</a:t>
            </a:r>
          </a:p>
        </p:txBody>
      </p:sp>
      <p:sp>
        <p:nvSpPr>
          <p:cNvPr id="209" name="Textfeld 208">
            <a:extLst>
              <a:ext uri="{FF2B5EF4-FFF2-40B4-BE49-F238E27FC236}">
                <a16:creationId xmlns:a16="http://schemas.microsoft.com/office/drawing/2014/main" id="{2D1428E5-278F-4694-AAF6-6256B4911B17}"/>
              </a:ext>
            </a:extLst>
          </p:cNvPr>
          <p:cNvSpPr txBox="1"/>
          <p:nvPr/>
        </p:nvSpPr>
        <p:spPr>
          <a:xfrm>
            <a:off x="6295477" y="498187"/>
            <a:ext cx="5566504" cy="369332"/>
          </a:xfrm>
          <a:prstGeom prst="rect">
            <a:avLst/>
          </a:prstGeom>
          <a:noFill/>
        </p:spPr>
        <p:txBody>
          <a:bodyPr wrap="square" rtlCol="0">
            <a:spAutoFit/>
          </a:bodyPr>
          <a:lstStyle/>
          <a:p>
            <a:r>
              <a:rPr lang="de-CH" b="1"/>
              <a:t>Wie funktioniert ein Enzym aus energetischer Sicht?</a:t>
            </a:r>
          </a:p>
        </p:txBody>
      </p:sp>
      <p:sp>
        <p:nvSpPr>
          <p:cNvPr id="2" name="Textfeld 1">
            <a:extLst>
              <a:ext uri="{FF2B5EF4-FFF2-40B4-BE49-F238E27FC236}">
                <a16:creationId xmlns:a16="http://schemas.microsoft.com/office/drawing/2014/main" id="{6E0659D3-BF87-33E5-5041-CA09D6F3E168}"/>
              </a:ext>
            </a:extLst>
          </p:cNvPr>
          <p:cNvSpPr txBox="1"/>
          <p:nvPr/>
        </p:nvSpPr>
        <p:spPr>
          <a:xfrm>
            <a:off x="353420" y="6158130"/>
            <a:ext cx="1629961" cy="646331"/>
          </a:xfrm>
          <a:prstGeom prst="rect">
            <a:avLst/>
          </a:prstGeom>
          <a:noFill/>
        </p:spPr>
        <p:txBody>
          <a:bodyPr wrap="square" rtlCol="0">
            <a:spAutoFit/>
          </a:bodyPr>
          <a:lstStyle/>
          <a:p>
            <a:r>
              <a:rPr lang="de-CH" sz="1200"/>
              <a:t>Abb. a: Umwandlung von Ethanol bei hohen Temperaturen </a:t>
            </a:r>
          </a:p>
        </p:txBody>
      </p:sp>
      <p:sp>
        <p:nvSpPr>
          <p:cNvPr id="3" name="Textfeld 2">
            <a:extLst>
              <a:ext uri="{FF2B5EF4-FFF2-40B4-BE49-F238E27FC236}">
                <a16:creationId xmlns:a16="http://schemas.microsoft.com/office/drawing/2014/main" id="{E0FEEAAE-4E6E-5FAC-76AF-3BEF3613F425}"/>
              </a:ext>
            </a:extLst>
          </p:cNvPr>
          <p:cNvSpPr txBox="1"/>
          <p:nvPr/>
        </p:nvSpPr>
        <p:spPr>
          <a:xfrm>
            <a:off x="2190881" y="6160959"/>
            <a:ext cx="2333232" cy="461665"/>
          </a:xfrm>
          <a:prstGeom prst="rect">
            <a:avLst/>
          </a:prstGeom>
          <a:noFill/>
        </p:spPr>
        <p:txBody>
          <a:bodyPr wrap="square" rtlCol="0">
            <a:spAutoFit/>
          </a:bodyPr>
          <a:lstStyle/>
          <a:p>
            <a:r>
              <a:rPr lang="de-CH" sz="1200"/>
              <a:t>Abb. b: Umwandlung von Ethanol bei Körpertemperatur</a:t>
            </a:r>
          </a:p>
        </p:txBody>
      </p:sp>
      <p:sp>
        <p:nvSpPr>
          <p:cNvPr id="8" name="Textfeld 7">
            <a:extLst>
              <a:ext uri="{FF2B5EF4-FFF2-40B4-BE49-F238E27FC236}">
                <a16:creationId xmlns:a16="http://schemas.microsoft.com/office/drawing/2014/main" id="{ADFEA77D-85DF-605A-918D-2ADFB8C5A1D5}"/>
              </a:ext>
            </a:extLst>
          </p:cNvPr>
          <p:cNvSpPr txBox="1"/>
          <p:nvPr/>
        </p:nvSpPr>
        <p:spPr>
          <a:xfrm>
            <a:off x="6295477" y="96876"/>
            <a:ext cx="2351715" cy="369332"/>
          </a:xfrm>
          <a:prstGeom prst="rect">
            <a:avLst/>
          </a:prstGeom>
          <a:noFill/>
        </p:spPr>
        <p:txBody>
          <a:bodyPr wrap="square" rtlCol="0">
            <a:spAutoFit/>
          </a:bodyPr>
          <a:lstStyle/>
          <a:p>
            <a:r>
              <a:rPr lang="de-CH">
                <a:highlight>
                  <a:srgbClr val="C0C0C0"/>
                </a:highlight>
              </a:rPr>
              <a:t>Arbeitsblatt 1</a:t>
            </a:r>
          </a:p>
        </p:txBody>
      </p:sp>
      <p:pic>
        <p:nvPicPr>
          <p:cNvPr id="10" name="Grafik 9">
            <a:extLst>
              <a:ext uri="{FF2B5EF4-FFF2-40B4-BE49-F238E27FC236}">
                <a16:creationId xmlns:a16="http://schemas.microsoft.com/office/drawing/2014/main" id="{78278827-57AB-F9AB-79BC-9B9C06B5672E}"/>
              </a:ext>
            </a:extLst>
          </p:cNvPr>
          <p:cNvPicPr>
            <a:picLocks noChangeAspect="1"/>
          </p:cNvPicPr>
          <p:nvPr/>
        </p:nvPicPr>
        <p:blipFill>
          <a:blip r:embed="rId3"/>
          <a:stretch>
            <a:fillRect/>
          </a:stretch>
        </p:blipFill>
        <p:spPr>
          <a:xfrm>
            <a:off x="405033" y="466208"/>
            <a:ext cx="5360506" cy="5653564"/>
          </a:xfrm>
          <a:prstGeom prst="rect">
            <a:avLst/>
          </a:prstGeom>
        </p:spPr>
      </p:pic>
      <p:sp>
        <p:nvSpPr>
          <p:cNvPr id="4" name="Textfeld 3">
            <a:extLst>
              <a:ext uri="{FF2B5EF4-FFF2-40B4-BE49-F238E27FC236}">
                <a16:creationId xmlns:a16="http://schemas.microsoft.com/office/drawing/2014/main" id="{D3113EAA-5B2F-EC5A-F23E-E6A0ACD4F563}"/>
              </a:ext>
            </a:extLst>
          </p:cNvPr>
          <p:cNvSpPr txBox="1"/>
          <p:nvPr/>
        </p:nvSpPr>
        <p:spPr>
          <a:xfrm>
            <a:off x="6295477" y="2585104"/>
            <a:ext cx="5009298" cy="707886"/>
          </a:xfrm>
          <a:prstGeom prst="rect">
            <a:avLst/>
          </a:prstGeom>
          <a:noFill/>
        </p:spPr>
        <p:txBody>
          <a:bodyPr wrap="square" rtlCol="0">
            <a:spAutoFit/>
          </a:bodyPr>
          <a:lstStyle/>
          <a:p>
            <a:r>
              <a:rPr lang="de-CH" sz="1000" b="1">
                <a:solidFill>
                  <a:srgbClr val="FF0000"/>
                </a:solidFill>
              </a:rPr>
              <a:t>a) Mögliche Lösung unterstrichen</a:t>
            </a:r>
            <a:endParaRPr lang="de-CH" sz="1000">
              <a:solidFill>
                <a:srgbClr val="FF0000"/>
              </a:solidFill>
            </a:endParaRPr>
          </a:p>
          <a:p>
            <a:r>
              <a:rPr lang="de-CH" sz="1000" b="1">
                <a:solidFill>
                  <a:srgbClr val="FF0000"/>
                </a:solidFill>
              </a:rPr>
              <a:t>b) Mögliche Lösung </a:t>
            </a:r>
            <a:r>
              <a:rPr lang="de-CH" sz="1000">
                <a:solidFill>
                  <a:srgbClr val="FF0000"/>
                </a:solidFill>
              </a:rPr>
              <a:t>In Abbildung a) konkurriert die kinetische Energie (Bewegungsenergie) mit der chemischen Bindungsenergie.</a:t>
            </a:r>
          </a:p>
          <a:p>
            <a:r>
              <a:rPr lang="de-CH" sz="1000">
                <a:solidFill>
                  <a:srgbClr val="FF0000"/>
                </a:solidFill>
              </a:rPr>
              <a:t>In Abbildung b) konkurrieren zwei chemische Bindungsenergien gegeneinander. </a:t>
            </a:r>
          </a:p>
        </p:txBody>
      </p:sp>
    </p:spTree>
    <p:extLst>
      <p:ext uri="{BB962C8B-B14F-4D97-AF65-F5344CB8AC3E}">
        <p14:creationId xmlns:p14="http://schemas.microsoft.com/office/powerpoint/2010/main" val="366845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67451-3906-57ED-5237-4526A690E3DA}"/>
              </a:ext>
            </a:extLst>
          </p:cNvPr>
          <p:cNvSpPr>
            <a:spLocks noGrp="1"/>
          </p:cNvSpPr>
          <p:nvPr>
            <p:ph type="title"/>
          </p:nvPr>
        </p:nvSpPr>
        <p:spPr>
          <a:xfrm>
            <a:off x="598714" y="250794"/>
            <a:ext cx="11593286" cy="794235"/>
          </a:xfrm>
        </p:spPr>
        <p:txBody>
          <a:bodyPr>
            <a:normAutofit fontScale="90000"/>
          </a:bodyPr>
          <a:lstStyle/>
          <a:p>
            <a:r>
              <a:rPr lang="de-DE" sz="3200" b="1"/>
              <a:t>In Stoffen gespeicherte Energie wird zu Energie </a:t>
            </a:r>
            <a:r>
              <a:rPr lang="de-DE" sz="3200" b="1">
                <a:sym typeface="Wingdings" panose="05000000000000000000" pitchFamily="2" charset="2"/>
              </a:rPr>
              <a:t>für Lebensvorgänge</a:t>
            </a:r>
            <a:r>
              <a:rPr lang="de-DE" sz="3200" b="1"/>
              <a:t>!!</a:t>
            </a:r>
            <a:endParaRPr lang="de-CH" sz="3200"/>
          </a:p>
        </p:txBody>
      </p:sp>
      <p:sp>
        <p:nvSpPr>
          <p:cNvPr id="19" name="Pfeil: nach rechts 18">
            <a:extLst>
              <a:ext uri="{FF2B5EF4-FFF2-40B4-BE49-F238E27FC236}">
                <a16:creationId xmlns:a16="http://schemas.microsoft.com/office/drawing/2014/main" id="{08CF0E31-7CA7-1572-8832-86729398FD5F}"/>
              </a:ext>
            </a:extLst>
          </p:cNvPr>
          <p:cNvSpPr/>
          <p:nvPr/>
        </p:nvSpPr>
        <p:spPr>
          <a:xfrm>
            <a:off x="7783827" y="2227265"/>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Pfeil: nach rechts 20">
            <a:extLst>
              <a:ext uri="{FF2B5EF4-FFF2-40B4-BE49-F238E27FC236}">
                <a16:creationId xmlns:a16="http://schemas.microsoft.com/office/drawing/2014/main" id="{8875BBD0-1836-3188-2BD5-59BDBDB8D703}"/>
              </a:ext>
            </a:extLst>
          </p:cNvPr>
          <p:cNvSpPr/>
          <p:nvPr/>
        </p:nvSpPr>
        <p:spPr>
          <a:xfrm rot="5400000">
            <a:off x="5205928" y="4132340"/>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Pfeil: nach rechts 21">
            <a:extLst>
              <a:ext uri="{FF2B5EF4-FFF2-40B4-BE49-F238E27FC236}">
                <a16:creationId xmlns:a16="http://schemas.microsoft.com/office/drawing/2014/main" id="{768D4903-3404-4A1C-822B-1C6A2B3C8801}"/>
              </a:ext>
            </a:extLst>
          </p:cNvPr>
          <p:cNvSpPr/>
          <p:nvPr/>
        </p:nvSpPr>
        <p:spPr>
          <a:xfrm rot="1639056">
            <a:off x="7832652" y="3758463"/>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Pfeil: nach rechts 22">
            <a:extLst>
              <a:ext uri="{FF2B5EF4-FFF2-40B4-BE49-F238E27FC236}">
                <a16:creationId xmlns:a16="http://schemas.microsoft.com/office/drawing/2014/main" id="{E5E9635B-A6AC-9011-B83F-D92A6002C7E5}"/>
              </a:ext>
            </a:extLst>
          </p:cNvPr>
          <p:cNvSpPr/>
          <p:nvPr/>
        </p:nvSpPr>
        <p:spPr>
          <a:xfrm rot="10800000">
            <a:off x="2603274" y="2296862"/>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Pfeil: nach rechts 23">
            <a:extLst>
              <a:ext uri="{FF2B5EF4-FFF2-40B4-BE49-F238E27FC236}">
                <a16:creationId xmlns:a16="http://schemas.microsoft.com/office/drawing/2014/main" id="{B44F1797-7B63-4B73-EAEE-61371A9FFA04}"/>
              </a:ext>
            </a:extLst>
          </p:cNvPr>
          <p:cNvSpPr/>
          <p:nvPr/>
        </p:nvSpPr>
        <p:spPr>
          <a:xfrm rot="19960944" flipH="1">
            <a:off x="2653051" y="3745326"/>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id="{FDC2BB4B-1C8C-FBEF-4120-965889084A96}"/>
              </a:ext>
            </a:extLst>
          </p:cNvPr>
          <p:cNvPicPr>
            <a:picLocks noChangeAspect="1"/>
          </p:cNvPicPr>
          <p:nvPr/>
        </p:nvPicPr>
        <p:blipFill>
          <a:blip r:embed="rId3"/>
          <a:stretch>
            <a:fillRect/>
          </a:stretch>
        </p:blipFill>
        <p:spPr>
          <a:xfrm>
            <a:off x="9092726" y="3772192"/>
            <a:ext cx="2194618" cy="2412103"/>
          </a:xfrm>
          <a:prstGeom prst="rect">
            <a:avLst/>
          </a:prstGeom>
        </p:spPr>
      </p:pic>
      <p:graphicFrame>
        <p:nvGraphicFramePr>
          <p:cNvPr id="5" name="Tabelle 4">
            <a:extLst>
              <a:ext uri="{FF2B5EF4-FFF2-40B4-BE49-F238E27FC236}">
                <a16:creationId xmlns:a16="http://schemas.microsoft.com/office/drawing/2014/main" id="{598C6586-EFF4-E489-4413-712467F18BBD}"/>
              </a:ext>
            </a:extLst>
          </p:cNvPr>
          <p:cNvGraphicFramePr>
            <a:graphicFrameLocks noGrp="1"/>
          </p:cNvGraphicFramePr>
          <p:nvPr>
            <p:extLst>
              <p:ext uri="{D42A27DB-BD31-4B8C-83A1-F6EECF244321}">
                <p14:modId xmlns:p14="http://schemas.microsoft.com/office/powerpoint/2010/main" val="3274861319"/>
              </p:ext>
            </p:extLst>
          </p:nvPr>
        </p:nvGraphicFramePr>
        <p:xfrm>
          <a:off x="8518340" y="6000374"/>
          <a:ext cx="3343389" cy="657225"/>
        </p:xfrm>
        <a:graphic>
          <a:graphicData uri="http://schemas.openxmlformats.org/drawingml/2006/table">
            <a:tbl>
              <a:tblPr>
                <a:tableStyleId>{5C22544A-7EE6-4342-B048-85BDC9FD1C3A}</a:tableStyleId>
              </a:tblPr>
              <a:tblGrid>
                <a:gridCol w="3343389">
                  <a:extLst>
                    <a:ext uri="{9D8B030D-6E8A-4147-A177-3AD203B41FA5}">
                      <a16:colId xmlns:a16="http://schemas.microsoft.com/office/drawing/2014/main" val="3335588708"/>
                    </a:ext>
                  </a:extLst>
                </a:gridCol>
              </a:tblGrid>
              <a:tr h="657225">
                <a:tc>
                  <a:txBody>
                    <a:bodyPr/>
                    <a:lstStyle/>
                    <a:p>
                      <a:pPr>
                        <a:lnSpc>
                          <a:spcPct val="115000"/>
                        </a:lnSpc>
                      </a:pPr>
                      <a:r>
                        <a:rPr lang="de-DE" sz="1000" dirty="0" err="1">
                          <a:effectLst/>
                        </a:rPr>
                        <a:t>DataBase</a:t>
                      </a:r>
                      <a:r>
                        <a:rPr lang="de-DE" sz="1000" dirty="0">
                          <a:effectLst/>
                        </a:rPr>
                        <a:t> Center </a:t>
                      </a:r>
                      <a:r>
                        <a:rPr lang="de-DE" sz="1000" dirty="0" err="1">
                          <a:effectLst/>
                        </a:rPr>
                        <a:t>for</a:t>
                      </a:r>
                      <a:r>
                        <a:rPr lang="de-DE" sz="1000" dirty="0">
                          <a:effectLst/>
                        </a:rPr>
                        <a:t> Life Science (DBCLS), CC BY 4.0 &lt;https://</a:t>
                      </a:r>
                      <a:r>
                        <a:rPr lang="de-DE" sz="1000" dirty="0" err="1">
                          <a:effectLst/>
                        </a:rPr>
                        <a:t>creativecommons.org</a:t>
                      </a:r>
                      <a:r>
                        <a:rPr lang="de-DE" sz="1000" dirty="0">
                          <a:effectLst/>
                        </a:rPr>
                        <a:t>/</a:t>
                      </a:r>
                      <a:r>
                        <a:rPr lang="de-DE" sz="1000" dirty="0" err="1">
                          <a:effectLst/>
                        </a:rPr>
                        <a:t>licenses</a:t>
                      </a:r>
                      <a:r>
                        <a:rPr lang="de-DE" sz="1000" dirty="0">
                          <a:effectLst/>
                        </a:rPr>
                        <a:t>/</a:t>
                      </a:r>
                      <a:r>
                        <a:rPr lang="de-DE" sz="1000" dirty="0" err="1">
                          <a:effectLst/>
                        </a:rPr>
                        <a:t>by</a:t>
                      </a:r>
                      <a:r>
                        <a:rPr lang="de-DE" sz="1000" dirty="0">
                          <a:effectLst/>
                        </a:rPr>
                        <a:t>/4.0&gt;, via Wikimedia Commons</a:t>
                      </a:r>
                      <a:endParaRPr lang="de-DE" sz="1100" dirty="0">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38100" marB="38100">
                    <a:noFill/>
                  </a:tcPr>
                </a:tc>
                <a:extLst>
                  <a:ext uri="{0D108BD9-81ED-4DB2-BD59-A6C34878D82A}">
                    <a16:rowId xmlns:a16="http://schemas.microsoft.com/office/drawing/2014/main" val="1441885290"/>
                  </a:ext>
                </a:extLst>
              </a:tr>
            </a:tbl>
          </a:graphicData>
        </a:graphic>
      </p:graphicFrame>
      <p:pic>
        <p:nvPicPr>
          <p:cNvPr id="4098" name="Picture 2">
            <a:extLst>
              <a:ext uri="{FF2B5EF4-FFF2-40B4-BE49-F238E27FC236}">
                <a16:creationId xmlns:a16="http://schemas.microsoft.com/office/drawing/2014/main" id="{705F60F8-601E-7714-8E7B-66265EF10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89" y="1211366"/>
            <a:ext cx="2368142" cy="1406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903760A9-C051-3D1C-D7BE-909548B39D66}"/>
              </a:ext>
            </a:extLst>
          </p:cNvPr>
          <p:cNvSpPr txBox="1"/>
          <p:nvPr/>
        </p:nvSpPr>
        <p:spPr>
          <a:xfrm>
            <a:off x="132000" y="2739309"/>
            <a:ext cx="2808766" cy="507831"/>
          </a:xfrm>
          <a:prstGeom prst="rect">
            <a:avLst/>
          </a:prstGeom>
          <a:noFill/>
        </p:spPr>
        <p:txBody>
          <a:bodyPr wrap="square" rtlCol="0">
            <a:spAutoFit/>
          </a:bodyPr>
          <a:lstStyle/>
          <a:p>
            <a:r>
              <a:rPr lang="de-DE" sz="900" dirty="0">
                <a:effectLst/>
                <a:latin typeface="Arial" panose="020B0604020202020204" pitchFamily="34" charset="0"/>
                <a:ea typeface="Arial" panose="020B0604020202020204" pitchFamily="34" charset="0"/>
              </a:rPr>
              <a:t>© Jogging </a:t>
            </a:r>
            <a:r>
              <a:rPr lang="de-DE" sz="900" dirty="0" err="1">
                <a:effectLst/>
                <a:latin typeface="Arial" panose="020B0604020202020204" pitchFamily="34" charset="0"/>
                <a:ea typeface="Arial" panose="020B0604020202020204" pitchFamily="34" charset="0"/>
              </a:rPr>
              <a:t>Couple</a:t>
            </a:r>
            <a:r>
              <a:rPr lang="de-DE" sz="900" dirty="0">
                <a:latin typeface="Arial" panose="020B0604020202020204" pitchFamily="34" charset="0"/>
                <a:ea typeface="Arial" panose="020B0604020202020204" pitchFamily="34" charset="0"/>
              </a:rPr>
              <a:t>. </a:t>
            </a:r>
            <a:r>
              <a:rPr lang="de-DE" sz="900" dirty="0">
                <a:effectLst/>
                <a:latin typeface="Arial" panose="020B0604020202020204" pitchFamily="34" charset="0"/>
                <a:ea typeface="Arial" panose="020B0604020202020204" pitchFamily="34" charset="0"/>
              </a:rPr>
              <a:t>Ed </a:t>
            </a:r>
            <a:r>
              <a:rPr lang="de-DE" sz="900" dirty="0" err="1">
                <a:effectLst/>
                <a:latin typeface="Arial" panose="020B0604020202020204" pitchFamily="34" charset="0"/>
                <a:ea typeface="Arial" panose="020B0604020202020204" pitchFamily="34" charset="0"/>
              </a:rPr>
              <a:t>Yourdon</a:t>
            </a:r>
            <a:r>
              <a:rPr lang="de-DE" sz="900" dirty="0">
                <a:effectLst/>
                <a:latin typeface="Arial" panose="020B0604020202020204" pitchFamily="34" charset="0"/>
                <a:ea typeface="Arial" panose="020B0604020202020204" pitchFamily="34" charset="0"/>
              </a:rPr>
              <a:t>, CC BY-SA 2.0 &lt;https://</a:t>
            </a:r>
            <a:r>
              <a:rPr lang="de-DE" sz="900" dirty="0" err="1">
                <a:effectLst/>
                <a:latin typeface="Arial" panose="020B0604020202020204" pitchFamily="34" charset="0"/>
                <a:ea typeface="Arial" panose="020B0604020202020204" pitchFamily="34" charset="0"/>
              </a:rPr>
              <a:t>creativecommons.org</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licenses</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by-sa</a:t>
            </a:r>
            <a:r>
              <a:rPr lang="de-DE" sz="900" dirty="0">
                <a:effectLst/>
                <a:latin typeface="Arial" panose="020B0604020202020204" pitchFamily="34" charset="0"/>
                <a:ea typeface="Arial" panose="020B0604020202020204" pitchFamily="34" charset="0"/>
              </a:rPr>
              <a:t>/2.0&gt;, via Wikimedia Commons</a:t>
            </a:r>
            <a:r>
              <a:rPr lang="de-DE" sz="900" dirty="0">
                <a:effectLst/>
              </a:rPr>
              <a:t> </a:t>
            </a:r>
            <a:endParaRPr lang="de-DE" sz="900" dirty="0"/>
          </a:p>
        </p:txBody>
      </p:sp>
      <p:pic>
        <p:nvPicPr>
          <p:cNvPr id="7" name="Picture 2">
            <a:extLst>
              <a:ext uri="{FF2B5EF4-FFF2-40B4-BE49-F238E27FC236}">
                <a16:creationId xmlns:a16="http://schemas.microsoft.com/office/drawing/2014/main" id="{1033E9C8-68B0-9B91-C8CE-FAD6FC294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8174" y="1146757"/>
            <a:ext cx="2875352" cy="21610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D9D5EAAF-1EB6-3624-EEBE-6DE66CE5A61C}"/>
              </a:ext>
            </a:extLst>
          </p:cNvPr>
          <p:cNvSpPr txBox="1"/>
          <p:nvPr/>
        </p:nvSpPr>
        <p:spPr>
          <a:xfrm>
            <a:off x="4418181" y="3355887"/>
            <a:ext cx="1962134" cy="784830"/>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User: Hombre at  </a:t>
            </a:r>
            <a:r>
              <a:rPr lang="en-US" sz="900" dirty="0" err="1">
                <a:effectLst/>
                <a:latin typeface="Arial" panose="020B0604020202020204" pitchFamily="34" charset="0"/>
                <a:ea typeface="Arial" panose="020B0604020202020204" pitchFamily="34" charset="0"/>
              </a:rPr>
              <a:t>wikivoyage</a:t>
            </a:r>
            <a:r>
              <a:rPr lang="en-US" sz="900" dirty="0">
                <a:effectLst/>
                <a:latin typeface="Arial" panose="020B0604020202020204" pitchFamily="34" charset="0"/>
                <a:ea typeface="Arial" panose="020B0604020202020204" pitchFamily="34" charset="0"/>
              </a:rPr>
              <a:t> shared, CC BY-SA 3.0 &lt;https://</a:t>
            </a:r>
            <a:r>
              <a:rPr lang="en-US" sz="900" dirty="0" err="1">
                <a:effectLst/>
                <a:latin typeface="Arial" panose="020B0604020202020204" pitchFamily="34" charset="0"/>
                <a:ea typeface="Arial" panose="020B0604020202020204" pitchFamily="34" charset="0"/>
              </a:rPr>
              <a:t>creativecommons.org</a:t>
            </a:r>
            <a:r>
              <a:rPr lang="en-US" sz="900" dirty="0">
                <a:effectLst/>
                <a:latin typeface="Arial" panose="020B0604020202020204" pitchFamily="34" charset="0"/>
                <a:ea typeface="Arial" panose="020B0604020202020204" pitchFamily="34" charset="0"/>
              </a:rPr>
              <a:t>/licenses/by-</a:t>
            </a:r>
            <a:r>
              <a:rPr lang="en-US" sz="900" dirty="0" err="1">
                <a:effectLst/>
                <a:latin typeface="Arial" panose="020B0604020202020204" pitchFamily="34" charset="0"/>
                <a:ea typeface="Arial" panose="020B0604020202020204" pitchFamily="34" charset="0"/>
              </a:rPr>
              <a:t>sa</a:t>
            </a:r>
            <a:r>
              <a:rPr lang="en-US" sz="900" dirty="0">
                <a:effectLst/>
                <a:latin typeface="Arial" panose="020B0604020202020204" pitchFamily="34" charset="0"/>
                <a:ea typeface="Arial" panose="020B0604020202020204" pitchFamily="34" charset="0"/>
              </a:rPr>
              <a:t>/3.0&gt;, via Wikimedia Commons</a:t>
            </a:r>
            <a:r>
              <a:rPr lang="de-DE" sz="900" dirty="0">
                <a:effectLst/>
              </a:rPr>
              <a:t> </a:t>
            </a:r>
            <a:endParaRPr lang="de-DE" sz="900" dirty="0"/>
          </a:p>
        </p:txBody>
      </p:sp>
      <p:pic>
        <p:nvPicPr>
          <p:cNvPr id="15" name="Grafik 14">
            <a:extLst>
              <a:ext uri="{FF2B5EF4-FFF2-40B4-BE49-F238E27FC236}">
                <a16:creationId xmlns:a16="http://schemas.microsoft.com/office/drawing/2014/main" id="{C999044E-41DB-8D99-F6F9-F4A0206FF6AB}"/>
              </a:ext>
            </a:extLst>
          </p:cNvPr>
          <p:cNvPicPr>
            <a:picLocks noChangeAspect="1"/>
          </p:cNvPicPr>
          <p:nvPr/>
        </p:nvPicPr>
        <p:blipFill>
          <a:blip r:embed="rId6"/>
          <a:stretch>
            <a:fillRect/>
          </a:stretch>
        </p:blipFill>
        <p:spPr>
          <a:xfrm>
            <a:off x="4718904" y="4835046"/>
            <a:ext cx="2305256" cy="1440785"/>
          </a:xfrm>
          <a:prstGeom prst="rect">
            <a:avLst/>
          </a:prstGeom>
        </p:spPr>
      </p:pic>
      <p:sp>
        <p:nvSpPr>
          <p:cNvPr id="16" name="Textfeld 15">
            <a:extLst>
              <a:ext uri="{FF2B5EF4-FFF2-40B4-BE49-F238E27FC236}">
                <a16:creationId xmlns:a16="http://schemas.microsoft.com/office/drawing/2014/main" id="{1BC074AB-A250-BC37-39E9-7BD940333479}"/>
              </a:ext>
            </a:extLst>
          </p:cNvPr>
          <p:cNvSpPr txBox="1"/>
          <p:nvPr/>
        </p:nvSpPr>
        <p:spPr>
          <a:xfrm>
            <a:off x="5109144" y="6237874"/>
            <a:ext cx="1524776" cy="369332"/>
          </a:xfrm>
          <a:prstGeom prst="rect">
            <a:avLst/>
          </a:prstGeom>
          <a:noFill/>
        </p:spPr>
        <p:txBody>
          <a:bodyPr wrap="none" rtlCol="0">
            <a:spAutoFit/>
          </a:bodyPr>
          <a:lstStyle/>
          <a:p>
            <a:r>
              <a:rPr lang="de-DE" dirty="0"/>
              <a:t> </a:t>
            </a:r>
            <a:r>
              <a:rPr lang="de-DE" sz="900" dirty="0"/>
              <a:t>©Luca Marie Biesenbender</a:t>
            </a:r>
          </a:p>
        </p:txBody>
      </p:sp>
      <p:sp>
        <p:nvSpPr>
          <p:cNvPr id="17" name="Textfeld 16">
            <a:extLst>
              <a:ext uri="{FF2B5EF4-FFF2-40B4-BE49-F238E27FC236}">
                <a16:creationId xmlns:a16="http://schemas.microsoft.com/office/drawing/2014/main" id="{E2052EC5-69C3-C258-475C-19FBF942455E}"/>
              </a:ext>
            </a:extLst>
          </p:cNvPr>
          <p:cNvSpPr txBox="1"/>
          <p:nvPr/>
        </p:nvSpPr>
        <p:spPr>
          <a:xfrm rot="739354">
            <a:off x="399448" y="4801930"/>
            <a:ext cx="3250041" cy="584775"/>
          </a:xfrm>
          <a:prstGeom prst="rect">
            <a:avLst/>
          </a:prstGeom>
          <a:noFill/>
        </p:spPr>
        <p:txBody>
          <a:bodyPr wrap="square" rtlCol="0">
            <a:spAutoFit/>
          </a:bodyPr>
          <a:lstStyle/>
          <a:p>
            <a:r>
              <a:rPr lang="de-DE" sz="3200" b="1" dirty="0">
                <a:solidFill>
                  <a:srgbClr val="C00000"/>
                </a:solidFill>
                <a:latin typeface="Bradley Hand" pitchFamily="2" charset="77"/>
              </a:rPr>
              <a:t>Aktivität</a:t>
            </a:r>
          </a:p>
        </p:txBody>
      </p:sp>
      <p:sp>
        <p:nvSpPr>
          <p:cNvPr id="18" name="Textfeld 17">
            <a:extLst>
              <a:ext uri="{FF2B5EF4-FFF2-40B4-BE49-F238E27FC236}">
                <a16:creationId xmlns:a16="http://schemas.microsoft.com/office/drawing/2014/main" id="{3977DEED-A13A-F8C2-BDAB-E2F05AA7C6F9}"/>
              </a:ext>
            </a:extLst>
          </p:cNvPr>
          <p:cNvSpPr txBox="1"/>
          <p:nvPr/>
        </p:nvSpPr>
        <p:spPr>
          <a:xfrm rot="1951317">
            <a:off x="9129216" y="2405284"/>
            <a:ext cx="3250041" cy="584775"/>
          </a:xfrm>
          <a:prstGeom prst="rect">
            <a:avLst/>
          </a:prstGeom>
          <a:noFill/>
        </p:spPr>
        <p:txBody>
          <a:bodyPr wrap="square" rtlCol="0">
            <a:spAutoFit/>
          </a:bodyPr>
          <a:lstStyle/>
          <a:p>
            <a:r>
              <a:rPr lang="de-DE" sz="3200" b="1" dirty="0">
                <a:solidFill>
                  <a:srgbClr val="C00000"/>
                </a:solidFill>
                <a:latin typeface="Bradley Hand" pitchFamily="2" charset="77"/>
              </a:rPr>
              <a:t>Aktivität</a:t>
            </a:r>
          </a:p>
        </p:txBody>
      </p:sp>
    </p:spTree>
    <p:extLst>
      <p:ext uri="{BB962C8B-B14F-4D97-AF65-F5344CB8AC3E}">
        <p14:creationId xmlns:p14="http://schemas.microsoft.com/office/powerpoint/2010/main" val="248875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65F1A351-0615-FA00-529C-F921DFC8F1C2}"/>
              </a:ext>
            </a:extLst>
          </p:cNvPr>
          <p:cNvGrpSpPr/>
          <p:nvPr/>
        </p:nvGrpSpPr>
        <p:grpSpPr>
          <a:xfrm>
            <a:off x="4986650" y="1968891"/>
            <a:ext cx="3079328" cy="1838561"/>
            <a:chOff x="4472961" y="1477405"/>
            <a:chExt cx="3427501" cy="1963049"/>
          </a:xfrm>
        </p:grpSpPr>
        <p:sp>
          <p:nvSpPr>
            <p:cNvPr id="3" name="Textfeld 2">
              <a:extLst>
                <a:ext uri="{FF2B5EF4-FFF2-40B4-BE49-F238E27FC236}">
                  <a16:creationId xmlns:a16="http://schemas.microsoft.com/office/drawing/2014/main" id="{C8B4C632-01BC-BF11-2CA5-D73B1329FE3B}"/>
                </a:ext>
              </a:extLst>
            </p:cNvPr>
            <p:cNvSpPr txBox="1"/>
            <p:nvPr/>
          </p:nvSpPr>
          <p:spPr>
            <a:xfrm>
              <a:off x="4472961" y="1477405"/>
              <a:ext cx="3427501" cy="646331"/>
            </a:xfrm>
            <a:prstGeom prst="rect">
              <a:avLst/>
            </a:prstGeom>
            <a:noFill/>
          </p:spPr>
          <p:txBody>
            <a:bodyPr wrap="square" rtlCol="0">
              <a:spAutoFit/>
            </a:bodyPr>
            <a:lstStyle/>
            <a:p>
              <a:r>
                <a:rPr lang="de-CH">
                  <a:solidFill>
                    <a:schemeClr val="accent1"/>
                  </a:solidFill>
                </a:rPr>
                <a:t>Das aktive Zentrum ist </a:t>
              </a:r>
            </a:p>
            <a:p>
              <a:r>
                <a:rPr lang="de-CH">
                  <a:solidFill>
                    <a:schemeClr val="accent1"/>
                  </a:solidFill>
                </a:rPr>
                <a:t>substrat- und reaktionsspezifisch.</a:t>
              </a:r>
            </a:p>
          </p:txBody>
        </p:sp>
        <p:cxnSp>
          <p:nvCxnSpPr>
            <p:cNvPr id="12" name="Gerade Verbindung mit Pfeil 11">
              <a:extLst>
                <a:ext uri="{FF2B5EF4-FFF2-40B4-BE49-F238E27FC236}">
                  <a16:creationId xmlns:a16="http://schemas.microsoft.com/office/drawing/2014/main" id="{310B3350-13FE-4764-7FC6-F1B65C91202F}"/>
                </a:ext>
              </a:extLst>
            </p:cNvPr>
            <p:cNvCxnSpPr>
              <a:cxnSpLocks/>
            </p:cNvCxnSpPr>
            <p:nvPr/>
          </p:nvCxnSpPr>
          <p:spPr>
            <a:xfrm>
              <a:off x="5689921" y="2478484"/>
              <a:ext cx="0" cy="96197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 name="Gruppieren 4">
            <a:extLst>
              <a:ext uri="{FF2B5EF4-FFF2-40B4-BE49-F238E27FC236}">
                <a16:creationId xmlns:a16="http://schemas.microsoft.com/office/drawing/2014/main" id="{657188B7-285A-C078-3FA7-A480A7BF6955}"/>
              </a:ext>
            </a:extLst>
          </p:cNvPr>
          <p:cNvGrpSpPr/>
          <p:nvPr/>
        </p:nvGrpSpPr>
        <p:grpSpPr>
          <a:xfrm>
            <a:off x="5907176" y="0"/>
            <a:ext cx="6203545" cy="1665737"/>
            <a:chOff x="5907176" y="0"/>
            <a:chExt cx="6203545" cy="1665737"/>
          </a:xfrm>
        </p:grpSpPr>
        <p:pic>
          <p:nvPicPr>
            <p:cNvPr id="6" name="Grafik 5">
              <a:extLst>
                <a:ext uri="{FF2B5EF4-FFF2-40B4-BE49-F238E27FC236}">
                  <a16:creationId xmlns:a16="http://schemas.microsoft.com/office/drawing/2014/main" id="{730F0380-D94F-F6F0-0343-59D3A9474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2914" y="0"/>
              <a:ext cx="1587807" cy="1434015"/>
            </a:xfrm>
            <a:prstGeom prst="rect">
              <a:avLst/>
            </a:prstGeom>
          </p:spPr>
        </p:pic>
        <p:sp>
          <p:nvSpPr>
            <p:cNvPr id="7" name="Sprechblase: oval 6">
              <a:extLst>
                <a:ext uri="{FF2B5EF4-FFF2-40B4-BE49-F238E27FC236}">
                  <a16:creationId xmlns:a16="http://schemas.microsoft.com/office/drawing/2014/main" id="{C1279755-17CE-000F-32DE-0D3F58A060D5}"/>
                </a:ext>
              </a:extLst>
            </p:cNvPr>
            <p:cNvSpPr/>
            <p:nvPr/>
          </p:nvSpPr>
          <p:spPr>
            <a:xfrm>
              <a:off x="5907176" y="132332"/>
              <a:ext cx="4598794" cy="1533405"/>
            </a:xfrm>
            <a:prstGeom prst="wedgeEllipseCallout">
              <a:avLst>
                <a:gd name="adj1" fmla="val 56118"/>
                <a:gd name="adj2" fmla="val 31331"/>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92D33B0A-17FC-5962-3CE5-A7108F99462E}"/>
                </a:ext>
              </a:extLst>
            </p:cNvPr>
            <p:cNvSpPr txBox="1"/>
            <p:nvPr/>
          </p:nvSpPr>
          <p:spPr>
            <a:xfrm>
              <a:off x="6522033" y="506049"/>
              <a:ext cx="3755923" cy="923330"/>
            </a:xfrm>
            <a:prstGeom prst="rect">
              <a:avLst/>
            </a:prstGeom>
            <a:noFill/>
          </p:spPr>
          <p:txBody>
            <a:bodyPr wrap="square" rtlCol="0">
              <a:spAutoFit/>
            </a:bodyPr>
            <a:lstStyle/>
            <a:p>
              <a:r>
                <a:rPr lang="de-CH"/>
                <a:t>Der Nussknacker steht stellvertretend für alle Enzyme im menschlichen Körper bzw. in allen Lebewesen. </a:t>
              </a:r>
            </a:p>
          </p:txBody>
        </p:sp>
      </p:grpSp>
      <p:sp>
        <p:nvSpPr>
          <p:cNvPr id="13" name="Textfeld 12">
            <a:extLst>
              <a:ext uri="{FF2B5EF4-FFF2-40B4-BE49-F238E27FC236}">
                <a16:creationId xmlns:a16="http://schemas.microsoft.com/office/drawing/2014/main" id="{31143CBA-20F0-7105-C7CA-EF965CFB3FB5}"/>
              </a:ext>
            </a:extLst>
          </p:cNvPr>
          <p:cNvSpPr txBox="1"/>
          <p:nvPr/>
        </p:nvSpPr>
        <p:spPr>
          <a:xfrm>
            <a:off x="4972494" y="4518184"/>
            <a:ext cx="2347405" cy="1200329"/>
          </a:xfrm>
          <a:prstGeom prst="rect">
            <a:avLst/>
          </a:prstGeom>
          <a:noFill/>
        </p:spPr>
        <p:txBody>
          <a:bodyPr wrap="square" rtlCol="0">
            <a:spAutoFit/>
          </a:bodyPr>
          <a:lstStyle/>
          <a:p>
            <a:r>
              <a:rPr lang="de-CH"/>
              <a:t>Das Enzym </a:t>
            </a:r>
          </a:p>
          <a:p>
            <a:r>
              <a:rPr lang="de-CH"/>
              <a:t>steht nach jeder </a:t>
            </a:r>
          </a:p>
          <a:p>
            <a:r>
              <a:rPr lang="de-CH"/>
              <a:t>Reaktion unverändert </a:t>
            </a:r>
          </a:p>
          <a:p>
            <a:r>
              <a:rPr lang="de-CH"/>
              <a:t>wieder zur Verfügung.</a:t>
            </a:r>
          </a:p>
        </p:txBody>
      </p:sp>
      <p:sp>
        <p:nvSpPr>
          <p:cNvPr id="15" name="Pfeil: nach links gekrümmt 14">
            <a:extLst>
              <a:ext uri="{FF2B5EF4-FFF2-40B4-BE49-F238E27FC236}">
                <a16:creationId xmlns:a16="http://schemas.microsoft.com/office/drawing/2014/main" id="{DD7A51CF-9CDB-2CB4-F8AD-119B6F81DBD4}"/>
              </a:ext>
            </a:extLst>
          </p:cNvPr>
          <p:cNvSpPr/>
          <p:nvPr/>
        </p:nvSpPr>
        <p:spPr>
          <a:xfrm>
            <a:off x="2721046" y="3145045"/>
            <a:ext cx="2083101" cy="1810002"/>
          </a:xfrm>
          <a:prstGeom prst="curvedLeftArrow">
            <a:avLst>
              <a:gd name="adj1" fmla="val 25000"/>
              <a:gd name="adj2" fmla="val 50000"/>
              <a:gd name="adj3" fmla="val 34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6" name="Sprechblase: oval 15">
            <a:extLst>
              <a:ext uri="{FF2B5EF4-FFF2-40B4-BE49-F238E27FC236}">
                <a16:creationId xmlns:a16="http://schemas.microsoft.com/office/drawing/2014/main" id="{09BEBA01-320A-7FA2-7B5D-F16117A5A9C4}"/>
              </a:ext>
            </a:extLst>
          </p:cNvPr>
          <p:cNvSpPr/>
          <p:nvPr/>
        </p:nvSpPr>
        <p:spPr>
          <a:xfrm>
            <a:off x="9035143" y="2213155"/>
            <a:ext cx="2735207" cy="2644672"/>
          </a:xfrm>
          <a:prstGeom prst="wedgeEllipseCallout">
            <a:avLst>
              <a:gd name="adj1" fmla="val 34627"/>
              <a:gd name="adj2" fmla="val -85566"/>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Textfeld 19">
            <a:extLst>
              <a:ext uri="{FF2B5EF4-FFF2-40B4-BE49-F238E27FC236}">
                <a16:creationId xmlns:a16="http://schemas.microsoft.com/office/drawing/2014/main" id="{033394C5-0627-7824-7209-6674DF602552}"/>
              </a:ext>
            </a:extLst>
          </p:cNvPr>
          <p:cNvSpPr txBox="1"/>
          <p:nvPr/>
        </p:nvSpPr>
        <p:spPr>
          <a:xfrm>
            <a:off x="9275801" y="2664674"/>
            <a:ext cx="2578742" cy="1754326"/>
          </a:xfrm>
          <a:prstGeom prst="rect">
            <a:avLst/>
          </a:prstGeom>
          <a:noFill/>
        </p:spPr>
        <p:txBody>
          <a:bodyPr wrap="square" rtlCol="0">
            <a:spAutoFit/>
          </a:bodyPr>
          <a:lstStyle/>
          <a:p>
            <a:r>
              <a:rPr lang="de-CH"/>
              <a:t>Es gibt viele Enzyme im Körper, die sämtliche chemischen Reaktionen katalysieren. Sie werden als Biokatalysatoren bezeichnet.</a:t>
            </a:r>
          </a:p>
        </p:txBody>
      </p:sp>
      <p:sp>
        <p:nvSpPr>
          <p:cNvPr id="17" name="Textfeld 16">
            <a:extLst>
              <a:ext uri="{FF2B5EF4-FFF2-40B4-BE49-F238E27FC236}">
                <a16:creationId xmlns:a16="http://schemas.microsoft.com/office/drawing/2014/main" id="{DE5D053A-250E-EB0A-37FC-814BEA01C31E}"/>
              </a:ext>
            </a:extLst>
          </p:cNvPr>
          <p:cNvSpPr txBox="1"/>
          <p:nvPr/>
        </p:nvSpPr>
        <p:spPr>
          <a:xfrm>
            <a:off x="110786" y="186381"/>
            <a:ext cx="6608065" cy="584775"/>
          </a:xfrm>
          <a:prstGeom prst="rect">
            <a:avLst/>
          </a:prstGeom>
          <a:noFill/>
        </p:spPr>
        <p:txBody>
          <a:bodyPr wrap="square">
            <a:spAutoFit/>
          </a:bodyPr>
          <a:lstStyle/>
          <a:p>
            <a:r>
              <a:rPr lang="de-CH" sz="3200" b="1"/>
              <a:t>Was wissen wir noch über Enzyme?</a:t>
            </a:r>
            <a:endParaRPr lang="de-DE" sz="3200" b="1"/>
          </a:p>
        </p:txBody>
      </p:sp>
      <p:pic>
        <p:nvPicPr>
          <p:cNvPr id="2" name="Picture 2">
            <a:extLst>
              <a:ext uri="{FF2B5EF4-FFF2-40B4-BE49-F238E27FC236}">
                <a16:creationId xmlns:a16="http://schemas.microsoft.com/office/drawing/2014/main" id="{457D2A53-7873-4A93-9DCC-A7E233E8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90" y="935915"/>
            <a:ext cx="2875352" cy="2161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D473BC04-5C75-857B-5BA5-3F96D0E25BC9}"/>
              </a:ext>
            </a:extLst>
          </p:cNvPr>
          <p:cNvSpPr txBox="1"/>
          <p:nvPr/>
        </p:nvSpPr>
        <p:spPr>
          <a:xfrm>
            <a:off x="226497" y="3145045"/>
            <a:ext cx="1962134" cy="923330"/>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Auf dem </a:t>
            </a:r>
            <a:r>
              <a:rPr lang="en-US" sz="900" dirty="0" err="1">
                <a:effectLst/>
                <a:latin typeface="Arial" panose="020B0604020202020204" pitchFamily="34" charset="0"/>
                <a:ea typeface="Arial" panose="020B0604020202020204" pitchFamily="34" charset="0"/>
              </a:rPr>
              <a:t>griechischen</a:t>
            </a:r>
            <a:r>
              <a:rPr lang="en-US" sz="900" dirty="0">
                <a:effectLst/>
                <a:latin typeface="Arial" panose="020B0604020202020204" pitchFamily="34" charset="0"/>
                <a:ea typeface="Arial" panose="020B0604020202020204" pitchFamily="34" charset="0"/>
              </a:rPr>
              <a:t> </a:t>
            </a:r>
            <a:r>
              <a:rPr lang="en-US" sz="900" dirty="0" err="1">
                <a:effectLst/>
                <a:latin typeface="Arial" panose="020B0604020202020204" pitchFamily="34" charset="0"/>
                <a:ea typeface="Arial" panose="020B0604020202020204" pitchFamily="34" charset="0"/>
              </a:rPr>
              <a:t>Markt</a:t>
            </a:r>
            <a:r>
              <a:rPr lang="en-US" sz="900" dirty="0">
                <a:effectLst/>
                <a:latin typeface="Arial" panose="020B0604020202020204" pitchFamily="34" charset="0"/>
                <a:ea typeface="Arial" panose="020B0604020202020204" pitchFamily="34" charset="0"/>
              </a:rPr>
              <a:t>. User: Hombre at  </a:t>
            </a:r>
            <a:r>
              <a:rPr lang="en-US" sz="900" dirty="0" err="1">
                <a:effectLst/>
                <a:latin typeface="Arial" panose="020B0604020202020204" pitchFamily="34" charset="0"/>
                <a:ea typeface="Arial" panose="020B0604020202020204" pitchFamily="34" charset="0"/>
              </a:rPr>
              <a:t>wikivoyage</a:t>
            </a:r>
            <a:r>
              <a:rPr lang="en-US" sz="900" dirty="0">
                <a:effectLst/>
                <a:latin typeface="Arial" panose="020B0604020202020204" pitchFamily="34" charset="0"/>
                <a:ea typeface="Arial" panose="020B0604020202020204" pitchFamily="34" charset="0"/>
              </a:rPr>
              <a:t> shared, CC BY-SA 3.0 &lt;https://</a:t>
            </a:r>
            <a:r>
              <a:rPr lang="en-US" sz="900" dirty="0" err="1">
                <a:effectLst/>
                <a:latin typeface="Arial" panose="020B0604020202020204" pitchFamily="34" charset="0"/>
                <a:ea typeface="Arial" panose="020B0604020202020204" pitchFamily="34" charset="0"/>
              </a:rPr>
              <a:t>creativecommons.org</a:t>
            </a:r>
            <a:r>
              <a:rPr lang="en-US" sz="900" dirty="0">
                <a:effectLst/>
                <a:latin typeface="Arial" panose="020B0604020202020204" pitchFamily="34" charset="0"/>
                <a:ea typeface="Arial" panose="020B0604020202020204" pitchFamily="34" charset="0"/>
              </a:rPr>
              <a:t>/licenses/by-</a:t>
            </a:r>
            <a:r>
              <a:rPr lang="en-US" sz="900" dirty="0" err="1">
                <a:effectLst/>
                <a:latin typeface="Arial" panose="020B0604020202020204" pitchFamily="34" charset="0"/>
                <a:ea typeface="Arial" panose="020B0604020202020204" pitchFamily="34" charset="0"/>
              </a:rPr>
              <a:t>sa</a:t>
            </a:r>
            <a:r>
              <a:rPr lang="en-US" sz="900" dirty="0">
                <a:effectLst/>
                <a:latin typeface="Arial" panose="020B0604020202020204" pitchFamily="34" charset="0"/>
                <a:ea typeface="Arial" panose="020B0604020202020204" pitchFamily="34" charset="0"/>
              </a:rPr>
              <a:t>/3.0&gt;, via Wikimedia Commons</a:t>
            </a:r>
            <a:r>
              <a:rPr lang="de-DE" sz="900" dirty="0">
                <a:effectLst/>
              </a:rPr>
              <a:t> </a:t>
            </a:r>
            <a:endParaRPr lang="de-DE" sz="900" dirty="0"/>
          </a:p>
        </p:txBody>
      </p:sp>
      <p:sp>
        <p:nvSpPr>
          <p:cNvPr id="18" name="Textfeld 17">
            <a:extLst>
              <a:ext uri="{FF2B5EF4-FFF2-40B4-BE49-F238E27FC236}">
                <a16:creationId xmlns:a16="http://schemas.microsoft.com/office/drawing/2014/main" id="{F834FAB2-A2A9-C9D1-96E6-75BCFC04D8C7}"/>
              </a:ext>
            </a:extLst>
          </p:cNvPr>
          <p:cNvSpPr txBox="1"/>
          <p:nvPr/>
        </p:nvSpPr>
        <p:spPr>
          <a:xfrm>
            <a:off x="4972494" y="5844120"/>
            <a:ext cx="1962134" cy="369332"/>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a:t>
            </a:r>
            <a:r>
              <a:rPr lang="de-DE" sz="900" dirty="0">
                <a:effectLst/>
                <a:latin typeface="Arial" panose="020B0604020202020204" pitchFamily="34" charset="0"/>
                <a:ea typeface="Arial" panose="020B0604020202020204" pitchFamily="34" charset="0"/>
              </a:rPr>
              <a:t>all </a:t>
            </a:r>
            <a:r>
              <a:rPr lang="de-DE" sz="900" dirty="0" err="1">
                <a:effectLst/>
                <a:latin typeface="Arial" panose="020B0604020202020204" pitchFamily="34" charset="0"/>
                <a:ea typeface="Arial" panose="020B0604020202020204" pitchFamily="34" charset="0"/>
              </a:rPr>
              <a:t>my</a:t>
            </a:r>
            <a:r>
              <a:rPr lang="de-DE" sz="900" dirty="0">
                <a:effectLst/>
                <a:latin typeface="Arial" panose="020B0604020202020204" pitchFamily="34" charset="0"/>
                <a:ea typeface="Arial" panose="020B0604020202020204" pitchFamily="34" charset="0"/>
              </a:rPr>
              <a:t> </a:t>
            </a:r>
            <a:r>
              <a:rPr lang="de-DE" sz="900" dirty="0" err="1">
                <a:effectLst/>
                <a:latin typeface="Arial" panose="020B0604020202020204" pitchFamily="34" charset="0"/>
                <a:ea typeface="Arial" panose="020B0604020202020204" pitchFamily="34" charset="0"/>
              </a:rPr>
              <a:t>loving</a:t>
            </a:r>
            <a:r>
              <a:rPr lang="de-DE" sz="900" dirty="0">
                <a:effectLst/>
                <a:latin typeface="Arial" panose="020B0604020202020204" pitchFamily="34" charset="0"/>
                <a:ea typeface="Arial" panose="020B0604020202020204" pitchFamily="34" charset="0"/>
              </a:rPr>
              <a:t>, Public </a:t>
            </a:r>
            <a:r>
              <a:rPr lang="de-DE" sz="900" dirty="0" err="1">
                <a:effectLst/>
                <a:latin typeface="Arial" panose="020B0604020202020204" pitchFamily="34" charset="0"/>
                <a:ea typeface="Arial" panose="020B0604020202020204" pitchFamily="34" charset="0"/>
              </a:rPr>
              <a:t>domain</a:t>
            </a:r>
            <a:r>
              <a:rPr lang="de-DE" sz="900" dirty="0">
                <a:effectLst/>
                <a:latin typeface="Arial" panose="020B0604020202020204" pitchFamily="34" charset="0"/>
                <a:ea typeface="Arial" panose="020B0604020202020204" pitchFamily="34" charset="0"/>
              </a:rPr>
              <a:t>, via Wikimedia Commons</a:t>
            </a:r>
            <a:r>
              <a:rPr lang="de-DE" sz="900" dirty="0">
                <a:effectLst/>
              </a:rPr>
              <a:t> </a:t>
            </a:r>
            <a:endParaRPr lang="de-DE" sz="900" dirty="0"/>
          </a:p>
        </p:txBody>
      </p:sp>
      <p:pic>
        <p:nvPicPr>
          <p:cNvPr id="21" name="Grafik 20">
            <a:extLst>
              <a:ext uri="{FF2B5EF4-FFF2-40B4-BE49-F238E27FC236}">
                <a16:creationId xmlns:a16="http://schemas.microsoft.com/office/drawing/2014/main" id="{534E9E00-A8A9-0B0A-0403-664355B7FAC7}"/>
              </a:ext>
            </a:extLst>
          </p:cNvPr>
          <p:cNvPicPr>
            <a:picLocks noChangeAspect="1"/>
          </p:cNvPicPr>
          <p:nvPr/>
        </p:nvPicPr>
        <p:blipFill rotWithShape="1">
          <a:blip r:embed="rId5">
            <a:alphaModFix amt="43000"/>
          </a:blip>
          <a:srcRect l="28039" t="17771" r="14075" b="27624"/>
          <a:stretch/>
        </p:blipFill>
        <p:spPr>
          <a:xfrm>
            <a:off x="4287985" y="2458511"/>
            <a:ext cx="4499112" cy="3183069"/>
          </a:xfrm>
          <a:prstGeom prst="rect">
            <a:avLst/>
          </a:prstGeom>
        </p:spPr>
      </p:pic>
      <p:sp>
        <p:nvSpPr>
          <p:cNvPr id="22" name="Textfeld 21">
            <a:extLst>
              <a:ext uri="{FF2B5EF4-FFF2-40B4-BE49-F238E27FC236}">
                <a16:creationId xmlns:a16="http://schemas.microsoft.com/office/drawing/2014/main" id="{5C0597F9-998D-CB4B-9027-3B6E1D201881}"/>
              </a:ext>
            </a:extLst>
          </p:cNvPr>
          <p:cNvSpPr txBox="1"/>
          <p:nvPr/>
        </p:nvSpPr>
        <p:spPr>
          <a:xfrm>
            <a:off x="346637" y="5886789"/>
            <a:ext cx="1962134" cy="784830"/>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a:t>
            </a:r>
            <a:r>
              <a:rPr lang="de-DE" sz="900" dirty="0">
                <a:effectLst/>
                <a:latin typeface="Arial" panose="020B0604020202020204" pitchFamily="34" charset="0"/>
                <a:ea typeface="Arial" panose="020B0604020202020204" pitchFamily="34" charset="0"/>
              </a:rPr>
              <a:t>Youn </a:t>
            </a:r>
            <a:r>
              <a:rPr lang="de-DE" sz="900" dirty="0" err="1">
                <a:effectLst/>
                <a:latin typeface="Arial" panose="020B0604020202020204" pitchFamily="34" charset="0"/>
                <a:ea typeface="Arial" panose="020B0604020202020204" pitchFamily="34" charset="0"/>
              </a:rPr>
              <a:t>child</a:t>
            </a:r>
            <a:r>
              <a:rPr lang="de-DE" sz="900" dirty="0">
                <a:effectLst/>
                <a:latin typeface="Arial" panose="020B0604020202020204" pitchFamily="34" charset="0"/>
                <a:ea typeface="Arial" panose="020B0604020202020204" pitchFamily="34" charset="0"/>
              </a:rPr>
              <a:t> </a:t>
            </a:r>
            <a:r>
              <a:rPr lang="de-DE" sz="900" dirty="0" err="1">
                <a:effectLst/>
                <a:latin typeface="Arial" panose="020B0604020202020204" pitchFamily="34" charset="0"/>
                <a:ea typeface="Arial" panose="020B0604020202020204" pitchFamily="34" charset="0"/>
              </a:rPr>
              <a:t>football</a:t>
            </a:r>
            <a:r>
              <a:rPr lang="de-DE" sz="900" dirty="0">
                <a:effectLst/>
                <a:latin typeface="Arial" panose="020B0604020202020204" pitchFamily="34" charset="0"/>
                <a:ea typeface="Arial" panose="020B0604020202020204" pitchFamily="34" charset="0"/>
              </a:rPr>
              <a:t>. DXLINH, CC BY-SA 3.0 &lt;https://</a:t>
            </a:r>
            <a:r>
              <a:rPr lang="de-DE" sz="900" dirty="0" err="1">
                <a:effectLst/>
                <a:latin typeface="Arial" panose="020B0604020202020204" pitchFamily="34" charset="0"/>
                <a:ea typeface="Arial" panose="020B0604020202020204" pitchFamily="34" charset="0"/>
              </a:rPr>
              <a:t>creativecommons.org</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licenses</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by-sa</a:t>
            </a:r>
            <a:r>
              <a:rPr lang="de-DE" sz="900" dirty="0">
                <a:effectLst/>
                <a:latin typeface="Arial" panose="020B0604020202020204" pitchFamily="34" charset="0"/>
                <a:ea typeface="Arial" panose="020B0604020202020204" pitchFamily="34" charset="0"/>
              </a:rPr>
              <a:t>/3.0&gt;, via Wikimedia Commons </a:t>
            </a:r>
          </a:p>
        </p:txBody>
      </p:sp>
      <p:pic>
        <p:nvPicPr>
          <p:cNvPr id="1026" name="Picture 2">
            <a:extLst>
              <a:ext uri="{FF2B5EF4-FFF2-40B4-BE49-F238E27FC236}">
                <a16:creationId xmlns:a16="http://schemas.microsoft.com/office/drawing/2014/main" id="{D89513E4-5281-FA04-012B-3B36BD086B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79" t="24454" r="21017" b="23294"/>
          <a:stretch/>
        </p:blipFill>
        <p:spPr bwMode="auto">
          <a:xfrm>
            <a:off x="346637" y="4018076"/>
            <a:ext cx="2132050" cy="18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14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122" name="Freihand 477">
                <a:extLst>
                  <a:ext uri="{FF2B5EF4-FFF2-40B4-BE49-F238E27FC236}">
                    <a16:creationId xmlns:a16="http://schemas.microsoft.com/office/drawing/2014/main" id="{597BC419-CE74-4814-9F3A-8FC8544CE1FE}"/>
                  </a:ext>
                </a:extLst>
              </p14:cNvPr>
              <p14:cNvContentPartPr>
                <a14:cpLocks xmlns:a14="http://schemas.microsoft.com/office/drawing/2010/main" noRot="1" noChangeAspect="1" noEditPoints="1" noChangeArrowheads="1" noChangeShapeType="1"/>
              </p14:cNvContentPartPr>
              <p14:nvPr/>
            </p14:nvContentPartPr>
            <p14:xfrm>
              <a:off x="4051300" y="457200"/>
              <a:ext cx="1122363" cy="312738"/>
            </p14:xfrm>
          </p:contentPart>
        </mc:Choice>
        <mc:Fallback xmlns="">
          <p:pic>
            <p:nvPicPr>
              <p:cNvPr id="5122" name="Freihand 477">
                <a:extLst>
                  <a:ext uri="{FF2B5EF4-FFF2-40B4-BE49-F238E27FC236}">
                    <a16:creationId xmlns:a16="http://schemas.microsoft.com/office/drawing/2014/main" id="{597BC419-CE74-4814-9F3A-8FC8544CE1FE}"/>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4">
            <p14:nvContentPartPr>
              <p14:cNvPr id="5126" name="Freihand 554">
                <a:extLst>
                  <a:ext uri="{FF2B5EF4-FFF2-40B4-BE49-F238E27FC236}">
                    <a16:creationId xmlns:a16="http://schemas.microsoft.com/office/drawing/2014/main" id="{1DE57742-74DA-4C53-87AB-700FDCE898FB}"/>
                  </a:ext>
                </a:extLst>
              </p14:cNvPr>
              <p14:cNvContentPartPr>
                <a14:cpLocks xmlns:a14="http://schemas.microsoft.com/office/drawing/2010/main" noRot="1" noChangeAspect="1" noEditPoints="1" noChangeArrowheads="1" noChangeShapeType="1"/>
              </p14:cNvContentPartPr>
              <p14:nvPr/>
            </p14:nvContentPartPr>
            <p14:xfrm>
              <a:off x="4356100" y="1225550"/>
              <a:ext cx="150813" cy="206375"/>
            </p14:xfrm>
          </p:contentPart>
        </mc:Choice>
        <mc:Fallback xmlns="">
          <p:pic>
            <p:nvPicPr>
              <p:cNvPr id="5126" name="Freihand 554">
                <a:extLst>
                  <a:ext uri="{FF2B5EF4-FFF2-40B4-BE49-F238E27FC236}">
                    <a16:creationId xmlns:a16="http://schemas.microsoft.com/office/drawing/2014/main" id="{1DE57742-74DA-4C53-87AB-700FDCE898FB}"/>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5127" name="Freihand 574">
                <a:extLst>
                  <a:ext uri="{FF2B5EF4-FFF2-40B4-BE49-F238E27FC236}">
                    <a16:creationId xmlns:a16="http://schemas.microsoft.com/office/drawing/2014/main" id="{E30199A4-11E3-4733-B2DA-C742FB072BB9}"/>
                  </a:ext>
                </a:extLst>
              </p14:cNvPr>
              <p14:cNvContentPartPr>
                <a14:cpLocks xmlns:a14="http://schemas.microsoft.com/office/drawing/2010/main" noRot="1" noChangeAspect="1" noEditPoints="1" noChangeArrowheads="1" noChangeShapeType="1"/>
              </p14:cNvContentPartPr>
              <p14:nvPr/>
            </p14:nvContentPartPr>
            <p14:xfrm>
              <a:off x="1276350" y="1314450"/>
              <a:ext cx="1616075" cy="292100"/>
            </p14:xfrm>
          </p:contentPart>
        </mc:Choice>
        <mc:Fallback xmlns="">
          <p:pic>
            <p:nvPicPr>
              <p:cNvPr id="5127" name="Freihand 574">
                <a:extLst>
                  <a:ext uri="{FF2B5EF4-FFF2-40B4-BE49-F238E27FC236}">
                    <a16:creationId xmlns:a16="http://schemas.microsoft.com/office/drawing/2014/main" id="{E30199A4-11E3-4733-B2DA-C742FB072BB9}"/>
                  </a:ext>
                </a:extLst>
              </p:cNvPr>
              <p:cNvPicPr/>
              <p:nvPr/>
            </p:nvPicPr>
            <p:blipFill/>
            <p:spPr/>
          </p:pic>
        </mc:Fallback>
      </mc:AlternateContent>
      <p:sp>
        <p:nvSpPr>
          <p:cNvPr id="17" name="Textfeld 16">
            <a:extLst>
              <a:ext uri="{FF2B5EF4-FFF2-40B4-BE49-F238E27FC236}">
                <a16:creationId xmlns:a16="http://schemas.microsoft.com/office/drawing/2014/main" id="{DF05A177-1409-474B-80CA-0E1935EE595B}"/>
              </a:ext>
            </a:extLst>
          </p:cNvPr>
          <p:cNvSpPr txBox="1"/>
          <p:nvPr/>
        </p:nvSpPr>
        <p:spPr>
          <a:xfrm>
            <a:off x="128512" y="2662720"/>
            <a:ext cx="11752403" cy="3785652"/>
          </a:xfrm>
          <a:prstGeom prst="rect">
            <a:avLst/>
          </a:prstGeom>
          <a:noFill/>
        </p:spPr>
        <p:txBody>
          <a:bodyPr wrap="square">
            <a:spAutoFit/>
          </a:bodyPr>
          <a:lstStyle/>
          <a:p>
            <a:endParaRPr lang="de-DE" sz="1200"/>
          </a:p>
          <a:p>
            <a:r>
              <a:rPr lang="de-DE" sz="1200">
                <a:effectLst/>
              </a:rPr>
              <a:t>Die meisten Enzyme gehören zur Stoffgruppe der </a:t>
            </a:r>
            <a:r>
              <a:rPr lang="de-DE" sz="1200">
                <a:solidFill>
                  <a:srgbClr val="FF0000"/>
                </a:solidFill>
                <a:effectLst/>
              </a:rPr>
              <a:t>Proteine ________________________</a:t>
            </a:r>
            <a:r>
              <a:rPr lang="de-DE" sz="1200">
                <a:effectLst/>
              </a:rPr>
              <a:t>.</a:t>
            </a:r>
            <a:r>
              <a:rPr lang="de-DE" sz="1200">
                <a:solidFill>
                  <a:srgbClr val="FF0000"/>
                </a:solidFill>
              </a:rPr>
              <a:t> </a:t>
            </a:r>
            <a:r>
              <a:rPr lang="de-DE" sz="1200">
                <a:effectLst/>
              </a:rPr>
              <a:t>Sie sind in der Lage, biochemische Reaktionen in Gang zu setzen und zu </a:t>
            </a:r>
            <a:r>
              <a:rPr lang="de-DE" sz="1200">
                <a:solidFill>
                  <a:srgbClr val="0000FF"/>
                </a:solidFill>
                <a:effectLst/>
              </a:rPr>
              <a:t>beschleunigen _____________</a:t>
            </a:r>
            <a:r>
              <a:rPr lang="de-DE" sz="1200">
                <a:effectLst/>
              </a:rPr>
              <a:t> und werden daher als </a:t>
            </a:r>
            <a:r>
              <a:rPr lang="de-DE" sz="1200">
                <a:solidFill>
                  <a:srgbClr val="7030A0"/>
                </a:solidFill>
              </a:rPr>
              <a:t>biologische Katalysatoren _________________ </a:t>
            </a:r>
            <a:r>
              <a:rPr lang="de-DE" sz="1200">
                <a:effectLst/>
              </a:rPr>
              <a:t>bezeichnet. Die Ausgangsstoffe in biochemischen Reaktionen werden </a:t>
            </a:r>
            <a:r>
              <a:rPr lang="de-DE" sz="1200"/>
              <a:t>in der Chemie als Edukte und in der Biologie als </a:t>
            </a:r>
            <a:r>
              <a:rPr lang="de-DE" sz="1200">
                <a:solidFill>
                  <a:srgbClr val="FF0000"/>
                </a:solidFill>
                <a:effectLst/>
              </a:rPr>
              <a:t>Substrate ___________</a:t>
            </a:r>
            <a:r>
              <a:rPr lang="de-DE" sz="1200"/>
              <a:t> bezeichnet. Chemisch gesehen sind Substrate Moleküle. </a:t>
            </a:r>
            <a:endParaRPr lang="de-DE" sz="1200">
              <a:effectLst/>
            </a:endParaRPr>
          </a:p>
          <a:p>
            <a:endParaRPr lang="de-DE" sz="1200"/>
          </a:p>
          <a:p>
            <a:r>
              <a:rPr lang="de-DE" sz="1200">
                <a:effectLst/>
              </a:rPr>
              <a:t>Enzyme wirken also auf Moleküle ein. </a:t>
            </a:r>
            <a:r>
              <a:rPr lang="de-DE" sz="1200"/>
              <a:t>Dadurch können — auf stofflicher Ebene betrachtet — komplexe Moleküle in kleinere Moleküle </a:t>
            </a:r>
            <a:r>
              <a:rPr lang="de-DE" sz="1200">
                <a:solidFill>
                  <a:srgbClr val="0000FF"/>
                </a:solidFill>
              </a:rPr>
              <a:t>zerlegt werden_____________, </a:t>
            </a:r>
            <a:r>
              <a:rPr lang="de-DE" sz="1200"/>
              <a:t>aber auch umgekehrt kleinere Moleküle zu komplexeren Molekülen </a:t>
            </a:r>
            <a:r>
              <a:rPr lang="de-DE" sz="1200">
                <a:solidFill>
                  <a:srgbClr val="0000FF"/>
                </a:solidFill>
              </a:rPr>
              <a:t>aufgebaut____________</a:t>
            </a:r>
            <a:r>
              <a:rPr lang="de-DE" sz="1200"/>
              <a:t> werden. Auf der energetischen Ebene bedeutet dies, dass energiereichere Moleküle in energieärmere Moleküle </a:t>
            </a:r>
            <a:r>
              <a:rPr lang="de-DE" sz="1200">
                <a:solidFill>
                  <a:srgbClr val="0000FF"/>
                </a:solidFill>
              </a:rPr>
              <a:t>umgewandelt </a:t>
            </a:r>
            <a:r>
              <a:rPr lang="de-DE" sz="1200"/>
              <a:t>_________________ werden.</a:t>
            </a:r>
          </a:p>
          <a:p>
            <a:endParaRPr lang="de-DE" sz="1200" u="sng">
              <a:effectLst/>
            </a:endParaRPr>
          </a:p>
          <a:p>
            <a:r>
              <a:rPr lang="de-DE" sz="1200">
                <a:effectLst/>
              </a:rPr>
              <a:t>Eine Reaktion findet statt, wenn sich Substrate und Enzyme lange </a:t>
            </a:r>
            <a:r>
              <a:rPr lang="de-DE" sz="1200"/>
              <a:t>genug in räumlicher Nähe zueinander befinden und d</a:t>
            </a:r>
            <a:r>
              <a:rPr lang="de-DE" sz="1200">
                <a:effectLst/>
              </a:rPr>
              <a:t>ie Substrate an das </a:t>
            </a:r>
            <a:r>
              <a:rPr lang="de-DE" sz="1200">
                <a:solidFill>
                  <a:srgbClr val="FF0000"/>
                </a:solidFill>
              </a:rPr>
              <a:t>aktive Zentrum ______________</a:t>
            </a:r>
            <a:r>
              <a:rPr lang="de-DE" sz="1200"/>
              <a:t> der Enzyme binden. Die Bindung zwischen Enzymen und Substraten bezeichnet man als </a:t>
            </a:r>
            <a:r>
              <a:rPr lang="de-DE" sz="1200">
                <a:solidFill>
                  <a:srgbClr val="FF0000"/>
                </a:solidFill>
              </a:rPr>
              <a:t>Enzym-Substrat-Komplexe</a:t>
            </a:r>
            <a:r>
              <a:rPr lang="de-DE" sz="1200"/>
              <a:t> </a:t>
            </a:r>
            <a:r>
              <a:rPr lang="de-DE" sz="1200">
                <a:solidFill>
                  <a:srgbClr val="FF0000"/>
                </a:solidFill>
              </a:rPr>
              <a:t>_________________</a:t>
            </a:r>
            <a:r>
              <a:rPr lang="de-DE" sz="1200"/>
              <a:t>. </a:t>
            </a:r>
          </a:p>
          <a:p>
            <a:endParaRPr lang="de-DE" sz="1200"/>
          </a:p>
          <a:p>
            <a:r>
              <a:rPr lang="de-DE" sz="1200"/>
              <a:t>Während der Reaktion werden die Substrate zu Produkten umgewandelt. Damit diese Umwandlung stattfinden kann, muss Energie zugeführt werden. Die aufzuwendende Energie wird </a:t>
            </a:r>
            <a:r>
              <a:rPr lang="de-DE" sz="1200">
                <a:solidFill>
                  <a:srgbClr val="FF0000"/>
                </a:solidFill>
              </a:rPr>
              <a:t>Aktivierungsenergie _____________________ </a:t>
            </a:r>
            <a:r>
              <a:rPr lang="de-DE" sz="1200"/>
              <a:t>genannt.</a:t>
            </a:r>
          </a:p>
          <a:p>
            <a:endParaRPr lang="de-DE" sz="1200"/>
          </a:p>
          <a:p>
            <a:r>
              <a:rPr lang="de-DE" sz="1200"/>
              <a:t>Ein Enzym kann jeweils nur eine bestimmte Reaktion bewirken; Enzyme sind also </a:t>
            </a:r>
            <a:r>
              <a:rPr lang="de-DE" sz="1200">
                <a:solidFill>
                  <a:srgbClr val="00B050"/>
                </a:solidFill>
              </a:rPr>
              <a:t>reaktionsspezifisch / wirkspezifisch____________________</a:t>
            </a:r>
            <a:r>
              <a:rPr lang="de-DE" sz="1200"/>
              <a:t>.</a:t>
            </a:r>
            <a:r>
              <a:rPr lang="de-DE" sz="1200">
                <a:solidFill>
                  <a:srgbClr val="00B050"/>
                </a:solidFill>
              </a:rPr>
              <a:t> </a:t>
            </a:r>
            <a:r>
              <a:rPr lang="de-DE" sz="1200"/>
              <a:t>Zudem können die meisten Enzyme nur mit einem bestimmten Substrat eine Bindung eingehen; sie sind also auch </a:t>
            </a:r>
            <a:r>
              <a:rPr lang="de-DE" sz="1200">
                <a:solidFill>
                  <a:srgbClr val="00B050"/>
                </a:solidFill>
              </a:rPr>
              <a:t>substratspezifisch ______________________. </a:t>
            </a:r>
            <a:r>
              <a:rPr lang="de-DE" sz="1200"/>
              <a:t>Einige wenige Enzymarten hingegen weisen eine geringere Passgenauigkeit bzw. Spezifität auf und binden eine breite Palette von Substraten des gleichen allgemeinen Typs (z.B. die Enzymgruppe der Lipasen brechen jede Fettsäurekette auf).</a:t>
            </a:r>
          </a:p>
          <a:p>
            <a:endParaRPr lang="de-DE" sz="1200">
              <a:effectLst/>
            </a:endParaRPr>
          </a:p>
          <a:p>
            <a:r>
              <a:rPr lang="de-DE" sz="1200">
                <a:effectLst/>
              </a:rPr>
              <a:t>Das Enzym steht nach der Reaktion dann wieder </a:t>
            </a:r>
            <a:r>
              <a:rPr lang="de-DE" sz="1200">
                <a:solidFill>
                  <a:srgbClr val="00B050"/>
                </a:solidFill>
                <a:effectLst/>
              </a:rPr>
              <a:t>unverändert ______________________</a:t>
            </a:r>
            <a:r>
              <a:rPr lang="de-DE" sz="1200">
                <a:effectLst/>
              </a:rPr>
              <a:t> für die nächste Reaktion bereit. </a:t>
            </a:r>
            <a:r>
              <a:rPr lang="de-DE" sz="1200"/>
              <a:t> </a:t>
            </a:r>
          </a:p>
        </p:txBody>
      </p:sp>
      <p:sp>
        <p:nvSpPr>
          <p:cNvPr id="14" name="Textfeld 13">
            <a:extLst>
              <a:ext uri="{FF2B5EF4-FFF2-40B4-BE49-F238E27FC236}">
                <a16:creationId xmlns:a16="http://schemas.microsoft.com/office/drawing/2014/main" id="{3F3ABE98-7EA7-4666-9EEA-5C65A6242B33}"/>
              </a:ext>
            </a:extLst>
          </p:cNvPr>
          <p:cNvSpPr txBox="1"/>
          <p:nvPr/>
        </p:nvSpPr>
        <p:spPr>
          <a:xfrm>
            <a:off x="173371" y="178797"/>
            <a:ext cx="9624767" cy="2185214"/>
          </a:xfrm>
          <a:prstGeom prst="rect">
            <a:avLst/>
          </a:prstGeom>
          <a:solidFill>
            <a:schemeClr val="accent1">
              <a:lumMod val="20000"/>
              <a:lumOff val="80000"/>
            </a:schemeClr>
          </a:solidFill>
        </p:spPr>
        <p:txBody>
          <a:bodyPr wrap="square" lIns="91440" tIns="45720" rIns="91440" bIns="45720" rtlCol="0" anchor="t">
            <a:spAutoFit/>
          </a:bodyPr>
          <a:lstStyle/>
          <a:p>
            <a:r>
              <a:rPr lang="de-CH" sz="1600" i="1"/>
              <a:t>Wiederholung der Fachtermini</a:t>
            </a:r>
          </a:p>
          <a:p>
            <a:endParaRPr lang="de-CH" sz="1200"/>
          </a:p>
          <a:p>
            <a:r>
              <a:rPr lang="de-CH" sz="1200" b="1"/>
              <a:t>Aufgabe 3</a:t>
            </a:r>
            <a:endParaRPr lang="de-CH" sz="1200" b="1">
              <a:cs typeface="Calibri"/>
            </a:endParaRPr>
          </a:p>
          <a:p>
            <a:r>
              <a:rPr lang="de-CH" sz="1200"/>
              <a:t>Vervollständige den folgenden Lückentext mit den untenstehend angegebenen Wörtern, wobei als Hilfe die Wortarten in verschiedenen Farben markiert sind. Eine blaue Linie im Lückentext weist z.B. darauf hin, dass ein Verb eingesetzt werden muss, das aus der Liste ausgewählt wird.</a:t>
            </a:r>
          </a:p>
          <a:p>
            <a:r>
              <a:rPr lang="de-CH" sz="1200"/>
              <a:t>Besprecht die Ergebnisse anschließend im Plenum.</a:t>
            </a:r>
            <a:br>
              <a:rPr lang="de-CH" sz="1200"/>
            </a:br>
            <a:endParaRPr lang="de-CH" sz="1200">
              <a:solidFill>
                <a:srgbClr val="FF0000"/>
              </a:solidFill>
            </a:endParaRPr>
          </a:p>
          <a:p>
            <a:r>
              <a:rPr lang="de-CH" sz="1200">
                <a:solidFill>
                  <a:srgbClr val="FF0000"/>
                </a:solidFill>
              </a:rPr>
              <a:t>Rot:  Substantive	Substrate, Proteine, Aktivierungsenergie, Enzym-Substrat-Komplex</a:t>
            </a:r>
            <a:endParaRPr lang="de-CH" sz="1200" u="sng">
              <a:solidFill>
                <a:srgbClr val="FF0000"/>
              </a:solidFill>
            </a:endParaRPr>
          </a:p>
          <a:p>
            <a:r>
              <a:rPr lang="de-CH" sz="1200">
                <a:solidFill>
                  <a:srgbClr val="7030A0"/>
                </a:solidFill>
              </a:rPr>
              <a:t>Lila: Adjektiv + Substantiv	aktive(s) Zentrum, biologische Katalysatoren</a:t>
            </a:r>
          </a:p>
          <a:p>
            <a:r>
              <a:rPr lang="de-CH" sz="1200">
                <a:solidFill>
                  <a:srgbClr val="0000FF"/>
                </a:solidFill>
              </a:rPr>
              <a:t>Blau: Verben</a:t>
            </a:r>
            <a:r>
              <a:rPr lang="de-CH" sz="1200"/>
              <a:t>		</a:t>
            </a:r>
            <a:r>
              <a:rPr lang="de-CH" sz="1200">
                <a:solidFill>
                  <a:srgbClr val="0000FF"/>
                </a:solidFill>
              </a:rPr>
              <a:t>beschleunigen, zerlegen, aufbauen, umwandeln</a:t>
            </a:r>
          </a:p>
          <a:p>
            <a:r>
              <a:rPr lang="de-CH" sz="1200">
                <a:solidFill>
                  <a:srgbClr val="00B050"/>
                </a:solidFill>
              </a:rPr>
              <a:t>Grün: Adjektive</a:t>
            </a:r>
            <a:r>
              <a:rPr lang="de-CH" sz="1200"/>
              <a:t>	</a:t>
            </a:r>
            <a:r>
              <a:rPr lang="de-CH" sz="1200">
                <a:solidFill>
                  <a:srgbClr val="00B050"/>
                </a:solidFill>
              </a:rPr>
              <a:t>substratspezifisch, unverändert, reaktionsspezifisch</a:t>
            </a:r>
          </a:p>
        </p:txBody>
      </p:sp>
      <p:sp>
        <p:nvSpPr>
          <p:cNvPr id="2" name="Textfeld 1">
            <a:extLst>
              <a:ext uri="{FF2B5EF4-FFF2-40B4-BE49-F238E27FC236}">
                <a16:creationId xmlns:a16="http://schemas.microsoft.com/office/drawing/2014/main" id="{4DF91E41-6E75-070A-98AD-4B73A2A1B9B0}"/>
              </a:ext>
            </a:extLst>
          </p:cNvPr>
          <p:cNvSpPr txBox="1"/>
          <p:nvPr/>
        </p:nvSpPr>
        <p:spPr>
          <a:xfrm>
            <a:off x="10883734" y="178797"/>
            <a:ext cx="1134895" cy="369332"/>
          </a:xfrm>
          <a:prstGeom prst="rect">
            <a:avLst/>
          </a:prstGeom>
          <a:noFill/>
        </p:spPr>
        <p:txBody>
          <a:bodyPr wrap="square" rtlCol="0">
            <a:spAutoFit/>
          </a:bodyPr>
          <a:lstStyle/>
          <a:p>
            <a:r>
              <a:rPr lang="de-CH">
                <a:solidFill>
                  <a:srgbClr val="FF0000"/>
                </a:solidFill>
              </a:rPr>
              <a:t>Lösung</a:t>
            </a:r>
          </a:p>
        </p:txBody>
      </p:sp>
    </p:spTree>
    <p:extLst>
      <p:ext uri="{BB962C8B-B14F-4D97-AF65-F5344CB8AC3E}">
        <p14:creationId xmlns:p14="http://schemas.microsoft.com/office/powerpoint/2010/main" val="29870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C38B6F9-73D4-F2B5-9116-6B90F1D3B8CD}"/>
              </a:ext>
            </a:extLst>
          </p:cNvPr>
          <p:cNvSpPr txBox="1"/>
          <p:nvPr/>
        </p:nvSpPr>
        <p:spPr>
          <a:xfrm>
            <a:off x="501698" y="2142487"/>
            <a:ext cx="9820861" cy="2893100"/>
          </a:xfrm>
          <a:prstGeom prst="rect">
            <a:avLst/>
          </a:prstGeom>
          <a:noFill/>
        </p:spPr>
        <p:txBody>
          <a:bodyPr wrap="square" lIns="91440" tIns="45720" rIns="91440" bIns="45720" rtlCol="0" anchor="t">
            <a:spAutoFit/>
          </a:bodyPr>
          <a:lstStyle/>
          <a:p>
            <a:r>
              <a:rPr lang="de-DE" sz="1400"/>
              <a:t>Wörterliste: </a:t>
            </a:r>
          </a:p>
          <a:p>
            <a:r>
              <a:rPr lang="de-DE" sz="1400" b="1">
                <a:solidFill>
                  <a:srgbClr val="C00000"/>
                </a:solidFill>
              </a:rPr>
              <a:t>die  Proteine   </a:t>
            </a:r>
            <a:r>
              <a:rPr lang="de-DE" sz="1400">
                <a:solidFill>
                  <a:srgbClr val="C00000"/>
                </a:solidFill>
              </a:rPr>
              <a:t> -  die Kohlenhydrate -   die Eiweiße   -   die Eiweißstoffe</a:t>
            </a:r>
            <a:endParaRPr lang="de-DE" sz="1400">
              <a:solidFill>
                <a:srgbClr val="C00000"/>
              </a:solidFill>
              <a:cs typeface="Calibri"/>
            </a:endParaRPr>
          </a:p>
          <a:p>
            <a:r>
              <a:rPr lang="de-DE" sz="1400" b="1">
                <a:solidFill>
                  <a:srgbClr val="C00000"/>
                </a:solidFill>
              </a:rPr>
              <a:t>die biologischen Katalysatoren  </a:t>
            </a:r>
            <a:r>
              <a:rPr lang="de-DE" sz="1400">
                <a:solidFill>
                  <a:srgbClr val="C00000"/>
                </a:solidFill>
              </a:rPr>
              <a:t>-  die Bio-Katalysatoren  - die Reaktionsauslöser - die biologischen Reaktionsbeschleuniger  </a:t>
            </a:r>
            <a:endParaRPr lang="de-DE" sz="1400">
              <a:cs typeface="Calibri"/>
            </a:endParaRPr>
          </a:p>
          <a:p>
            <a:r>
              <a:rPr lang="de-DE" sz="1400" b="1">
                <a:solidFill>
                  <a:srgbClr val="C00000"/>
                </a:solidFill>
              </a:rPr>
              <a:t>das aktive Zentrum  </a:t>
            </a:r>
            <a:r>
              <a:rPr lang="de-DE" sz="1400">
                <a:solidFill>
                  <a:srgbClr val="C00000"/>
                </a:solidFill>
              </a:rPr>
              <a:t>-  die Substratbindungsstelle  -  das Zentralatom</a:t>
            </a:r>
            <a:endParaRPr lang="de-DE" sz="1400">
              <a:solidFill>
                <a:srgbClr val="C00000"/>
              </a:solidFill>
              <a:cs typeface="Calibri"/>
            </a:endParaRPr>
          </a:p>
          <a:p>
            <a:r>
              <a:rPr lang="de-DE" sz="1400" b="1">
                <a:solidFill>
                  <a:srgbClr val="C00000"/>
                </a:solidFill>
              </a:rPr>
              <a:t>die Enzym-Substrat-Komplexe</a:t>
            </a:r>
            <a:r>
              <a:rPr lang="de-DE" sz="1400">
                <a:solidFill>
                  <a:srgbClr val="C00000"/>
                </a:solidFill>
              </a:rPr>
              <a:t>  -  die Verbindungen aus Enzym und Substrat  - die Enzym-Produkt-Verbindungen</a:t>
            </a:r>
          </a:p>
          <a:p>
            <a:r>
              <a:rPr lang="de-DE" sz="1400" b="1">
                <a:solidFill>
                  <a:srgbClr val="C00000"/>
                </a:solidFill>
              </a:rPr>
              <a:t>die Aktivierungsenergie </a:t>
            </a:r>
            <a:r>
              <a:rPr lang="de-DE" sz="1400">
                <a:solidFill>
                  <a:srgbClr val="C00000"/>
                </a:solidFill>
              </a:rPr>
              <a:t>-  die kinetische Energie -  die Anstoßenergie</a:t>
            </a:r>
          </a:p>
          <a:p>
            <a:r>
              <a:rPr lang="de-DE" sz="1400" b="1">
                <a:solidFill>
                  <a:srgbClr val="C00000"/>
                </a:solidFill>
              </a:rPr>
              <a:t>das Substrat  </a:t>
            </a:r>
            <a:r>
              <a:rPr lang="de-DE" sz="1400">
                <a:solidFill>
                  <a:srgbClr val="C00000"/>
                </a:solidFill>
              </a:rPr>
              <a:t>-  das Reaktanten-Molekül  -  das Zerlegungsprodukt</a:t>
            </a:r>
            <a:endParaRPr lang="de-DE" sz="1400">
              <a:solidFill>
                <a:srgbClr val="C00000"/>
              </a:solidFill>
              <a:cs typeface="Calibri"/>
            </a:endParaRPr>
          </a:p>
          <a:p>
            <a:r>
              <a:rPr lang="de-DE" sz="1400" b="1">
                <a:solidFill>
                  <a:schemeClr val="accent1">
                    <a:lumMod val="75000"/>
                  </a:schemeClr>
                </a:solidFill>
              </a:rPr>
              <a:t>beschleunigen -</a:t>
            </a:r>
            <a:r>
              <a:rPr lang="de-DE" sz="1400">
                <a:solidFill>
                  <a:schemeClr val="accent1">
                    <a:lumMod val="75000"/>
                  </a:schemeClr>
                </a:solidFill>
              </a:rPr>
              <a:t> schneller ablaufen lassen -  beschleichen – vorantreiben – akzelerieren - hemmen, </a:t>
            </a:r>
            <a:endParaRPr lang="de-DE" sz="1400">
              <a:solidFill>
                <a:schemeClr val="accent1">
                  <a:lumMod val="75000"/>
                </a:schemeClr>
              </a:solidFill>
              <a:cs typeface="Calibri"/>
            </a:endParaRPr>
          </a:p>
          <a:p>
            <a:r>
              <a:rPr lang="de-DE" sz="1400" b="1">
                <a:solidFill>
                  <a:schemeClr val="accent1">
                    <a:lumMod val="75000"/>
                  </a:schemeClr>
                </a:solidFill>
              </a:rPr>
              <a:t>abbauen</a:t>
            </a:r>
            <a:r>
              <a:rPr lang="de-DE" sz="1400">
                <a:solidFill>
                  <a:schemeClr val="accent1">
                    <a:lumMod val="75000"/>
                  </a:schemeClr>
                </a:solidFill>
              </a:rPr>
              <a:t>, zerteilen - zermalmen   aufspalten - zertreten			</a:t>
            </a:r>
            <a:endParaRPr lang="de-DE" sz="1400">
              <a:solidFill>
                <a:schemeClr val="accent1">
                  <a:lumMod val="75000"/>
                </a:schemeClr>
              </a:solidFill>
              <a:cs typeface="Calibri"/>
            </a:endParaRPr>
          </a:p>
          <a:p>
            <a:r>
              <a:rPr lang="de-DE" sz="1400" b="1">
                <a:solidFill>
                  <a:schemeClr val="accent1">
                    <a:lumMod val="75000"/>
                  </a:schemeClr>
                </a:solidFill>
              </a:rPr>
              <a:t>aufbauen - </a:t>
            </a:r>
            <a:r>
              <a:rPr lang="de-DE" sz="1400">
                <a:solidFill>
                  <a:schemeClr val="accent1">
                    <a:lumMod val="75000"/>
                  </a:schemeClr>
                </a:solidFill>
              </a:rPr>
              <a:t> vertreten – aneinanderfügen – vermischen - zusammenfügen, 		</a:t>
            </a:r>
            <a:endParaRPr lang="de-DE" sz="1400">
              <a:solidFill>
                <a:schemeClr val="accent1">
                  <a:lumMod val="75000"/>
                </a:schemeClr>
              </a:solidFill>
              <a:cs typeface="Calibri"/>
            </a:endParaRPr>
          </a:p>
          <a:p>
            <a:r>
              <a:rPr lang="de-DE" sz="1400" b="1">
                <a:solidFill>
                  <a:schemeClr val="accent6"/>
                </a:solidFill>
              </a:rPr>
              <a:t>unverändert</a:t>
            </a:r>
            <a:r>
              <a:rPr lang="de-DE" sz="1400">
                <a:solidFill>
                  <a:schemeClr val="accent6"/>
                </a:solidFill>
              </a:rPr>
              <a:t>  -  gleichgeblieben -  unverarbeitet -  in der ursprünglichen Form  -  hervorragend</a:t>
            </a:r>
            <a:endParaRPr lang="de-DE" sz="1400">
              <a:solidFill>
                <a:schemeClr val="accent6"/>
              </a:solidFill>
              <a:cs typeface="Calibri"/>
            </a:endParaRPr>
          </a:p>
          <a:p>
            <a:r>
              <a:rPr lang="de-DE" sz="1400" b="1">
                <a:solidFill>
                  <a:schemeClr val="accent6"/>
                </a:solidFill>
              </a:rPr>
              <a:t>reaktionsspezifisch</a:t>
            </a:r>
            <a:r>
              <a:rPr lang="de-DE" sz="1400">
                <a:solidFill>
                  <a:schemeClr val="accent6"/>
                </a:solidFill>
              </a:rPr>
              <a:t> -  </a:t>
            </a:r>
            <a:r>
              <a:rPr lang="de-DE" sz="1400" err="1">
                <a:solidFill>
                  <a:schemeClr val="accent6"/>
                </a:solidFill>
              </a:rPr>
              <a:t>einreaktionär</a:t>
            </a:r>
            <a:r>
              <a:rPr lang="de-DE" sz="1400">
                <a:solidFill>
                  <a:schemeClr val="accent6"/>
                </a:solidFill>
              </a:rPr>
              <a:t> -  ablaufspezifisch  -  reaktionstreu</a:t>
            </a:r>
            <a:endParaRPr lang="de-DE" sz="1400">
              <a:solidFill>
                <a:schemeClr val="accent6"/>
              </a:solidFill>
              <a:cs typeface="Calibri"/>
            </a:endParaRPr>
          </a:p>
          <a:p>
            <a:r>
              <a:rPr lang="de-DE" sz="1400" b="1">
                <a:solidFill>
                  <a:schemeClr val="accent6"/>
                </a:solidFill>
              </a:rPr>
              <a:t>substratspezifisch</a:t>
            </a:r>
            <a:r>
              <a:rPr lang="de-DE" sz="1400">
                <a:solidFill>
                  <a:schemeClr val="accent6"/>
                </a:solidFill>
              </a:rPr>
              <a:t>  -  </a:t>
            </a:r>
            <a:r>
              <a:rPr lang="de-DE" sz="1400" err="1">
                <a:solidFill>
                  <a:schemeClr val="accent6"/>
                </a:solidFill>
              </a:rPr>
              <a:t>reaktantenspezifisch</a:t>
            </a:r>
            <a:r>
              <a:rPr lang="de-DE" sz="1400">
                <a:solidFill>
                  <a:schemeClr val="accent6"/>
                </a:solidFill>
              </a:rPr>
              <a:t>  - </a:t>
            </a:r>
            <a:r>
              <a:rPr lang="de-DE" sz="1400">
                <a:solidFill>
                  <a:schemeClr val="accent6"/>
                </a:solidFill>
                <a:cs typeface="Calibri"/>
              </a:rPr>
              <a:t>einfältig - </a:t>
            </a:r>
            <a:r>
              <a:rPr lang="de-DE" sz="1400">
                <a:solidFill>
                  <a:schemeClr val="accent6"/>
                </a:solidFill>
                <a:ea typeface="+mn-lt"/>
                <a:cs typeface="+mn-lt"/>
              </a:rPr>
              <a:t>wirkspezifisch </a:t>
            </a:r>
            <a:r>
              <a:rPr lang="de-DE" sz="1400">
                <a:solidFill>
                  <a:schemeClr val="accent6"/>
                </a:solidFill>
              </a:rPr>
              <a:t> </a:t>
            </a:r>
            <a:endParaRPr lang="de-DE" sz="1400">
              <a:solidFill>
                <a:schemeClr val="accent6"/>
              </a:solidFill>
              <a:cs typeface="Calibri"/>
            </a:endParaRPr>
          </a:p>
        </p:txBody>
      </p:sp>
      <p:sp>
        <p:nvSpPr>
          <p:cNvPr id="5" name="Textfeld 4">
            <a:extLst>
              <a:ext uri="{FF2B5EF4-FFF2-40B4-BE49-F238E27FC236}">
                <a16:creationId xmlns:a16="http://schemas.microsoft.com/office/drawing/2014/main" id="{4314AB7A-02B8-39CD-A7A1-74597982DEC9}"/>
              </a:ext>
            </a:extLst>
          </p:cNvPr>
          <p:cNvSpPr txBox="1"/>
          <p:nvPr/>
        </p:nvSpPr>
        <p:spPr>
          <a:xfrm>
            <a:off x="501699" y="337638"/>
            <a:ext cx="9624767" cy="1107996"/>
          </a:xfrm>
          <a:prstGeom prst="rect">
            <a:avLst/>
          </a:prstGeom>
          <a:solidFill>
            <a:schemeClr val="accent1">
              <a:lumMod val="20000"/>
              <a:lumOff val="80000"/>
            </a:schemeClr>
          </a:solidFill>
        </p:spPr>
        <p:txBody>
          <a:bodyPr wrap="square" lIns="91440" tIns="45720" rIns="91440" bIns="45720" rtlCol="0" anchor="t">
            <a:spAutoFit/>
          </a:bodyPr>
          <a:lstStyle/>
          <a:p>
            <a:endParaRPr lang="de-CH" sz="1200"/>
          </a:p>
          <a:p>
            <a:r>
              <a:rPr lang="de-CH" sz="1200" b="1"/>
              <a:t>Aufgabe 4 </a:t>
            </a:r>
            <a:endParaRPr lang="de-CH" sz="1200" b="1">
              <a:cs typeface="Calibri"/>
            </a:endParaRPr>
          </a:p>
          <a:p>
            <a:r>
              <a:rPr lang="de-CH" sz="1200"/>
              <a:t>Bestimme, welche weiteren Wörter aus der untenstehenden Liste in die Lücken passen und füge diese ein. Welche Wörter passen nicht in die Lücken? Erkläre, weshalb sie nicht passen; nutze dafür dein Wissen über Enzyme und über die Wörter.</a:t>
            </a:r>
            <a:endParaRPr lang="de-CH" sz="1200">
              <a:cs typeface="Calibri"/>
            </a:endParaRPr>
          </a:p>
          <a:p>
            <a:endParaRPr lang="de-CH"/>
          </a:p>
        </p:txBody>
      </p:sp>
      <p:sp>
        <p:nvSpPr>
          <p:cNvPr id="3" name="Textfeld 2">
            <a:extLst>
              <a:ext uri="{FF2B5EF4-FFF2-40B4-BE49-F238E27FC236}">
                <a16:creationId xmlns:a16="http://schemas.microsoft.com/office/drawing/2014/main" id="{800072C2-6941-2A26-2F3D-27FCB93D7CC1}"/>
              </a:ext>
            </a:extLst>
          </p:cNvPr>
          <p:cNvSpPr txBox="1"/>
          <p:nvPr/>
        </p:nvSpPr>
        <p:spPr>
          <a:xfrm>
            <a:off x="9891036" y="2710505"/>
            <a:ext cx="2300964" cy="2616101"/>
          </a:xfrm>
          <a:prstGeom prst="rect">
            <a:avLst/>
          </a:prstGeom>
          <a:noFill/>
          <a:ln>
            <a:solidFill>
              <a:schemeClr val="accent1"/>
            </a:solidFill>
          </a:ln>
        </p:spPr>
        <p:txBody>
          <a:bodyPr wrap="square" rtlCol="0">
            <a:spAutoFit/>
          </a:bodyPr>
          <a:lstStyle/>
          <a:p>
            <a:r>
              <a:rPr lang="de-DE" sz="2000" b="1"/>
              <a:t>Info Box: </a:t>
            </a:r>
          </a:p>
          <a:p>
            <a:r>
              <a:rPr lang="de-DE" b="1">
                <a:solidFill>
                  <a:srgbClr val="CC0099"/>
                </a:solidFill>
              </a:rPr>
              <a:t>Synonyme</a:t>
            </a:r>
            <a:r>
              <a:rPr lang="de-DE"/>
              <a:t> sind Wörter, die (nahezu) </a:t>
            </a:r>
            <a:r>
              <a:rPr lang="de-DE" b="1">
                <a:solidFill>
                  <a:srgbClr val="CC0099"/>
                </a:solidFill>
              </a:rPr>
              <a:t>gleiche Bedeutungen </a:t>
            </a:r>
            <a:r>
              <a:rPr lang="de-DE"/>
              <a:t>haben. </a:t>
            </a:r>
          </a:p>
          <a:p>
            <a:r>
              <a:rPr lang="de-DE"/>
              <a:t>Wörter, die </a:t>
            </a:r>
            <a:r>
              <a:rPr lang="de-DE" b="1">
                <a:solidFill>
                  <a:srgbClr val="FF9900"/>
                </a:solidFill>
              </a:rPr>
              <a:t>gegenteilige Bedeutungen </a:t>
            </a:r>
            <a:r>
              <a:rPr lang="de-DE"/>
              <a:t>haben, nennt man </a:t>
            </a:r>
            <a:r>
              <a:rPr lang="de-DE" b="1">
                <a:solidFill>
                  <a:srgbClr val="FF9900"/>
                </a:solidFill>
              </a:rPr>
              <a:t>Antonyme</a:t>
            </a:r>
            <a:r>
              <a:rPr lang="de-DE"/>
              <a:t>.</a:t>
            </a:r>
          </a:p>
        </p:txBody>
      </p:sp>
      <p:sp>
        <p:nvSpPr>
          <p:cNvPr id="4" name="Textfeld 3">
            <a:extLst>
              <a:ext uri="{FF2B5EF4-FFF2-40B4-BE49-F238E27FC236}">
                <a16:creationId xmlns:a16="http://schemas.microsoft.com/office/drawing/2014/main" id="{C2F59F45-B146-DEC4-0258-2B9DBBA068BE}"/>
              </a:ext>
            </a:extLst>
          </p:cNvPr>
          <p:cNvSpPr txBox="1"/>
          <p:nvPr/>
        </p:nvSpPr>
        <p:spPr>
          <a:xfrm>
            <a:off x="10249584" y="539062"/>
            <a:ext cx="2389585" cy="338554"/>
          </a:xfrm>
          <a:prstGeom prst="rect">
            <a:avLst/>
          </a:prstGeom>
          <a:noFill/>
        </p:spPr>
        <p:txBody>
          <a:bodyPr wrap="square" rtlCol="0">
            <a:spAutoFit/>
          </a:bodyPr>
          <a:lstStyle/>
          <a:p>
            <a:r>
              <a:rPr lang="de-CH" sz="1600" b="1"/>
              <a:t>Arbeitsblatt</a:t>
            </a:r>
          </a:p>
        </p:txBody>
      </p:sp>
    </p:spTree>
    <p:extLst>
      <p:ext uri="{BB962C8B-B14F-4D97-AF65-F5344CB8AC3E}">
        <p14:creationId xmlns:p14="http://schemas.microsoft.com/office/powerpoint/2010/main" val="8225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C38B6F9-73D4-F2B5-9116-6B90F1D3B8CD}"/>
              </a:ext>
            </a:extLst>
          </p:cNvPr>
          <p:cNvSpPr txBox="1"/>
          <p:nvPr/>
        </p:nvSpPr>
        <p:spPr>
          <a:xfrm>
            <a:off x="501698" y="2142487"/>
            <a:ext cx="9820861" cy="2893100"/>
          </a:xfrm>
          <a:prstGeom prst="rect">
            <a:avLst/>
          </a:prstGeom>
          <a:noFill/>
        </p:spPr>
        <p:txBody>
          <a:bodyPr wrap="square" lIns="91440" tIns="45720" rIns="91440" bIns="45720" rtlCol="0" anchor="t">
            <a:spAutoFit/>
          </a:bodyPr>
          <a:lstStyle/>
          <a:p>
            <a:r>
              <a:rPr lang="de-DE" sz="1400"/>
              <a:t>Wörterliste: </a:t>
            </a:r>
          </a:p>
          <a:p>
            <a:r>
              <a:rPr lang="de-DE" sz="1400" b="1">
                <a:solidFill>
                  <a:srgbClr val="C00000"/>
                </a:solidFill>
              </a:rPr>
              <a:t>die  Proteine   </a:t>
            </a:r>
            <a:r>
              <a:rPr lang="de-DE" sz="1400">
                <a:solidFill>
                  <a:srgbClr val="C00000"/>
                </a:solidFill>
              </a:rPr>
              <a:t> -  </a:t>
            </a:r>
            <a:r>
              <a:rPr lang="de-DE" sz="1400" strike="sngStrike">
                <a:solidFill>
                  <a:srgbClr val="C00000"/>
                </a:solidFill>
              </a:rPr>
              <a:t>die Kohlenhydrate </a:t>
            </a:r>
            <a:r>
              <a:rPr lang="de-DE" sz="1400">
                <a:solidFill>
                  <a:srgbClr val="C00000"/>
                </a:solidFill>
              </a:rPr>
              <a:t>-   die Eiweiße   -   die Eiweißstoffe</a:t>
            </a:r>
            <a:endParaRPr lang="de-DE" sz="1400">
              <a:solidFill>
                <a:srgbClr val="C00000"/>
              </a:solidFill>
              <a:cs typeface="Calibri"/>
            </a:endParaRPr>
          </a:p>
          <a:p>
            <a:r>
              <a:rPr lang="de-DE" sz="1400" b="1">
                <a:solidFill>
                  <a:srgbClr val="C00000"/>
                </a:solidFill>
              </a:rPr>
              <a:t>die biologischen Katalysatoren  </a:t>
            </a:r>
            <a:r>
              <a:rPr lang="de-DE" sz="1400">
                <a:solidFill>
                  <a:srgbClr val="C00000"/>
                </a:solidFill>
              </a:rPr>
              <a:t>-  die Bio-Katalysatoren  - </a:t>
            </a:r>
            <a:r>
              <a:rPr lang="de-DE" sz="1400" strike="sngStrike">
                <a:solidFill>
                  <a:srgbClr val="C00000"/>
                </a:solidFill>
              </a:rPr>
              <a:t>die Reaktionsauslöser </a:t>
            </a:r>
            <a:r>
              <a:rPr lang="de-DE" sz="1400">
                <a:solidFill>
                  <a:srgbClr val="C00000"/>
                </a:solidFill>
              </a:rPr>
              <a:t>- die biologischen Reaktionsbeschleuniger  </a:t>
            </a:r>
            <a:endParaRPr lang="de-DE" sz="1400">
              <a:cs typeface="Calibri"/>
            </a:endParaRPr>
          </a:p>
          <a:p>
            <a:r>
              <a:rPr lang="de-DE" sz="1400" b="1">
                <a:solidFill>
                  <a:srgbClr val="C00000"/>
                </a:solidFill>
              </a:rPr>
              <a:t>das aktive Zentrum  </a:t>
            </a:r>
            <a:r>
              <a:rPr lang="de-DE" sz="1400">
                <a:solidFill>
                  <a:srgbClr val="C00000"/>
                </a:solidFill>
              </a:rPr>
              <a:t>-  die Substratbindungsstelle  -  </a:t>
            </a:r>
            <a:r>
              <a:rPr lang="de-DE" sz="1400" strike="sngStrike">
                <a:solidFill>
                  <a:srgbClr val="C00000"/>
                </a:solidFill>
              </a:rPr>
              <a:t>das Zentralatom</a:t>
            </a:r>
            <a:endParaRPr lang="de-DE" sz="1400">
              <a:solidFill>
                <a:srgbClr val="C00000"/>
              </a:solidFill>
              <a:cs typeface="Calibri"/>
            </a:endParaRPr>
          </a:p>
          <a:p>
            <a:r>
              <a:rPr lang="de-DE" sz="1400" b="1">
                <a:solidFill>
                  <a:srgbClr val="C00000"/>
                </a:solidFill>
              </a:rPr>
              <a:t>die Enzym-Substrat-Komplexe</a:t>
            </a:r>
            <a:r>
              <a:rPr lang="de-DE" sz="1400">
                <a:solidFill>
                  <a:srgbClr val="C00000"/>
                </a:solidFill>
              </a:rPr>
              <a:t>  -  die Verbindungen aus Enzym und Substrat  - </a:t>
            </a:r>
            <a:r>
              <a:rPr lang="de-DE" sz="1400" strike="sngStrike">
                <a:solidFill>
                  <a:srgbClr val="C00000"/>
                </a:solidFill>
              </a:rPr>
              <a:t>die Enzym-Produkt-Verbindungen </a:t>
            </a:r>
            <a:endParaRPr lang="de-DE" sz="1400">
              <a:solidFill>
                <a:srgbClr val="C00000"/>
              </a:solidFill>
              <a:cs typeface="Calibri"/>
            </a:endParaRPr>
          </a:p>
          <a:p>
            <a:r>
              <a:rPr lang="de-DE" sz="1400" b="1">
                <a:solidFill>
                  <a:srgbClr val="C00000"/>
                </a:solidFill>
              </a:rPr>
              <a:t>die Aktivierungsenergie </a:t>
            </a:r>
            <a:r>
              <a:rPr lang="de-DE" sz="1400">
                <a:solidFill>
                  <a:srgbClr val="C00000"/>
                </a:solidFill>
              </a:rPr>
              <a:t>-  </a:t>
            </a:r>
            <a:r>
              <a:rPr lang="de-DE" sz="1400" strike="sngStrike">
                <a:solidFill>
                  <a:srgbClr val="C00000"/>
                </a:solidFill>
              </a:rPr>
              <a:t>die kinetische Energie </a:t>
            </a:r>
            <a:r>
              <a:rPr lang="de-DE" sz="1400">
                <a:solidFill>
                  <a:srgbClr val="C00000"/>
                </a:solidFill>
              </a:rPr>
              <a:t>-  die Anstoßenergie</a:t>
            </a:r>
          </a:p>
          <a:p>
            <a:r>
              <a:rPr lang="de-DE" sz="1400" b="1">
                <a:solidFill>
                  <a:srgbClr val="C00000"/>
                </a:solidFill>
              </a:rPr>
              <a:t>das Substrat  </a:t>
            </a:r>
            <a:r>
              <a:rPr lang="de-DE" sz="1400">
                <a:solidFill>
                  <a:srgbClr val="C00000"/>
                </a:solidFill>
              </a:rPr>
              <a:t>-  das Reaktanten-Molekül  -  </a:t>
            </a:r>
            <a:r>
              <a:rPr lang="de-DE" sz="1400" strike="sngStrike">
                <a:solidFill>
                  <a:srgbClr val="C00000"/>
                </a:solidFill>
              </a:rPr>
              <a:t>das Zerlegungsprodukt</a:t>
            </a:r>
            <a:endParaRPr lang="de-DE" sz="1400">
              <a:solidFill>
                <a:srgbClr val="C00000"/>
              </a:solidFill>
              <a:cs typeface="Calibri"/>
            </a:endParaRPr>
          </a:p>
          <a:p>
            <a:r>
              <a:rPr lang="de-DE" sz="1400" b="1">
                <a:solidFill>
                  <a:schemeClr val="accent1">
                    <a:lumMod val="75000"/>
                  </a:schemeClr>
                </a:solidFill>
              </a:rPr>
              <a:t>beschleunigen -</a:t>
            </a:r>
            <a:r>
              <a:rPr lang="de-DE" sz="1400">
                <a:solidFill>
                  <a:schemeClr val="accent1">
                    <a:lumMod val="75000"/>
                  </a:schemeClr>
                </a:solidFill>
              </a:rPr>
              <a:t> schneller ablaufen lassen - </a:t>
            </a:r>
            <a:r>
              <a:rPr lang="de-DE" sz="1400" strike="sngStrike">
                <a:solidFill>
                  <a:schemeClr val="accent1">
                    <a:lumMod val="75000"/>
                  </a:schemeClr>
                </a:solidFill>
              </a:rPr>
              <a:t> beschleichen</a:t>
            </a:r>
            <a:r>
              <a:rPr lang="de-DE" sz="1400">
                <a:solidFill>
                  <a:schemeClr val="accent1">
                    <a:lumMod val="75000"/>
                  </a:schemeClr>
                </a:solidFill>
              </a:rPr>
              <a:t> – vorantreiben – akzelerieren - </a:t>
            </a:r>
            <a:r>
              <a:rPr lang="de-DE" sz="1400" strike="sngStrike">
                <a:solidFill>
                  <a:schemeClr val="accent1">
                    <a:lumMod val="75000"/>
                  </a:schemeClr>
                </a:solidFill>
              </a:rPr>
              <a:t>hemmen</a:t>
            </a:r>
            <a:r>
              <a:rPr lang="de-DE" sz="1400">
                <a:solidFill>
                  <a:schemeClr val="accent1">
                    <a:lumMod val="75000"/>
                  </a:schemeClr>
                </a:solidFill>
              </a:rPr>
              <a:t>, </a:t>
            </a:r>
            <a:endParaRPr lang="de-DE" sz="1400" strike="sngStrike">
              <a:solidFill>
                <a:schemeClr val="accent1">
                  <a:lumMod val="75000"/>
                </a:schemeClr>
              </a:solidFill>
              <a:cs typeface="Calibri"/>
            </a:endParaRPr>
          </a:p>
          <a:p>
            <a:r>
              <a:rPr lang="de-DE" sz="1400" b="1">
                <a:solidFill>
                  <a:schemeClr val="accent1">
                    <a:lumMod val="75000"/>
                  </a:schemeClr>
                </a:solidFill>
              </a:rPr>
              <a:t>abbauen</a:t>
            </a:r>
            <a:r>
              <a:rPr lang="de-DE" sz="1400">
                <a:solidFill>
                  <a:schemeClr val="accent1">
                    <a:lumMod val="75000"/>
                  </a:schemeClr>
                </a:solidFill>
              </a:rPr>
              <a:t>, zerteilen - </a:t>
            </a:r>
            <a:r>
              <a:rPr lang="de-DE" sz="1400" strike="sngStrike">
                <a:solidFill>
                  <a:schemeClr val="accent1">
                    <a:lumMod val="75000"/>
                  </a:schemeClr>
                </a:solidFill>
              </a:rPr>
              <a:t>zermalmen</a:t>
            </a:r>
            <a:r>
              <a:rPr lang="de-DE" sz="1400">
                <a:solidFill>
                  <a:schemeClr val="accent1">
                    <a:lumMod val="75000"/>
                  </a:schemeClr>
                </a:solidFill>
              </a:rPr>
              <a:t> </a:t>
            </a:r>
            <a:r>
              <a:rPr lang="de-DE" sz="1400" strike="sngStrike">
                <a:solidFill>
                  <a:schemeClr val="accent1">
                    <a:lumMod val="75000"/>
                  </a:schemeClr>
                </a:solidFill>
              </a:rPr>
              <a:t> </a:t>
            </a:r>
            <a:r>
              <a:rPr lang="de-DE" sz="1400">
                <a:solidFill>
                  <a:schemeClr val="accent1">
                    <a:lumMod val="75000"/>
                  </a:schemeClr>
                </a:solidFill>
              </a:rPr>
              <a:t> aufspalten - </a:t>
            </a:r>
            <a:r>
              <a:rPr lang="de-DE" sz="1400" strike="sngStrike">
                <a:solidFill>
                  <a:schemeClr val="accent1">
                    <a:lumMod val="75000"/>
                  </a:schemeClr>
                </a:solidFill>
              </a:rPr>
              <a:t>zertreten</a:t>
            </a:r>
            <a:r>
              <a:rPr lang="de-DE" sz="1400">
                <a:solidFill>
                  <a:schemeClr val="accent1">
                    <a:lumMod val="75000"/>
                  </a:schemeClr>
                </a:solidFill>
              </a:rPr>
              <a:t>			</a:t>
            </a:r>
            <a:endParaRPr lang="de-DE" sz="1400">
              <a:solidFill>
                <a:schemeClr val="accent1">
                  <a:lumMod val="75000"/>
                </a:schemeClr>
              </a:solidFill>
              <a:cs typeface="Calibri"/>
            </a:endParaRPr>
          </a:p>
          <a:p>
            <a:r>
              <a:rPr lang="de-DE" sz="1400" b="1">
                <a:solidFill>
                  <a:schemeClr val="accent1">
                    <a:lumMod val="75000"/>
                  </a:schemeClr>
                </a:solidFill>
              </a:rPr>
              <a:t>aufbauen - </a:t>
            </a:r>
            <a:r>
              <a:rPr lang="de-DE" sz="1400" strike="sngStrike">
                <a:solidFill>
                  <a:schemeClr val="accent1">
                    <a:lumMod val="75000"/>
                  </a:schemeClr>
                </a:solidFill>
              </a:rPr>
              <a:t> vertreten</a:t>
            </a:r>
            <a:r>
              <a:rPr lang="de-DE" sz="1400">
                <a:solidFill>
                  <a:schemeClr val="accent1">
                    <a:lumMod val="75000"/>
                  </a:schemeClr>
                </a:solidFill>
              </a:rPr>
              <a:t> – aneinanderfügen – </a:t>
            </a:r>
            <a:r>
              <a:rPr lang="de-DE" sz="1400" strike="sngStrike">
                <a:solidFill>
                  <a:schemeClr val="accent1">
                    <a:lumMod val="75000"/>
                  </a:schemeClr>
                </a:solidFill>
              </a:rPr>
              <a:t>vermischen</a:t>
            </a:r>
            <a:r>
              <a:rPr lang="de-DE" sz="1400">
                <a:solidFill>
                  <a:schemeClr val="accent1">
                    <a:lumMod val="75000"/>
                  </a:schemeClr>
                </a:solidFill>
              </a:rPr>
              <a:t> - zusammenfügen, </a:t>
            </a:r>
            <a:endParaRPr lang="de-DE" sz="1400">
              <a:solidFill>
                <a:schemeClr val="accent1">
                  <a:lumMod val="75000"/>
                </a:schemeClr>
              </a:solidFill>
              <a:cs typeface="Calibri"/>
            </a:endParaRPr>
          </a:p>
          <a:p>
            <a:r>
              <a:rPr lang="de-DE" sz="1400" b="1">
                <a:solidFill>
                  <a:schemeClr val="accent6"/>
                </a:solidFill>
              </a:rPr>
              <a:t>unverändert</a:t>
            </a:r>
            <a:r>
              <a:rPr lang="de-DE" sz="1400">
                <a:solidFill>
                  <a:schemeClr val="accent6"/>
                </a:solidFill>
              </a:rPr>
              <a:t>  -  gleichgeblieben -  </a:t>
            </a:r>
            <a:r>
              <a:rPr lang="de-DE" sz="1400" strike="sngStrike">
                <a:solidFill>
                  <a:schemeClr val="accent6"/>
                </a:solidFill>
              </a:rPr>
              <a:t>unverarbeitet</a:t>
            </a:r>
            <a:r>
              <a:rPr lang="de-DE" sz="1400">
                <a:solidFill>
                  <a:schemeClr val="accent6"/>
                </a:solidFill>
              </a:rPr>
              <a:t> -  in der ursprünglichen Form  -  </a:t>
            </a:r>
            <a:r>
              <a:rPr lang="de-DE" sz="1400" strike="sngStrike">
                <a:solidFill>
                  <a:schemeClr val="accent6"/>
                </a:solidFill>
              </a:rPr>
              <a:t>hervorragend</a:t>
            </a:r>
            <a:endParaRPr lang="de-DE" sz="1400" strike="sngStrike">
              <a:solidFill>
                <a:schemeClr val="accent6"/>
              </a:solidFill>
              <a:cs typeface="Calibri"/>
            </a:endParaRPr>
          </a:p>
          <a:p>
            <a:r>
              <a:rPr lang="de-DE" sz="1400" b="1">
                <a:solidFill>
                  <a:schemeClr val="accent6"/>
                </a:solidFill>
              </a:rPr>
              <a:t>reaktionsspezifisch</a:t>
            </a:r>
            <a:r>
              <a:rPr lang="de-DE" sz="1400">
                <a:solidFill>
                  <a:schemeClr val="accent6"/>
                </a:solidFill>
              </a:rPr>
              <a:t> - </a:t>
            </a:r>
            <a:r>
              <a:rPr lang="de-DE" sz="1400" strike="sngStrike">
                <a:solidFill>
                  <a:schemeClr val="accent6"/>
                </a:solidFill>
              </a:rPr>
              <a:t> </a:t>
            </a:r>
            <a:r>
              <a:rPr lang="de-DE" sz="1400" strike="sngStrike" err="1">
                <a:solidFill>
                  <a:schemeClr val="accent6"/>
                </a:solidFill>
              </a:rPr>
              <a:t>einreaktionär</a:t>
            </a:r>
            <a:r>
              <a:rPr lang="de-DE" sz="1400">
                <a:solidFill>
                  <a:schemeClr val="accent6"/>
                </a:solidFill>
              </a:rPr>
              <a:t> -  ablaufspezifisch  -  </a:t>
            </a:r>
            <a:r>
              <a:rPr lang="de-DE" sz="1400" strike="sngStrike">
                <a:solidFill>
                  <a:schemeClr val="accent6"/>
                </a:solidFill>
              </a:rPr>
              <a:t>reaktionstreu</a:t>
            </a:r>
            <a:endParaRPr lang="de-DE" sz="1400" strike="sngStrike">
              <a:solidFill>
                <a:schemeClr val="accent6"/>
              </a:solidFill>
              <a:cs typeface="Calibri"/>
            </a:endParaRPr>
          </a:p>
          <a:p>
            <a:r>
              <a:rPr lang="de-DE" sz="1400" b="1">
                <a:solidFill>
                  <a:schemeClr val="accent6"/>
                </a:solidFill>
              </a:rPr>
              <a:t>substratspezifisch</a:t>
            </a:r>
            <a:r>
              <a:rPr lang="de-DE" sz="1400">
                <a:solidFill>
                  <a:schemeClr val="accent6"/>
                </a:solidFill>
              </a:rPr>
              <a:t>  -  </a:t>
            </a:r>
            <a:r>
              <a:rPr lang="de-DE" sz="1400" err="1">
                <a:solidFill>
                  <a:schemeClr val="accent6"/>
                </a:solidFill>
              </a:rPr>
              <a:t>reaktantenspezifisch</a:t>
            </a:r>
            <a:r>
              <a:rPr lang="de-DE" sz="1400">
                <a:solidFill>
                  <a:schemeClr val="accent6"/>
                </a:solidFill>
              </a:rPr>
              <a:t>  - </a:t>
            </a:r>
            <a:r>
              <a:rPr lang="de-DE" sz="1400" strike="sngStrike">
                <a:solidFill>
                  <a:schemeClr val="accent6"/>
                </a:solidFill>
                <a:cs typeface="Calibri"/>
              </a:rPr>
              <a:t>einfältig</a:t>
            </a:r>
            <a:r>
              <a:rPr lang="de-DE" sz="1400">
                <a:solidFill>
                  <a:schemeClr val="accent6"/>
                </a:solidFill>
                <a:cs typeface="Calibri"/>
              </a:rPr>
              <a:t> - </a:t>
            </a:r>
            <a:r>
              <a:rPr lang="de-DE" sz="1400">
                <a:solidFill>
                  <a:schemeClr val="accent6"/>
                </a:solidFill>
                <a:ea typeface="+mn-lt"/>
                <a:cs typeface="+mn-lt"/>
              </a:rPr>
              <a:t>wirkspezifisch </a:t>
            </a:r>
            <a:r>
              <a:rPr lang="de-DE" sz="1400">
                <a:solidFill>
                  <a:schemeClr val="accent6"/>
                </a:solidFill>
              </a:rPr>
              <a:t> </a:t>
            </a:r>
            <a:endParaRPr lang="de-DE" sz="1400" strike="sngStrike">
              <a:solidFill>
                <a:schemeClr val="accent6"/>
              </a:solidFill>
              <a:cs typeface="Calibri"/>
            </a:endParaRPr>
          </a:p>
        </p:txBody>
      </p:sp>
      <p:sp>
        <p:nvSpPr>
          <p:cNvPr id="5" name="Textfeld 4">
            <a:extLst>
              <a:ext uri="{FF2B5EF4-FFF2-40B4-BE49-F238E27FC236}">
                <a16:creationId xmlns:a16="http://schemas.microsoft.com/office/drawing/2014/main" id="{4314AB7A-02B8-39CD-A7A1-74597982DEC9}"/>
              </a:ext>
            </a:extLst>
          </p:cNvPr>
          <p:cNvSpPr txBox="1"/>
          <p:nvPr/>
        </p:nvSpPr>
        <p:spPr>
          <a:xfrm>
            <a:off x="501699" y="337638"/>
            <a:ext cx="9624767" cy="1107996"/>
          </a:xfrm>
          <a:prstGeom prst="rect">
            <a:avLst/>
          </a:prstGeom>
          <a:solidFill>
            <a:schemeClr val="accent1">
              <a:lumMod val="20000"/>
              <a:lumOff val="80000"/>
            </a:schemeClr>
          </a:solidFill>
        </p:spPr>
        <p:txBody>
          <a:bodyPr wrap="square" lIns="91440" tIns="45720" rIns="91440" bIns="45720" rtlCol="0" anchor="t">
            <a:spAutoFit/>
          </a:bodyPr>
          <a:lstStyle/>
          <a:p>
            <a:endParaRPr lang="de-CH" sz="1200"/>
          </a:p>
          <a:p>
            <a:r>
              <a:rPr lang="de-CH" sz="1200" b="1"/>
              <a:t>Aufgabe 4</a:t>
            </a:r>
            <a:endParaRPr lang="de-CH" sz="1200" b="1">
              <a:cs typeface="Calibri"/>
            </a:endParaRPr>
          </a:p>
          <a:p>
            <a:r>
              <a:rPr lang="de-CH" sz="1200"/>
              <a:t>Bestimme, welche weiteren Wörter aus der untenstehenden Liste in die Lücken passen und füge diese ein. Welche Wörter passen nicht in die Lücken? Erkläre, weshalb sie nicht passen; nutze dafür dein Wissen über Enzyme und über die Wörter.</a:t>
            </a:r>
            <a:endParaRPr lang="de-CH" sz="1200">
              <a:cs typeface="Calibri"/>
            </a:endParaRPr>
          </a:p>
          <a:p>
            <a:endParaRPr lang="de-CH"/>
          </a:p>
        </p:txBody>
      </p:sp>
      <p:sp>
        <p:nvSpPr>
          <p:cNvPr id="3" name="Textfeld 2">
            <a:extLst>
              <a:ext uri="{FF2B5EF4-FFF2-40B4-BE49-F238E27FC236}">
                <a16:creationId xmlns:a16="http://schemas.microsoft.com/office/drawing/2014/main" id="{800072C2-6941-2A26-2F3D-27FCB93D7CC1}"/>
              </a:ext>
            </a:extLst>
          </p:cNvPr>
          <p:cNvSpPr txBox="1"/>
          <p:nvPr/>
        </p:nvSpPr>
        <p:spPr>
          <a:xfrm>
            <a:off x="9607052" y="2825901"/>
            <a:ext cx="2300964" cy="2616101"/>
          </a:xfrm>
          <a:prstGeom prst="rect">
            <a:avLst/>
          </a:prstGeom>
          <a:noFill/>
          <a:ln>
            <a:solidFill>
              <a:schemeClr val="accent1"/>
            </a:solidFill>
          </a:ln>
        </p:spPr>
        <p:txBody>
          <a:bodyPr wrap="square" rtlCol="0">
            <a:spAutoFit/>
          </a:bodyPr>
          <a:lstStyle/>
          <a:p>
            <a:r>
              <a:rPr lang="de-DE" sz="2000" b="1"/>
              <a:t>Info Box: </a:t>
            </a:r>
          </a:p>
          <a:p>
            <a:r>
              <a:rPr lang="de-DE" b="1">
                <a:solidFill>
                  <a:srgbClr val="CC0099"/>
                </a:solidFill>
              </a:rPr>
              <a:t>Synonyme</a:t>
            </a:r>
            <a:r>
              <a:rPr lang="de-DE"/>
              <a:t> sind Wörter, die (nahezu) </a:t>
            </a:r>
            <a:r>
              <a:rPr lang="de-DE" b="1">
                <a:solidFill>
                  <a:srgbClr val="CC0099"/>
                </a:solidFill>
              </a:rPr>
              <a:t>gleiche Bedeutungen </a:t>
            </a:r>
            <a:r>
              <a:rPr lang="de-DE"/>
              <a:t>haben. </a:t>
            </a:r>
          </a:p>
          <a:p>
            <a:r>
              <a:rPr lang="de-DE"/>
              <a:t>Wörter, die </a:t>
            </a:r>
            <a:r>
              <a:rPr lang="de-DE" b="1">
                <a:solidFill>
                  <a:srgbClr val="FF9900"/>
                </a:solidFill>
              </a:rPr>
              <a:t>gegenteilige Bedeutungen </a:t>
            </a:r>
            <a:r>
              <a:rPr lang="de-DE"/>
              <a:t>haben, nennt man </a:t>
            </a:r>
            <a:r>
              <a:rPr lang="de-DE" b="1">
                <a:solidFill>
                  <a:srgbClr val="FF9900"/>
                </a:solidFill>
              </a:rPr>
              <a:t>Antonyme</a:t>
            </a:r>
            <a:r>
              <a:rPr lang="de-DE"/>
              <a:t>.</a:t>
            </a:r>
          </a:p>
        </p:txBody>
      </p:sp>
      <p:sp>
        <p:nvSpPr>
          <p:cNvPr id="4" name="Textfeld 3">
            <a:extLst>
              <a:ext uri="{FF2B5EF4-FFF2-40B4-BE49-F238E27FC236}">
                <a16:creationId xmlns:a16="http://schemas.microsoft.com/office/drawing/2014/main" id="{C2F59F45-B146-DEC4-0258-2B9DBBA068BE}"/>
              </a:ext>
            </a:extLst>
          </p:cNvPr>
          <p:cNvSpPr txBox="1"/>
          <p:nvPr/>
        </p:nvSpPr>
        <p:spPr>
          <a:xfrm>
            <a:off x="10249584" y="539062"/>
            <a:ext cx="2389585" cy="338554"/>
          </a:xfrm>
          <a:prstGeom prst="rect">
            <a:avLst/>
          </a:prstGeom>
          <a:noFill/>
        </p:spPr>
        <p:txBody>
          <a:bodyPr wrap="square" rtlCol="0">
            <a:spAutoFit/>
          </a:bodyPr>
          <a:lstStyle/>
          <a:p>
            <a:r>
              <a:rPr lang="de-CH" sz="1600" b="1">
                <a:solidFill>
                  <a:srgbClr val="C00000"/>
                </a:solidFill>
              </a:rPr>
              <a:t>Lösung</a:t>
            </a:r>
          </a:p>
        </p:txBody>
      </p:sp>
      <p:sp>
        <p:nvSpPr>
          <p:cNvPr id="6" name="Textfeld 5">
            <a:extLst>
              <a:ext uri="{FF2B5EF4-FFF2-40B4-BE49-F238E27FC236}">
                <a16:creationId xmlns:a16="http://schemas.microsoft.com/office/drawing/2014/main" id="{6B1148FB-AD4A-EB6E-9B32-6DE9895C50DA}"/>
              </a:ext>
            </a:extLst>
          </p:cNvPr>
          <p:cNvSpPr txBox="1"/>
          <p:nvPr/>
        </p:nvSpPr>
        <p:spPr>
          <a:xfrm>
            <a:off x="501699" y="5268686"/>
            <a:ext cx="9199650" cy="830997"/>
          </a:xfrm>
          <a:prstGeom prst="rect">
            <a:avLst/>
          </a:prstGeom>
          <a:noFill/>
        </p:spPr>
        <p:txBody>
          <a:bodyPr wrap="square" rtlCol="0">
            <a:spAutoFit/>
          </a:bodyPr>
          <a:lstStyle/>
          <a:p>
            <a:r>
              <a:rPr lang="de-CH" sz="1600"/>
              <a:t>Hinweis für LPs: Alltagsbegriffe sind meistens nicht spezifisch genug um einen bestimmten Sachverhalt auszudrücken; aus diesem Grund werden Fachbegriffe eingeführt, um eine eindeutige Darstellung zu ermöglichen.  </a:t>
            </a:r>
          </a:p>
        </p:txBody>
      </p:sp>
    </p:spTree>
    <p:extLst>
      <p:ext uri="{BB962C8B-B14F-4D97-AF65-F5344CB8AC3E}">
        <p14:creationId xmlns:p14="http://schemas.microsoft.com/office/powerpoint/2010/main" val="254588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AC63DB3-A49F-47FE-83AD-8BCD7AA26163}"/>
              </a:ext>
            </a:extLst>
          </p:cNvPr>
          <p:cNvSpPr txBox="1"/>
          <p:nvPr/>
        </p:nvSpPr>
        <p:spPr>
          <a:xfrm>
            <a:off x="3730466" y="4921301"/>
            <a:ext cx="2183317" cy="830998"/>
          </a:xfrm>
          <a:prstGeom prst="rect">
            <a:avLst/>
          </a:prstGeom>
          <a:noFill/>
        </p:spPr>
        <p:txBody>
          <a:bodyPr wrap="square" rtlCol="0">
            <a:spAutoFit/>
          </a:bodyPr>
          <a:lstStyle/>
          <a:p>
            <a:r>
              <a:rPr lang="de-CH" sz="1200"/>
              <a:t>Der Alkohol Ethanol wird getrunken und im Körper zu Kohlenstoffdioxid (CO</a:t>
            </a:r>
            <a:r>
              <a:rPr lang="de-CH" sz="1200" baseline="-25000"/>
              <a:t>2</a:t>
            </a:r>
            <a:r>
              <a:rPr lang="de-CH" sz="1200"/>
              <a:t>) und Wasser (H</a:t>
            </a:r>
            <a:r>
              <a:rPr lang="de-CH" sz="1200" baseline="-25000"/>
              <a:t>2</a:t>
            </a:r>
            <a:r>
              <a:rPr lang="de-CH" sz="1200"/>
              <a:t>O) abgebaut. </a:t>
            </a:r>
          </a:p>
        </p:txBody>
      </p:sp>
      <p:sp>
        <p:nvSpPr>
          <p:cNvPr id="10" name="Textfeld 9">
            <a:extLst>
              <a:ext uri="{FF2B5EF4-FFF2-40B4-BE49-F238E27FC236}">
                <a16:creationId xmlns:a16="http://schemas.microsoft.com/office/drawing/2014/main" id="{81EF0852-F0CC-4A73-8E26-8DD35BCB84DD}"/>
              </a:ext>
            </a:extLst>
          </p:cNvPr>
          <p:cNvSpPr txBox="1"/>
          <p:nvPr/>
        </p:nvSpPr>
        <p:spPr>
          <a:xfrm>
            <a:off x="245213" y="3980262"/>
            <a:ext cx="2183317" cy="1015663"/>
          </a:xfrm>
          <a:prstGeom prst="rect">
            <a:avLst/>
          </a:prstGeom>
          <a:noFill/>
        </p:spPr>
        <p:txBody>
          <a:bodyPr wrap="square">
            <a:spAutoFit/>
          </a:bodyPr>
          <a:lstStyle/>
          <a:p>
            <a:r>
              <a:rPr lang="de-CH" sz="1200"/>
              <a:t>Der Alkohol Ethanol wird angezündet und verbrennt </a:t>
            </a:r>
            <a:br>
              <a:rPr lang="de-CH" sz="1200"/>
            </a:br>
            <a:r>
              <a:rPr lang="de-CH" sz="1200"/>
              <a:t>(= wird abgebaut)  zu Kohlestoffdioxid (CO</a:t>
            </a:r>
            <a:r>
              <a:rPr lang="de-CH" sz="1200" baseline="-25000"/>
              <a:t>2</a:t>
            </a:r>
            <a:r>
              <a:rPr lang="de-CH" sz="1200"/>
              <a:t>) und Wasser (H</a:t>
            </a:r>
            <a:r>
              <a:rPr lang="de-CH" sz="1200" baseline="-25000"/>
              <a:t>2</a:t>
            </a:r>
            <a:r>
              <a:rPr lang="de-CH" sz="1200"/>
              <a:t>O).</a:t>
            </a:r>
          </a:p>
        </p:txBody>
      </p:sp>
      <p:sp>
        <p:nvSpPr>
          <p:cNvPr id="129" name="Textfeld 128">
            <a:extLst>
              <a:ext uri="{FF2B5EF4-FFF2-40B4-BE49-F238E27FC236}">
                <a16:creationId xmlns:a16="http://schemas.microsoft.com/office/drawing/2014/main" id="{B38F92D8-B78A-455B-87D5-C59882A82503}"/>
              </a:ext>
            </a:extLst>
          </p:cNvPr>
          <p:cNvSpPr txBox="1"/>
          <p:nvPr/>
        </p:nvSpPr>
        <p:spPr>
          <a:xfrm>
            <a:off x="347278" y="115669"/>
            <a:ext cx="6766377" cy="369332"/>
          </a:xfrm>
          <a:prstGeom prst="rect">
            <a:avLst/>
          </a:prstGeom>
          <a:noFill/>
        </p:spPr>
        <p:txBody>
          <a:bodyPr wrap="square" rtlCol="0">
            <a:spAutoFit/>
          </a:bodyPr>
          <a:lstStyle/>
          <a:p>
            <a:r>
              <a:rPr lang="de-CH" b="1"/>
              <a:t>Abbau von Ethanol außerhalb und innerhalb des Körpers</a:t>
            </a:r>
          </a:p>
        </p:txBody>
      </p:sp>
      <p:pic>
        <p:nvPicPr>
          <p:cNvPr id="2" name="Grafik 1">
            <a:extLst>
              <a:ext uri="{FF2B5EF4-FFF2-40B4-BE49-F238E27FC236}">
                <a16:creationId xmlns:a16="http://schemas.microsoft.com/office/drawing/2014/main" id="{0742F965-C91C-E175-53D8-A4B86124CC6E}"/>
              </a:ext>
            </a:extLst>
          </p:cNvPr>
          <p:cNvPicPr>
            <a:picLocks noChangeAspect="1"/>
          </p:cNvPicPr>
          <p:nvPr/>
        </p:nvPicPr>
        <p:blipFill>
          <a:blip r:embed="rId3"/>
          <a:stretch>
            <a:fillRect/>
          </a:stretch>
        </p:blipFill>
        <p:spPr>
          <a:xfrm>
            <a:off x="10455745" y="459926"/>
            <a:ext cx="1731312" cy="1513765"/>
          </a:xfrm>
          <a:prstGeom prst="rect">
            <a:avLst/>
          </a:prstGeom>
        </p:spPr>
      </p:pic>
      <p:sp>
        <p:nvSpPr>
          <p:cNvPr id="3" name="Textfeld 2">
            <a:extLst>
              <a:ext uri="{FF2B5EF4-FFF2-40B4-BE49-F238E27FC236}">
                <a16:creationId xmlns:a16="http://schemas.microsoft.com/office/drawing/2014/main" id="{C0C8F69D-DD73-995B-5233-B0B59EC1148B}"/>
              </a:ext>
            </a:extLst>
          </p:cNvPr>
          <p:cNvSpPr txBox="1"/>
          <p:nvPr/>
        </p:nvSpPr>
        <p:spPr>
          <a:xfrm>
            <a:off x="8090121" y="422485"/>
            <a:ext cx="1887565" cy="1200329"/>
          </a:xfrm>
          <a:prstGeom prst="rect">
            <a:avLst/>
          </a:prstGeom>
          <a:noFill/>
        </p:spPr>
        <p:txBody>
          <a:bodyPr wrap="square" rtlCol="0">
            <a:spAutoFit/>
          </a:bodyPr>
          <a:lstStyle/>
          <a:p>
            <a:r>
              <a:rPr lang="de-DE"/>
              <a:t>Kann Trinkalkohol (Schnaps) auch ohne Feuer verbrennen?</a:t>
            </a:r>
          </a:p>
        </p:txBody>
      </p:sp>
      <p:sp>
        <p:nvSpPr>
          <p:cNvPr id="8" name="Träne 7">
            <a:extLst>
              <a:ext uri="{FF2B5EF4-FFF2-40B4-BE49-F238E27FC236}">
                <a16:creationId xmlns:a16="http://schemas.microsoft.com/office/drawing/2014/main" id="{448DE46C-C4B6-78D4-4318-A79894FC5988}"/>
              </a:ext>
            </a:extLst>
          </p:cNvPr>
          <p:cNvSpPr/>
          <p:nvPr/>
        </p:nvSpPr>
        <p:spPr>
          <a:xfrm>
            <a:off x="7494860" y="319195"/>
            <a:ext cx="2859813" cy="1548241"/>
          </a:xfrm>
          <a:prstGeom prst="teardrop">
            <a:avLst>
              <a:gd name="adj" fmla="val 1033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24C14FF4-D661-E245-9A76-7B0BE76731EF}"/>
              </a:ext>
            </a:extLst>
          </p:cNvPr>
          <p:cNvPicPr>
            <a:picLocks noChangeAspect="1"/>
          </p:cNvPicPr>
          <p:nvPr/>
        </p:nvPicPr>
        <p:blipFill>
          <a:blip r:embed="rId3"/>
          <a:stretch>
            <a:fillRect/>
          </a:stretch>
        </p:blipFill>
        <p:spPr>
          <a:xfrm>
            <a:off x="9970066" y="3045552"/>
            <a:ext cx="1731312" cy="1513765"/>
          </a:xfrm>
          <a:prstGeom prst="rect">
            <a:avLst/>
          </a:prstGeom>
        </p:spPr>
      </p:pic>
      <p:sp>
        <p:nvSpPr>
          <p:cNvPr id="20" name="Textfeld 19">
            <a:extLst>
              <a:ext uri="{FF2B5EF4-FFF2-40B4-BE49-F238E27FC236}">
                <a16:creationId xmlns:a16="http://schemas.microsoft.com/office/drawing/2014/main" id="{B5353869-430D-6B51-5C5D-EFE69D5DCA9B}"/>
              </a:ext>
            </a:extLst>
          </p:cNvPr>
          <p:cNvSpPr txBox="1"/>
          <p:nvPr/>
        </p:nvSpPr>
        <p:spPr>
          <a:xfrm>
            <a:off x="7816329" y="5733158"/>
            <a:ext cx="3774260" cy="923330"/>
          </a:xfrm>
          <a:prstGeom prst="rect">
            <a:avLst/>
          </a:prstGeom>
          <a:noFill/>
        </p:spPr>
        <p:txBody>
          <a:bodyPr wrap="square" rtlCol="0">
            <a:spAutoFit/>
          </a:bodyPr>
          <a:lstStyle/>
          <a:p>
            <a:r>
              <a:rPr lang="de-CH" sz="1800"/>
              <a:t>Findet die Reaktion spontan statt? Falls nicht, was bringt die Reaktion in Gang?</a:t>
            </a:r>
          </a:p>
        </p:txBody>
      </p:sp>
      <p:sp>
        <p:nvSpPr>
          <p:cNvPr id="21" name="Träne 20">
            <a:extLst>
              <a:ext uri="{FF2B5EF4-FFF2-40B4-BE49-F238E27FC236}">
                <a16:creationId xmlns:a16="http://schemas.microsoft.com/office/drawing/2014/main" id="{4F925C05-6E97-7B07-AF5F-59FB26876DBB}"/>
              </a:ext>
            </a:extLst>
          </p:cNvPr>
          <p:cNvSpPr/>
          <p:nvPr/>
        </p:nvSpPr>
        <p:spPr>
          <a:xfrm>
            <a:off x="6970613" y="2605978"/>
            <a:ext cx="2859813" cy="1548241"/>
          </a:xfrm>
          <a:prstGeom prst="teardrop">
            <a:avLst>
              <a:gd name="adj" fmla="val 1300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DF2D4BF3-37BF-077F-B7F1-C035802028B7}"/>
              </a:ext>
            </a:extLst>
          </p:cNvPr>
          <p:cNvSpPr txBox="1"/>
          <p:nvPr/>
        </p:nvSpPr>
        <p:spPr>
          <a:xfrm>
            <a:off x="7309678" y="2779933"/>
            <a:ext cx="2607656" cy="1200329"/>
          </a:xfrm>
          <a:prstGeom prst="rect">
            <a:avLst/>
          </a:prstGeom>
          <a:noFill/>
        </p:spPr>
        <p:txBody>
          <a:bodyPr wrap="square">
            <a:spAutoFit/>
          </a:bodyPr>
          <a:lstStyle/>
          <a:p>
            <a:r>
              <a:rPr lang="de-CH" sz="1800"/>
              <a:t>Bei welcher Umgebungstemperatur findet die Abbaureaktion statt?</a:t>
            </a:r>
          </a:p>
        </p:txBody>
      </p:sp>
      <p:sp>
        <p:nvSpPr>
          <p:cNvPr id="25" name="Textfeld 24">
            <a:extLst>
              <a:ext uri="{FF2B5EF4-FFF2-40B4-BE49-F238E27FC236}">
                <a16:creationId xmlns:a16="http://schemas.microsoft.com/office/drawing/2014/main" id="{119A70F8-8BB6-8106-77A7-3FE79B2C2248}"/>
              </a:ext>
            </a:extLst>
          </p:cNvPr>
          <p:cNvSpPr txBox="1"/>
          <p:nvPr/>
        </p:nvSpPr>
        <p:spPr>
          <a:xfrm>
            <a:off x="6629952" y="4413471"/>
            <a:ext cx="2985310" cy="923330"/>
          </a:xfrm>
          <a:prstGeom prst="rect">
            <a:avLst/>
          </a:prstGeom>
          <a:noFill/>
        </p:spPr>
        <p:txBody>
          <a:bodyPr wrap="square">
            <a:spAutoFit/>
          </a:bodyPr>
          <a:lstStyle/>
          <a:p>
            <a:r>
              <a:rPr lang="de-CH" sz="1800"/>
              <a:t>Wird bei der Reaktion Energie frei? Falls ja, in welcher Form?</a:t>
            </a:r>
          </a:p>
        </p:txBody>
      </p:sp>
      <p:sp>
        <p:nvSpPr>
          <p:cNvPr id="26" name="Träne 25">
            <a:extLst>
              <a:ext uri="{FF2B5EF4-FFF2-40B4-BE49-F238E27FC236}">
                <a16:creationId xmlns:a16="http://schemas.microsoft.com/office/drawing/2014/main" id="{8FBE6F1E-0A73-1778-591E-AE653FC195DB}"/>
              </a:ext>
            </a:extLst>
          </p:cNvPr>
          <p:cNvSpPr/>
          <p:nvPr/>
        </p:nvSpPr>
        <p:spPr>
          <a:xfrm>
            <a:off x="6334341" y="4328174"/>
            <a:ext cx="3565905" cy="1200329"/>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räne 26">
            <a:extLst>
              <a:ext uri="{FF2B5EF4-FFF2-40B4-BE49-F238E27FC236}">
                <a16:creationId xmlns:a16="http://schemas.microsoft.com/office/drawing/2014/main" id="{CCD5BD73-B500-6DAA-703C-C7A475EE3C88}"/>
              </a:ext>
            </a:extLst>
          </p:cNvPr>
          <p:cNvSpPr/>
          <p:nvPr/>
        </p:nvSpPr>
        <p:spPr>
          <a:xfrm>
            <a:off x="7354494" y="5610650"/>
            <a:ext cx="4616377" cy="1200329"/>
          </a:xfrm>
          <a:prstGeom prst="teardrop">
            <a:avLst>
              <a:gd name="adj" fmla="val 963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a:extLst>
              <a:ext uri="{FF2B5EF4-FFF2-40B4-BE49-F238E27FC236}">
                <a16:creationId xmlns:a16="http://schemas.microsoft.com/office/drawing/2014/main" id="{5344A4AC-C5B1-96D9-E7DA-803B95080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35" y="479147"/>
            <a:ext cx="2544862" cy="25513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E51B38BB-5745-7475-8684-4BAB57BF0EA4}"/>
              </a:ext>
            </a:extLst>
          </p:cNvPr>
          <p:cNvSpPr txBox="1"/>
          <p:nvPr/>
        </p:nvSpPr>
        <p:spPr>
          <a:xfrm>
            <a:off x="312532" y="3182688"/>
            <a:ext cx="1962134" cy="784830"/>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Fun with Chemistry. </a:t>
            </a:r>
            <a:r>
              <a:rPr lang="de-DE" sz="900" dirty="0">
                <a:effectLst/>
                <a:latin typeface="Arial" panose="020B0604020202020204" pitchFamily="34" charset="0"/>
                <a:ea typeface="Arial" panose="020B0604020202020204" pitchFamily="34" charset="0"/>
              </a:rPr>
              <a:t>Nancy </a:t>
            </a:r>
            <a:r>
              <a:rPr lang="de-DE" sz="900" dirty="0" err="1">
                <a:effectLst/>
                <a:latin typeface="Arial" panose="020B0604020202020204" pitchFamily="34" charset="0"/>
                <a:ea typeface="Arial" panose="020B0604020202020204" pitchFamily="34" charset="0"/>
              </a:rPr>
              <a:t>Zjaba</a:t>
            </a:r>
            <a:r>
              <a:rPr lang="de-DE" sz="900" dirty="0">
                <a:effectLst/>
                <a:latin typeface="Arial" panose="020B0604020202020204" pitchFamily="34" charset="0"/>
                <a:ea typeface="Arial" panose="020B0604020202020204" pitchFamily="34" charset="0"/>
              </a:rPr>
              <a:t>, CC BY 2.0 &lt;https://</a:t>
            </a:r>
            <a:r>
              <a:rPr lang="de-DE" sz="900" dirty="0" err="1">
                <a:effectLst/>
                <a:latin typeface="Arial" panose="020B0604020202020204" pitchFamily="34" charset="0"/>
                <a:ea typeface="Arial" panose="020B0604020202020204" pitchFamily="34" charset="0"/>
              </a:rPr>
              <a:t>creativecommons.org</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licenses</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by</a:t>
            </a:r>
            <a:r>
              <a:rPr lang="de-DE" sz="900" dirty="0">
                <a:effectLst/>
                <a:latin typeface="Arial" panose="020B0604020202020204" pitchFamily="34" charset="0"/>
                <a:ea typeface="Arial" panose="020B0604020202020204" pitchFamily="34" charset="0"/>
              </a:rPr>
              <a:t>/2.0&gt;, via Wikimedia Commons</a:t>
            </a:r>
            <a:r>
              <a:rPr lang="de-DE" sz="900" dirty="0">
                <a:effectLst/>
              </a:rPr>
              <a:t> </a:t>
            </a:r>
            <a:endParaRPr lang="de-DE" sz="900" dirty="0"/>
          </a:p>
        </p:txBody>
      </p:sp>
      <p:pic>
        <p:nvPicPr>
          <p:cNvPr id="2052" name="Picture 4">
            <a:extLst>
              <a:ext uri="{FF2B5EF4-FFF2-40B4-BE49-F238E27FC236}">
                <a16:creationId xmlns:a16="http://schemas.microsoft.com/office/drawing/2014/main" id="{EAD30A2F-3347-6B55-578F-13135E12EB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284" t="13882" r="23073" b="24018"/>
          <a:stretch/>
        </p:blipFill>
        <p:spPr bwMode="auto">
          <a:xfrm>
            <a:off x="3730466" y="1235894"/>
            <a:ext cx="2544863" cy="25443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0190E8D5-2B44-D187-2AFF-7CBCC10660E2}"/>
              </a:ext>
            </a:extLst>
          </p:cNvPr>
          <p:cNvSpPr txBox="1"/>
          <p:nvPr/>
        </p:nvSpPr>
        <p:spPr>
          <a:xfrm>
            <a:off x="4001046" y="3894287"/>
            <a:ext cx="1962134" cy="646331"/>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a:t>
            </a:r>
            <a:r>
              <a:rPr lang="de-DE" sz="900" b="0" i="0" u="none" strike="noStrike" dirty="0">
                <a:effectLst/>
                <a:latin typeface="Arial" panose="020B0604020202020204" pitchFamily="34" charset="0"/>
              </a:rPr>
              <a:t>User:Didym/Mobile upload/2023 </a:t>
            </a:r>
            <a:r>
              <a:rPr lang="de-DE" sz="900" b="0" i="0" u="none" strike="noStrike" dirty="0" err="1">
                <a:effectLst/>
                <a:latin typeface="Arial" panose="020B0604020202020204" pitchFamily="34" charset="0"/>
              </a:rPr>
              <a:t>October</a:t>
            </a:r>
            <a:r>
              <a:rPr lang="de-DE" sz="900" b="0" i="0" u="none" strike="noStrike" dirty="0">
                <a:effectLst/>
                <a:latin typeface="Arial" panose="020B0604020202020204" pitchFamily="34" charset="0"/>
              </a:rPr>
              <a:t> 27-31, via Wikimedia Commons </a:t>
            </a:r>
          </a:p>
          <a:p>
            <a:endParaRPr lang="de-DE" sz="900" dirty="0"/>
          </a:p>
        </p:txBody>
      </p:sp>
    </p:spTree>
    <p:extLst>
      <p:ext uri="{BB962C8B-B14F-4D97-AF65-F5344CB8AC3E}">
        <p14:creationId xmlns:p14="http://schemas.microsoft.com/office/powerpoint/2010/main" val="137996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1" grpId="0" animBg="1"/>
      <p:bldP spid="23" grpId="0"/>
      <p:bldP spid="25"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a:extLst>
              <a:ext uri="{FF2B5EF4-FFF2-40B4-BE49-F238E27FC236}">
                <a16:creationId xmlns:a16="http://schemas.microsoft.com/office/drawing/2014/main" id="{1BF8B3D5-FDF0-46D4-B9F6-4528BD09EEEA}"/>
              </a:ext>
            </a:extLst>
          </p:cNvPr>
          <p:cNvGrpSpPr/>
          <p:nvPr/>
        </p:nvGrpSpPr>
        <p:grpSpPr>
          <a:xfrm>
            <a:off x="466466" y="1216182"/>
            <a:ext cx="4434294" cy="3753035"/>
            <a:chOff x="273377" y="970961"/>
            <a:chExt cx="4015819" cy="2860662"/>
          </a:xfrm>
        </p:grpSpPr>
        <p:grpSp>
          <p:nvGrpSpPr>
            <p:cNvPr id="14" name="Gruppieren 13">
              <a:extLst>
                <a:ext uri="{FF2B5EF4-FFF2-40B4-BE49-F238E27FC236}">
                  <a16:creationId xmlns:a16="http://schemas.microsoft.com/office/drawing/2014/main" id="{F697EF5F-BFDC-47B6-883B-214D24807CB0}"/>
                </a:ext>
              </a:extLst>
            </p:cNvPr>
            <p:cNvGrpSpPr/>
            <p:nvPr/>
          </p:nvGrpSpPr>
          <p:grpSpPr>
            <a:xfrm>
              <a:off x="311086" y="2278390"/>
              <a:ext cx="3939617" cy="1439761"/>
              <a:chOff x="311086" y="2278390"/>
              <a:chExt cx="3939617" cy="1439761"/>
            </a:xfrm>
          </p:grpSpPr>
          <p:sp>
            <p:nvSpPr>
              <p:cNvPr id="7" name="Textfeld 6">
                <a:extLst>
                  <a:ext uri="{FF2B5EF4-FFF2-40B4-BE49-F238E27FC236}">
                    <a16:creationId xmlns:a16="http://schemas.microsoft.com/office/drawing/2014/main" id="{BAC63DB3-A49F-47FE-83AD-8BCD7AA26163}"/>
                  </a:ext>
                </a:extLst>
              </p:cNvPr>
              <p:cNvSpPr txBox="1"/>
              <p:nvPr/>
            </p:nvSpPr>
            <p:spPr>
              <a:xfrm>
                <a:off x="2273431" y="2815960"/>
                <a:ext cx="1977272" cy="738157"/>
              </a:xfrm>
              <a:prstGeom prst="rect">
                <a:avLst/>
              </a:prstGeom>
              <a:noFill/>
            </p:spPr>
            <p:txBody>
              <a:bodyPr wrap="square" rtlCol="0">
                <a:spAutoFit/>
              </a:bodyPr>
              <a:lstStyle/>
              <a:p>
                <a:r>
                  <a:rPr lang="de-CH" sz="1200"/>
                  <a:t>Der Alkohol Ethanol wird getrunken und im Körper zu Kohlestoffdioxid (CO</a:t>
                </a:r>
                <a:r>
                  <a:rPr lang="de-CH" sz="1200" baseline="-25000"/>
                  <a:t>2</a:t>
                </a:r>
                <a:r>
                  <a:rPr lang="de-CH" sz="1200"/>
                  <a:t>) und Wasser (H</a:t>
                </a:r>
                <a:r>
                  <a:rPr lang="de-CH" sz="1200" baseline="-25000"/>
                  <a:t>2</a:t>
                </a:r>
                <a:r>
                  <a:rPr lang="de-CH" sz="1200"/>
                  <a:t>O) abgebaut. </a:t>
                </a:r>
              </a:p>
            </p:txBody>
          </p:sp>
          <p:sp>
            <p:nvSpPr>
              <p:cNvPr id="10" name="Textfeld 9">
                <a:extLst>
                  <a:ext uri="{FF2B5EF4-FFF2-40B4-BE49-F238E27FC236}">
                    <a16:creationId xmlns:a16="http://schemas.microsoft.com/office/drawing/2014/main" id="{81EF0852-F0CC-4A73-8E26-8DD35BCB84DD}"/>
                  </a:ext>
                </a:extLst>
              </p:cNvPr>
              <p:cNvSpPr txBox="1"/>
              <p:nvPr/>
            </p:nvSpPr>
            <p:spPr>
              <a:xfrm>
                <a:off x="311086" y="2815960"/>
                <a:ext cx="1977272" cy="902191"/>
              </a:xfrm>
              <a:prstGeom prst="rect">
                <a:avLst/>
              </a:prstGeom>
              <a:noFill/>
            </p:spPr>
            <p:txBody>
              <a:bodyPr wrap="square">
                <a:spAutoFit/>
              </a:bodyPr>
              <a:lstStyle/>
              <a:p>
                <a:r>
                  <a:rPr lang="de-CH" sz="1200"/>
                  <a:t>Der Alkohol Ethanol wird angezündet und verbrennt </a:t>
                </a:r>
                <a:br>
                  <a:rPr lang="de-CH" sz="1200"/>
                </a:br>
                <a:r>
                  <a:rPr lang="de-CH" sz="1200"/>
                  <a:t>(= wird abgebaut)  zu Kohlestoffdioxid (CO</a:t>
                </a:r>
                <a:r>
                  <a:rPr lang="de-CH" sz="1200" baseline="-25000"/>
                  <a:t>2</a:t>
                </a:r>
                <a:r>
                  <a:rPr lang="de-CH" sz="1200"/>
                  <a:t>) und Wasser (H</a:t>
                </a:r>
                <a:r>
                  <a:rPr lang="de-CH" sz="1200" baseline="-25000"/>
                  <a:t>2</a:t>
                </a:r>
                <a:r>
                  <a:rPr lang="de-CH" sz="1200"/>
                  <a:t>O).</a:t>
                </a:r>
              </a:p>
            </p:txBody>
          </p:sp>
          <p:grpSp>
            <p:nvGrpSpPr>
              <p:cNvPr id="13" name="Gruppieren 12">
                <a:extLst>
                  <a:ext uri="{FF2B5EF4-FFF2-40B4-BE49-F238E27FC236}">
                    <a16:creationId xmlns:a16="http://schemas.microsoft.com/office/drawing/2014/main" id="{DB5D617C-84DB-4664-8D17-1E7F7853DF33}"/>
                  </a:ext>
                </a:extLst>
              </p:cNvPr>
              <p:cNvGrpSpPr/>
              <p:nvPr/>
            </p:nvGrpSpPr>
            <p:grpSpPr>
              <a:xfrm>
                <a:off x="386499" y="2278390"/>
                <a:ext cx="2310496" cy="369332"/>
                <a:chOff x="386499" y="2278390"/>
                <a:chExt cx="2310496" cy="369332"/>
              </a:xfrm>
            </p:grpSpPr>
            <p:sp>
              <p:nvSpPr>
                <p:cNvPr id="11" name="Textfeld 10">
                  <a:extLst>
                    <a:ext uri="{FF2B5EF4-FFF2-40B4-BE49-F238E27FC236}">
                      <a16:creationId xmlns:a16="http://schemas.microsoft.com/office/drawing/2014/main" id="{62D9C87C-8AD0-42F9-A9D6-2863F19B5CC5}"/>
                    </a:ext>
                  </a:extLst>
                </p:cNvPr>
                <p:cNvSpPr txBox="1"/>
                <p:nvPr/>
              </p:nvSpPr>
              <p:spPr>
                <a:xfrm>
                  <a:off x="386499" y="2278390"/>
                  <a:ext cx="395925" cy="369332"/>
                </a:xfrm>
                <a:prstGeom prst="rect">
                  <a:avLst/>
                </a:prstGeom>
                <a:noFill/>
              </p:spPr>
              <p:txBody>
                <a:bodyPr wrap="square" rtlCol="0">
                  <a:spAutoFit/>
                </a:bodyPr>
                <a:lstStyle/>
                <a:p>
                  <a:r>
                    <a:rPr lang="de-CH">
                      <a:solidFill>
                        <a:schemeClr val="bg1"/>
                      </a:solidFill>
                    </a:rPr>
                    <a:t>a</a:t>
                  </a:r>
                </a:p>
              </p:txBody>
            </p:sp>
            <p:sp>
              <p:nvSpPr>
                <p:cNvPr id="12" name="Textfeld 11">
                  <a:extLst>
                    <a:ext uri="{FF2B5EF4-FFF2-40B4-BE49-F238E27FC236}">
                      <a16:creationId xmlns:a16="http://schemas.microsoft.com/office/drawing/2014/main" id="{6A45BF86-C06B-4932-B933-4C971438E664}"/>
                    </a:ext>
                  </a:extLst>
                </p:cNvPr>
                <p:cNvSpPr txBox="1"/>
                <p:nvPr/>
              </p:nvSpPr>
              <p:spPr>
                <a:xfrm>
                  <a:off x="2301070" y="2327394"/>
                  <a:ext cx="395925" cy="277485"/>
                </a:xfrm>
                <a:prstGeom prst="rect">
                  <a:avLst/>
                </a:prstGeom>
                <a:noFill/>
              </p:spPr>
              <p:txBody>
                <a:bodyPr wrap="square" rtlCol="0">
                  <a:spAutoFit/>
                </a:bodyPr>
                <a:lstStyle/>
                <a:p>
                  <a:r>
                    <a:rPr lang="de-CH"/>
                    <a:t>b</a:t>
                  </a:r>
                </a:p>
              </p:txBody>
            </p:sp>
          </p:grpSp>
        </p:grpSp>
        <p:sp>
          <p:nvSpPr>
            <p:cNvPr id="15" name="Rechteck 14">
              <a:extLst>
                <a:ext uri="{FF2B5EF4-FFF2-40B4-BE49-F238E27FC236}">
                  <a16:creationId xmlns:a16="http://schemas.microsoft.com/office/drawing/2014/main" id="{61188C51-4BE9-4BF9-956B-ADACE9F01075}"/>
                </a:ext>
              </a:extLst>
            </p:cNvPr>
            <p:cNvSpPr/>
            <p:nvPr/>
          </p:nvSpPr>
          <p:spPr>
            <a:xfrm>
              <a:off x="273377" y="970961"/>
              <a:ext cx="4015819" cy="2860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7" name="Textfeld 16">
            <a:extLst>
              <a:ext uri="{FF2B5EF4-FFF2-40B4-BE49-F238E27FC236}">
                <a16:creationId xmlns:a16="http://schemas.microsoft.com/office/drawing/2014/main" id="{3441EBD9-3690-4A07-A731-A09848B79A16}"/>
              </a:ext>
            </a:extLst>
          </p:cNvPr>
          <p:cNvSpPr txBox="1"/>
          <p:nvPr/>
        </p:nvSpPr>
        <p:spPr>
          <a:xfrm>
            <a:off x="466466" y="5132463"/>
            <a:ext cx="5562795" cy="1384995"/>
          </a:xfrm>
          <a:prstGeom prst="rect">
            <a:avLst/>
          </a:prstGeom>
          <a:solidFill>
            <a:schemeClr val="accent1">
              <a:lumMod val="20000"/>
              <a:lumOff val="80000"/>
            </a:schemeClr>
          </a:solidFill>
        </p:spPr>
        <p:txBody>
          <a:bodyPr wrap="square" rtlCol="0">
            <a:spAutoFit/>
          </a:bodyPr>
          <a:lstStyle/>
          <a:p>
            <a:r>
              <a:rPr lang="de-CH" sz="1200" b="1"/>
              <a:t>Fragen:</a:t>
            </a:r>
            <a:endParaRPr lang="de-CH" sz="1200"/>
          </a:p>
          <a:p>
            <a:r>
              <a:rPr lang="de-CH" sz="1200"/>
              <a:t>Vergleiche die beiden Abbaureaktionen von Ethanol in Bezug auf die folgenden Fragen und antworte in ganzen Sätzen. Erstelle dazu eine Tabelle.</a:t>
            </a:r>
          </a:p>
          <a:p>
            <a:endParaRPr lang="de-CH" sz="1200"/>
          </a:p>
          <a:p>
            <a:pPr marL="228600" indent="-228600">
              <a:buFont typeface="+mj-lt"/>
              <a:buAutoNum type="arabicParenR"/>
            </a:pPr>
            <a:r>
              <a:rPr lang="de-CH" sz="1200"/>
              <a:t>Bei welcher Umgebungstemperatur findet die Abbaureaktion statt?</a:t>
            </a:r>
          </a:p>
          <a:p>
            <a:pPr marL="228600" indent="-228600">
              <a:buFont typeface="+mj-lt"/>
              <a:buAutoNum type="arabicParenR"/>
            </a:pPr>
            <a:r>
              <a:rPr lang="de-CH" sz="1200"/>
              <a:t>Wird bei der Reaktion Energie frei? Falls ja, in welcher Form?</a:t>
            </a:r>
          </a:p>
          <a:p>
            <a:pPr marL="228600" indent="-228600">
              <a:buFont typeface="+mj-lt"/>
              <a:buAutoNum type="arabicParenR"/>
            </a:pPr>
            <a:r>
              <a:rPr lang="de-CH" sz="1200"/>
              <a:t>Findet die Reaktion spontan statt? Falls nicht, was bringt die Reaktion in Gang?</a:t>
            </a:r>
          </a:p>
        </p:txBody>
      </p:sp>
      <p:sp>
        <p:nvSpPr>
          <p:cNvPr id="18" name="Textfeld 17">
            <a:extLst>
              <a:ext uri="{FF2B5EF4-FFF2-40B4-BE49-F238E27FC236}">
                <a16:creationId xmlns:a16="http://schemas.microsoft.com/office/drawing/2014/main" id="{CA56C3BB-4541-444B-BD5D-040A428CB9D5}"/>
              </a:ext>
            </a:extLst>
          </p:cNvPr>
          <p:cNvSpPr txBox="1"/>
          <p:nvPr/>
        </p:nvSpPr>
        <p:spPr>
          <a:xfrm>
            <a:off x="6590908" y="3748904"/>
            <a:ext cx="1989984" cy="276999"/>
          </a:xfrm>
          <a:prstGeom prst="rect">
            <a:avLst/>
          </a:prstGeom>
          <a:noFill/>
        </p:spPr>
        <p:txBody>
          <a:bodyPr wrap="square" rtlCol="0">
            <a:spAutoFit/>
          </a:bodyPr>
          <a:lstStyle/>
          <a:p>
            <a:r>
              <a:rPr lang="de-CH" sz="1200" b="1">
                <a:solidFill>
                  <a:srgbClr val="FF0000"/>
                </a:solidFill>
              </a:rPr>
              <a:t>Mögliche Lösungen</a:t>
            </a:r>
          </a:p>
        </p:txBody>
      </p:sp>
      <p:graphicFrame>
        <p:nvGraphicFramePr>
          <p:cNvPr id="19" name="Tabelle 19">
            <a:extLst>
              <a:ext uri="{FF2B5EF4-FFF2-40B4-BE49-F238E27FC236}">
                <a16:creationId xmlns:a16="http://schemas.microsoft.com/office/drawing/2014/main" id="{7B9E8B19-FEDB-4AD9-9306-F0B825904847}"/>
              </a:ext>
            </a:extLst>
          </p:cNvPr>
          <p:cNvGraphicFramePr>
            <a:graphicFrameLocks noGrp="1"/>
          </p:cNvGraphicFramePr>
          <p:nvPr>
            <p:extLst>
              <p:ext uri="{D42A27DB-BD31-4B8C-83A1-F6EECF244321}">
                <p14:modId xmlns:p14="http://schemas.microsoft.com/office/powerpoint/2010/main" val="1529573602"/>
              </p:ext>
            </p:extLst>
          </p:nvPr>
        </p:nvGraphicFramePr>
        <p:xfrm>
          <a:off x="6629205" y="4215757"/>
          <a:ext cx="5562795" cy="2377440"/>
        </p:xfrm>
        <a:graphic>
          <a:graphicData uri="http://schemas.openxmlformats.org/drawingml/2006/table">
            <a:tbl>
              <a:tblPr firstRow="1" bandRow="1">
                <a:tableStyleId>{5C22544A-7EE6-4342-B048-85BDC9FD1C3A}</a:tableStyleId>
              </a:tblPr>
              <a:tblGrid>
                <a:gridCol w="2660467">
                  <a:extLst>
                    <a:ext uri="{9D8B030D-6E8A-4147-A177-3AD203B41FA5}">
                      <a16:colId xmlns:a16="http://schemas.microsoft.com/office/drawing/2014/main" val="3936293935"/>
                    </a:ext>
                  </a:extLst>
                </a:gridCol>
                <a:gridCol w="2902328">
                  <a:extLst>
                    <a:ext uri="{9D8B030D-6E8A-4147-A177-3AD203B41FA5}">
                      <a16:colId xmlns:a16="http://schemas.microsoft.com/office/drawing/2014/main" val="3010936799"/>
                    </a:ext>
                  </a:extLst>
                </a:gridCol>
              </a:tblGrid>
              <a:tr h="141634">
                <a:tc>
                  <a:txBody>
                    <a:bodyPr/>
                    <a:lstStyle/>
                    <a:p>
                      <a:r>
                        <a:rPr lang="de-CH" sz="1200"/>
                        <a:t>Situation a</a:t>
                      </a:r>
                    </a:p>
                  </a:txBody>
                  <a:tcPr/>
                </a:tc>
                <a:tc>
                  <a:txBody>
                    <a:bodyPr/>
                    <a:lstStyle/>
                    <a:p>
                      <a:r>
                        <a:rPr lang="de-CH" sz="1200"/>
                        <a:t>Situation b</a:t>
                      </a:r>
                    </a:p>
                  </a:txBody>
                  <a:tcPr/>
                </a:tc>
                <a:extLst>
                  <a:ext uri="{0D108BD9-81ED-4DB2-BD59-A6C34878D82A}">
                    <a16:rowId xmlns:a16="http://schemas.microsoft.com/office/drawing/2014/main" val="968663860"/>
                  </a:ext>
                </a:extLst>
              </a:tr>
              <a:tr h="362738">
                <a:tc>
                  <a:txBody>
                    <a:bodyPr/>
                    <a:lstStyle/>
                    <a:p>
                      <a:r>
                        <a:rPr lang="de-CH" sz="1200">
                          <a:solidFill>
                            <a:srgbClr val="FF0000"/>
                          </a:solidFill>
                        </a:rPr>
                        <a:t>Ethanol verbrennt unter hohen Temperaturen (ca. 300 °C).</a:t>
                      </a:r>
                    </a:p>
                  </a:txBody>
                  <a:tcPr/>
                </a:tc>
                <a:tc>
                  <a:txBody>
                    <a:bodyPr/>
                    <a:lstStyle/>
                    <a:p>
                      <a:r>
                        <a:rPr lang="de-CH" sz="1200">
                          <a:solidFill>
                            <a:srgbClr val="FF0000"/>
                          </a:solidFill>
                        </a:rPr>
                        <a:t>Die Reaktion findet bei Körpertemperatur (37 °C) statt.</a:t>
                      </a:r>
                    </a:p>
                  </a:txBody>
                  <a:tcPr/>
                </a:tc>
                <a:extLst>
                  <a:ext uri="{0D108BD9-81ED-4DB2-BD59-A6C34878D82A}">
                    <a16:rowId xmlns:a16="http://schemas.microsoft.com/office/drawing/2014/main" val="3655004505"/>
                  </a:ext>
                </a:extLst>
              </a:tr>
              <a:tr h="359203">
                <a:tc>
                  <a:txBody>
                    <a:bodyPr/>
                    <a:lstStyle/>
                    <a:p>
                      <a:r>
                        <a:rPr lang="de-CH" sz="1200">
                          <a:solidFill>
                            <a:srgbClr val="FF0000"/>
                          </a:solidFill>
                        </a:rPr>
                        <a:t>Bei der Verbrennung von Ethanol wird Energie frei in Form von Licht und  Wärme.</a:t>
                      </a:r>
                    </a:p>
                  </a:txBody>
                  <a:tcPr/>
                </a:tc>
                <a:tc>
                  <a:txBody>
                    <a:bodyPr/>
                    <a:lstStyle/>
                    <a:p>
                      <a:r>
                        <a:rPr lang="de-CH" sz="1200">
                          <a:solidFill>
                            <a:srgbClr val="FF0000"/>
                          </a:solidFill>
                        </a:rPr>
                        <a:t>Beim Abbau von Ethanol im Körper wird Energie frei in Form von Wärme und ATP. </a:t>
                      </a:r>
                      <a:r>
                        <a:rPr lang="de-CH" sz="1200" i="1">
                          <a:solidFill>
                            <a:srgbClr val="FF0000"/>
                          </a:solidFill>
                        </a:rPr>
                        <a:t>(Es entstehen weitere Zwischenprodukte, die abgebaut werden müssen).</a:t>
                      </a:r>
                    </a:p>
                  </a:txBody>
                  <a:tcPr/>
                </a:tc>
                <a:extLst>
                  <a:ext uri="{0D108BD9-81ED-4DB2-BD59-A6C34878D82A}">
                    <a16:rowId xmlns:a16="http://schemas.microsoft.com/office/drawing/2014/main" val="3454505356"/>
                  </a:ext>
                </a:extLst>
              </a:tr>
              <a:tr h="329185">
                <a:tc>
                  <a:txBody>
                    <a:bodyPr/>
                    <a:lstStyle/>
                    <a:p>
                      <a:r>
                        <a:rPr lang="de-CH" sz="1200">
                          <a:solidFill>
                            <a:srgbClr val="FF0000"/>
                          </a:solidFill>
                        </a:rPr>
                        <a:t>Nein, die Reaktion findet nicht spontan statt. Es muss Wärme/Hitze zugeführt werden, z.B. mit einem brennenden Zündhölzchen.</a:t>
                      </a:r>
                    </a:p>
                  </a:txBody>
                  <a:tcPr/>
                </a:tc>
                <a:tc>
                  <a:txBody>
                    <a:bodyPr/>
                    <a:lstStyle/>
                    <a:p>
                      <a:r>
                        <a:rPr lang="de-CH" sz="1200">
                          <a:solidFill>
                            <a:srgbClr val="FF0000"/>
                          </a:solidFill>
                        </a:rPr>
                        <a:t>Nein, es braucht Enzyme </a:t>
                      </a:r>
                      <a:r>
                        <a:rPr lang="de-CH" sz="1200" i="1">
                          <a:solidFill>
                            <a:srgbClr val="FF0000"/>
                          </a:solidFill>
                        </a:rPr>
                        <a:t>(, welche die Bindungen im Ethanol destabilisieren).</a:t>
                      </a:r>
                    </a:p>
                  </a:txBody>
                  <a:tcPr/>
                </a:tc>
                <a:extLst>
                  <a:ext uri="{0D108BD9-81ED-4DB2-BD59-A6C34878D82A}">
                    <a16:rowId xmlns:a16="http://schemas.microsoft.com/office/drawing/2014/main" val="724284358"/>
                  </a:ext>
                </a:extLst>
              </a:tr>
            </a:tbl>
          </a:graphicData>
        </a:graphic>
      </p:graphicFrame>
      <p:sp>
        <p:nvSpPr>
          <p:cNvPr id="129" name="Textfeld 128">
            <a:extLst>
              <a:ext uri="{FF2B5EF4-FFF2-40B4-BE49-F238E27FC236}">
                <a16:creationId xmlns:a16="http://schemas.microsoft.com/office/drawing/2014/main" id="{B38F92D8-B78A-455B-87D5-C59882A82503}"/>
              </a:ext>
            </a:extLst>
          </p:cNvPr>
          <p:cNvSpPr txBox="1"/>
          <p:nvPr/>
        </p:nvSpPr>
        <p:spPr>
          <a:xfrm>
            <a:off x="383408" y="1216182"/>
            <a:ext cx="6766377" cy="369332"/>
          </a:xfrm>
          <a:prstGeom prst="rect">
            <a:avLst/>
          </a:prstGeom>
          <a:noFill/>
        </p:spPr>
        <p:txBody>
          <a:bodyPr wrap="square" rtlCol="0">
            <a:spAutoFit/>
          </a:bodyPr>
          <a:lstStyle/>
          <a:p>
            <a:r>
              <a:rPr lang="de-CH" b="1"/>
              <a:t>Abbau von Ethanol außerhalb und innerhalb des Körpers</a:t>
            </a:r>
          </a:p>
        </p:txBody>
      </p:sp>
      <p:pic>
        <p:nvPicPr>
          <p:cNvPr id="2" name="Grafik 1">
            <a:extLst>
              <a:ext uri="{FF2B5EF4-FFF2-40B4-BE49-F238E27FC236}">
                <a16:creationId xmlns:a16="http://schemas.microsoft.com/office/drawing/2014/main" id="{0742F965-C91C-E175-53D8-A4B86124CC6E}"/>
              </a:ext>
            </a:extLst>
          </p:cNvPr>
          <p:cNvPicPr>
            <a:picLocks noChangeAspect="1"/>
          </p:cNvPicPr>
          <p:nvPr/>
        </p:nvPicPr>
        <p:blipFill>
          <a:blip r:embed="rId3"/>
          <a:stretch>
            <a:fillRect/>
          </a:stretch>
        </p:blipFill>
        <p:spPr>
          <a:xfrm>
            <a:off x="9847991" y="264803"/>
            <a:ext cx="1731312" cy="1513765"/>
          </a:xfrm>
          <a:prstGeom prst="rect">
            <a:avLst/>
          </a:prstGeom>
        </p:spPr>
      </p:pic>
      <p:sp>
        <p:nvSpPr>
          <p:cNvPr id="3" name="Textfeld 2">
            <a:extLst>
              <a:ext uri="{FF2B5EF4-FFF2-40B4-BE49-F238E27FC236}">
                <a16:creationId xmlns:a16="http://schemas.microsoft.com/office/drawing/2014/main" id="{C0C8F69D-DD73-995B-5233-B0B59EC1148B}"/>
              </a:ext>
            </a:extLst>
          </p:cNvPr>
          <p:cNvSpPr txBox="1"/>
          <p:nvPr/>
        </p:nvSpPr>
        <p:spPr>
          <a:xfrm>
            <a:off x="8181161" y="1748760"/>
            <a:ext cx="1887565" cy="1200329"/>
          </a:xfrm>
          <a:prstGeom prst="rect">
            <a:avLst/>
          </a:prstGeom>
          <a:noFill/>
        </p:spPr>
        <p:txBody>
          <a:bodyPr wrap="square" rtlCol="0">
            <a:spAutoFit/>
          </a:bodyPr>
          <a:lstStyle/>
          <a:p>
            <a:r>
              <a:rPr lang="de-DE"/>
              <a:t>Kann Trinkalkohol (Schnaps) auch ohne Feuer verbrennen?</a:t>
            </a:r>
          </a:p>
        </p:txBody>
      </p:sp>
      <p:sp>
        <p:nvSpPr>
          <p:cNvPr id="8" name="Träne 7">
            <a:extLst>
              <a:ext uri="{FF2B5EF4-FFF2-40B4-BE49-F238E27FC236}">
                <a16:creationId xmlns:a16="http://schemas.microsoft.com/office/drawing/2014/main" id="{448DE46C-C4B6-78D4-4318-A79894FC5988}"/>
              </a:ext>
            </a:extLst>
          </p:cNvPr>
          <p:cNvSpPr/>
          <p:nvPr/>
        </p:nvSpPr>
        <p:spPr>
          <a:xfrm>
            <a:off x="7585900" y="1645470"/>
            <a:ext cx="2859813" cy="1548241"/>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DC57C132-FB16-3B35-BC71-3D89CF8E72CB}"/>
              </a:ext>
            </a:extLst>
          </p:cNvPr>
          <p:cNvSpPr txBox="1"/>
          <p:nvPr/>
        </p:nvSpPr>
        <p:spPr>
          <a:xfrm>
            <a:off x="383408" y="332222"/>
            <a:ext cx="3299708" cy="646331"/>
          </a:xfrm>
          <a:prstGeom prst="rect">
            <a:avLst/>
          </a:prstGeom>
          <a:noFill/>
        </p:spPr>
        <p:txBody>
          <a:bodyPr wrap="square">
            <a:spAutoFit/>
          </a:bodyPr>
          <a:lstStyle/>
          <a:p>
            <a:r>
              <a:rPr lang="de-CH" err="1">
                <a:highlight>
                  <a:srgbClr val="C0C0C0"/>
                </a:highlight>
              </a:rPr>
              <a:t>Lehrer-Schüler:innen-Gespräch</a:t>
            </a:r>
            <a:endParaRPr lang="de-CH">
              <a:highlight>
                <a:srgbClr val="C0C0C0"/>
              </a:highlight>
            </a:endParaRPr>
          </a:p>
          <a:p>
            <a:r>
              <a:rPr lang="de-CH">
                <a:solidFill>
                  <a:srgbClr val="FF0000"/>
                </a:solidFill>
                <a:highlight>
                  <a:srgbClr val="C0C0C0"/>
                </a:highlight>
              </a:rPr>
              <a:t>Mögliche Fragen und Lösungen</a:t>
            </a:r>
            <a:endParaRPr lang="de-DE">
              <a:solidFill>
                <a:srgbClr val="FF0000"/>
              </a:solidFill>
              <a:highlight>
                <a:srgbClr val="C0C0C0"/>
              </a:highlight>
            </a:endParaRPr>
          </a:p>
        </p:txBody>
      </p:sp>
      <p:pic>
        <p:nvPicPr>
          <p:cNvPr id="22" name="Picture 2">
            <a:extLst>
              <a:ext uri="{FF2B5EF4-FFF2-40B4-BE49-F238E27FC236}">
                <a16:creationId xmlns:a16="http://schemas.microsoft.com/office/drawing/2014/main" id="{852D9753-0E25-B244-C17A-34104F741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66" y="1566506"/>
            <a:ext cx="1212987" cy="1216084"/>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a:extLst>
              <a:ext uri="{FF2B5EF4-FFF2-40B4-BE49-F238E27FC236}">
                <a16:creationId xmlns:a16="http://schemas.microsoft.com/office/drawing/2014/main" id="{65DE38B4-9E6D-E227-F29B-8D0A6C4CD91B}"/>
              </a:ext>
            </a:extLst>
          </p:cNvPr>
          <p:cNvSpPr txBox="1"/>
          <p:nvPr/>
        </p:nvSpPr>
        <p:spPr>
          <a:xfrm>
            <a:off x="509396" y="2698498"/>
            <a:ext cx="1331639" cy="923330"/>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a:t>
            </a:r>
            <a:r>
              <a:rPr lang="de-DE" sz="900" dirty="0">
                <a:effectLst/>
                <a:latin typeface="Arial" panose="020B0604020202020204" pitchFamily="34" charset="0"/>
                <a:ea typeface="Arial" panose="020B0604020202020204" pitchFamily="34" charset="0"/>
              </a:rPr>
              <a:t>Nancy </a:t>
            </a:r>
            <a:r>
              <a:rPr lang="de-DE" sz="900" dirty="0" err="1">
                <a:effectLst/>
                <a:latin typeface="Arial" panose="020B0604020202020204" pitchFamily="34" charset="0"/>
                <a:ea typeface="Arial" panose="020B0604020202020204" pitchFamily="34" charset="0"/>
              </a:rPr>
              <a:t>Zjaba</a:t>
            </a:r>
            <a:r>
              <a:rPr lang="de-DE" sz="900" dirty="0">
                <a:effectLst/>
                <a:latin typeface="Arial" panose="020B0604020202020204" pitchFamily="34" charset="0"/>
                <a:ea typeface="Arial" panose="020B0604020202020204" pitchFamily="34" charset="0"/>
              </a:rPr>
              <a:t>, CC BY 2.0 &lt;https://</a:t>
            </a:r>
            <a:r>
              <a:rPr lang="de-DE" sz="900" dirty="0" err="1">
                <a:effectLst/>
                <a:latin typeface="Arial" panose="020B0604020202020204" pitchFamily="34" charset="0"/>
                <a:ea typeface="Arial" panose="020B0604020202020204" pitchFamily="34" charset="0"/>
              </a:rPr>
              <a:t>creativecommons.org</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licenses</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by</a:t>
            </a:r>
            <a:r>
              <a:rPr lang="de-DE" sz="900" dirty="0">
                <a:effectLst/>
                <a:latin typeface="Arial" panose="020B0604020202020204" pitchFamily="34" charset="0"/>
                <a:ea typeface="Arial" panose="020B0604020202020204" pitchFamily="34" charset="0"/>
              </a:rPr>
              <a:t>/2.0&gt;, via Wikimedia Commons</a:t>
            </a:r>
            <a:r>
              <a:rPr lang="de-DE" sz="900" dirty="0">
                <a:effectLst/>
              </a:rPr>
              <a:t> </a:t>
            </a:r>
            <a:endParaRPr lang="de-DE" sz="900" dirty="0"/>
          </a:p>
        </p:txBody>
      </p:sp>
      <p:pic>
        <p:nvPicPr>
          <p:cNvPr id="24" name="Picture 4">
            <a:extLst>
              <a:ext uri="{FF2B5EF4-FFF2-40B4-BE49-F238E27FC236}">
                <a16:creationId xmlns:a16="http://schemas.microsoft.com/office/drawing/2014/main" id="{A1A5E396-D07F-BFD4-CBC2-55EF1CE89E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284" t="13882" r="23073" b="24018"/>
          <a:stretch/>
        </p:blipFill>
        <p:spPr bwMode="auto">
          <a:xfrm>
            <a:off x="3076622" y="1619776"/>
            <a:ext cx="1212987" cy="1212728"/>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a:extLst>
              <a:ext uri="{FF2B5EF4-FFF2-40B4-BE49-F238E27FC236}">
                <a16:creationId xmlns:a16="http://schemas.microsoft.com/office/drawing/2014/main" id="{9B05808E-AB6F-706D-8386-102FD4C0FBA8}"/>
              </a:ext>
            </a:extLst>
          </p:cNvPr>
          <p:cNvSpPr txBox="1"/>
          <p:nvPr/>
        </p:nvSpPr>
        <p:spPr>
          <a:xfrm>
            <a:off x="3098756" y="2782590"/>
            <a:ext cx="1598504" cy="784830"/>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a:t>
            </a:r>
            <a:r>
              <a:rPr lang="de-DE" sz="900" b="0" i="0" u="none" strike="noStrike" dirty="0">
                <a:effectLst/>
                <a:latin typeface="Arial" panose="020B0604020202020204" pitchFamily="34" charset="0"/>
              </a:rPr>
              <a:t>User:Didym/Mobile upload/2023 </a:t>
            </a:r>
            <a:r>
              <a:rPr lang="de-DE" sz="900" b="0" i="0" u="none" strike="noStrike" dirty="0" err="1">
                <a:effectLst/>
                <a:latin typeface="Arial" panose="020B0604020202020204" pitchFamily="34" charset="0"/>
              </a:rPr>
              <a:t>October</a:t>
            </a:r>
            <a:r>
              <a:rPr lang="de-DE" sz="900" b="0" i="0" u="none" strike="noStrike" dirty="0">
                <a:effectLst/>
                <a:latin typeface="Arial" panose="020B0604020202020204" pitchFamily="34" charset="0"/>
              </a:rPr>
              <a:t> 27-31, via Wikimedia Commons </a:t>
            </a:r>
          </a:p>
          <a:p>
            <a:endParaRPr lang="de-DE" sz="900" dirty="0"/>
          </a:p>
        </p:txBody>
      </p:sp>
    </p:spTree>
    <p:extLst>
      <p:ext uri="{BB962C8B-B14F-4D97-AF65-F5344CB8AC3E}">
        <p14:creationId xmlns:p14="http://schemas.microsoft.com/office/powerpoint/2010/main" val="23165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E0659D3-BF87-33E5-5041-CA09D6F3E168}"/>
              </a:ext>
            </a:extLst>
          </p:cNvPr>
          <p:cNvSpPr txBox="1"/>
          <p:nvPr/>
        </p:nvSpPr>
        <p:spPr>
          <a:xfrm>
            <a:off x="353420" y="6158130"/>
            <a:ext cx="1629961" cy="646331"/>
          </a:xfrm>
          <a:prstGeom prst="rect">
            <a:avLst/>
          </a:prstGeom>
          <a:noFill/>
        </p:spPr>
        <p:txBody>
          <a:bodyPr wrap="square" rtlCol="0">
            <a:spAutoFit/>
          </a:bodyPr>
          <a:lstStyle/>
          <a:p>
            <a:r>
              <a:rPr lang="de-CH" sz="1200"/>
              <a:t>Abb. a: Umwandlung von Ethanol bei hohen Temperaturen </a:t>
            </a:r>
          </a:p>
        </p:txBody>
      </p:sp>
      <p:sp>
        <p:nvSpPr>
          <p:cNvPr id="3" name="Textfeld 2">
            <a:extLst>
              <a:ext uri="{FF2B5EF4-FFF2-40B4-BE49-F238E27FC236}">
                <a16:creationId xmlns:a16="http://schemas.microsoft.com/office/drawing/2014/main" id="{E0FEEAAE-4E6E-5FAC-76AF-3BEF3613F425}"/>
              </a:ext>
            </a:extLst>
          </p:cNvPr>
          <p:cNvSpPr txBox="1"/>
          <p:nvPr/>
        </p:nvSpPr>
        <p:spPr>
          <a:xfrm>
            <a:off x="2158224" y="6209782"/>
            <a:ext cx="2333232" cy="461665"/>
          </a:xfrm>
          <a:prstGeom prst="rect">
            <a:avLst/>
          </a:prstGeom>
          <a:noFill/>
        </p:spPr>
        <p:txBody>
          <a:bodyPr wrap="square" rtlCol="0">
            <a:spAutoFit/>
          </a:bodyPr>
          <a:lstStyle/>
          <a:p>
            <a:r>
              <a:rPr lang="de-CH" sz="1200"/>
              <a:t>Abb. b: Umwandlung von Ethanol bei Körpertemperatur</a:t>
            </a:r>
          </a:p>
        </p:txBody>
      </p:sp>
      <p:pic>
        <p:nvPicPr>
          <p:cNvPr id="10" name="Grafik 9">
            <a:extLst>
              <a:ext uri="{FF2B5EF4-FFF2-40B4-BE49-F238E27FC236}">
                <a16:creationId xmlns:a16="http://schemas.microsoft.com/office/drawing/2014/main" id="{78278827-57AB-F9AB-79BC-9B9C06B5672E}"/>
              </a:ext>
            </a:extLst>
          </p:cNvPr>
          <p:cNvPicPr>
            <a:picLocks noChangeAspect="1"/>
          </p:cNvPicPr>
          <p:nvPr/>
        </p:nvPicPr>
        <p:blipFill>
          <a:blip r:embed="rId3"/>
          <a:stretch>
            <a:fillRect/>
          </a:stretch>
        </p:blipFill>
        <p:spPr>
          <a:xfrm>
            <a:off x="401309" y="466208"/>
            <a:ext cx="5360506" cy="5653564"/>
          </a:xfrm>
          <a:prstGeom prst="rect">
            <a:avLst/>
          </a:prstGeom>
        </p:spPr>
      </p:pic>
      <p:sp>
        <p:nvSpPr>
          <p:cNvPr id="11" name="Textfeld 10">
            <a:extLst>
              <a:ext uri="{FF2B5EF4-FFF2-40B4-BE49-F238E27FC236}">
                <a16:creationId xmlns:a16="http://schemas.microsoft.com/office/drawing/2014/main" id="{B60260E2-1D7C-9D89-A3C1-3DD7337BA4A4}"/>
              </a:ext>
            </a:extLst>
          </p:cNvPr>
          <p:cNvSpPr txBox="1"/>
          <p:nvPr/>
        </p:nvSpPr>
        <p:spPr>
          <a:xfrm>
            <a:off x="6285355" y="623346"/>
            <a:ext cx="4100169" cy="369332"/>
          </a:xfrm>
          <a:prstGeom prst="rect">
            <a:avLst/>
          </a:prstGeom>
          <a:noFill/>
        </p:spPr>
        <p:txBody>
          <a:bodyPr wrap="square" rtlCol="0">
            <a:spAutoFit/>
          </a:bodyPr>
          <a:lstStyle/>
          <a:p>
            <a:r>
              <a:rPr lang="de-CH" b="1"/>
              <a:t>Gegebenenfalls Einführung im Plenum </a:t>
            </a:r>
          </a:p>
        </p:txBody>
      </p:sp>
      <p:sp>
        <p:nvSpPr>
          <p:cNvPr id="12" name="Textfeld 11">
            <a:extLst>
              <a:ext uri="{FF2B5EF4-FFF2-40B4-BE49-F238E27FC236}">
                <a16:creationId xmlns:a16="http://schemas.microsoft.com/office/drawing/2014/main" id="{C2F0943F-F5E3-EB7F-5114-485A3565EA87}"/>
              </a:ext>
            </a:extLst>
          </p:cNvPr>
          <p:cNvSpPr txBox="1"/>
          <p:nvPr/>
        </p:nvSpPr>
        <p:spPr>
          <a:xfrm>
            <a:off x="6285355" y="1195429"/>
            <a:ext cx="5034745" cy="1477328"/>
          </a:xfrm>
          <a:prstGeom prst="rect">
            <a:avLst/>
          </a:prstGeom>
          <a:noFill/>
        </p:spPr>
        <p:txBody>
          <a:bodyPr wrap="square">
            <a:spAutoFit/>
          </a:bodyPr>
          <a:lstStyle/>
          <a:p>
            <a:r>
              <a:rPr lang="de-CH" sz="1800"/>
              <a:t>Die Wechselwirkung zwischen Substrat und Enzym schwächt die zu spaltende Bindung im Substrat, wodurch ein anderer Reaktionsweg mit einer dafür nötigen geringeren Aktivierungsenergie beschritten werden kann.</a:t>
            </a:r>
            <a:endParaRPr lang="de-DE"/>
          </a:p>
        </p:txBody>
      </p:sp>
    </p:spTree>
    <p:extLst>
      <p:ext uri="{BB962C8B-B14F-4D97-AF65-F5344CB8AC3E}">
        <p14:creationId xmlns:p14="http://schemas.microsoft.com/office/powerpoint/2010/main" val="128189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feld 197">
            <a:extLst>
              <a:ext uri="{FF2B5EF4-FFF2-40B4-BE49-F238E27FC236}">
                <a16:creationId xmlns:a16="http://schemas.microsoft.com/office/drawing/2014/main" id="{429D4392-811B-454C-AA53-45A10A6E116F}"/>
              </a:ext>
            </a:extLst>
          </p:cNvPr>
          <p:cNvSpPr txBox="1"/>
          <p:nvPr/>
        </p:nvSpPr>
        <p:spPr>
          <a:xfrm>
            <a:off x="6240722" y="2957033"/>
            <a:ext cx="5744123" cy="3046988"/>
          </a:xfrm>
          <a:prstGeom prst="rect">
            <a:avLst/>
          </a:prstGeom>
          <a:noFill/>
        </p:spPr>
        <p:txBody>
          <a:bodyPr wrap="square" rtlCol="0">
            <a:spAutoFit/>
          </a:bodyPr>
          <a:lstStyle/>
          <a:p>
            <a:r>
              <a:rPr lang="de-CH" sz="1200" b="1"/>
              <a:t>Abbildung a: Umwandlung von Ethanol bei hohen Temperaturen </a:t>
            </a:r>
          </a:p>
          <a:p>
            <a:r>
              <a:rPr lang="de-CH" sz="1200"/>
              <a:t>Ethanol wird erwärmt, bis die kinetische Energie (= Bewegungsenergie) bestimmter Atom- oder Molekülgruppen größer wird als die Energie der chemischen Bindung, welche die Atome und Moleküle miteinander verbindet. Wenn dies der Fall ist, zerfällt Ethanol zu Kohlendioxid und Wasser.</a:t>
            </a:r>
          </a:p>
          <a:p>
            <a:endParaRPr lang="de-CH" sz="1200"/>
          </a:p>
          <a:p>
            <a:r>
              <a:rPr lang="de-CH" sz="1200" b="1"/>
              <a:t>Abbildung b: Umwandlung von Ethanol bei Körpertemperatur</a:t>
            </a:r>
          </a:p>
          <a:p>
            <a:r>
              <a:rPr lang="de-CH" sz="1200"/>
              <a:t>Enzyme bestehen, wie alle Proteine, aus verschiedenen Aminosäuren. Im aktiven Zentrum eines Enzyms gibt es exponierte </a:t>
            </a:r>
            <a:br>
              <a:rPr lang="de-CH" sz="1200"/>
            </a:br>
            <a:r>
              <a:rPr lang="de-CH" sz="1200"/>
              <a:t>(= hervorstehende) Molekülgruppen, die mit bestimmten Atom- oder Molekülgruppen des Substrats eine Wechselwirkung eingehen. Bei Wechselwirkungen handelt es sich in diesem Sinne um schwache Formen einer chemischen Bindung.</a:t>
            </a:r>
            <a:br>
              <a:rPr lang="de-CH" sz="1200"/>
            </a:br>
            <a:r>
              <a:rPr lang="de-CH" sz="1200"/>
              <a:t>Wenn das Substrat im aktiven Zentrum des Enzyms bindet, wird diese Verbindung als Enzym-Substrat-Komplex bezeichnet.</a:t>
            </a:r>
            <a:br>
              <a:rPr lang="de-CH" sz="1200"/>
            </a:br>
            <a:r>
              <a:rPr lang="de-CH" sz="1200"/>
              <a:t>Einige chemische Bindungen im Substrat werden daraufhin schwächer, und dadurch werden sie getrennt.</a:t>
            </a:r>
          </a:p>
        </p:txBody>
      </p:sp>
      <p:sp>
        <p:nvSpPr>
          <p:cNvPr id="203" name="Textfeld 202">
            <a:extLst>
              <a:ext uri="{FF2B5EF4-FFF2-40B4-BE49-F238E27FC236}">
                <a16:creationId xmlns:a16="http://schemas.microsoft.com/office/drawing/2014/main" id="{F315827C-DE03-49C5-88E5-55C39865AC5A}"/>
              </a:ext>
            </a:extLst>
          </p:cNvPr>
          <p:cNvSpPr txBox="1"/>
          <p:nvPr/>
        </p:nvSpPr>
        <p:spPr>
          <a:xfrm>
            <a:off x="6295477" y="855812"/>
            <a:ext cx="5495214" cy="1384995"/>
          </a:xfrm>
          <a:prstGeom prst="rect">
            <a:avLst/>
          </a:prstGeom>
          <a:solidFill>
            <a:schemeClr val="accent1">
              <a:lumMod val="40000"/>
              <a:lumOff val="60000"/>
            </a:schemeClr>
          </a:solidFill>
        </p:spPr>
        <p:txBody>
          <a:bodyPr wrap="square" rtlCol="0">
            <a:spAutoFit/>
          </a:bodyPr>
          <a:lstStyle/>
          <a:p>
            <a:r>
              <a:rPr lang="de-CH" sz="1200" b="1"/>
              <a:t>Aufgabe 1</a:t>
            </a:r>
          </a:p>
          <a:p>
            <a:pPr marL="228600" indent="-228600">
              <a:buAutoNum type="alphaLcParenR"/>
            </a:pPr>
            <a:r>
              <a:rPr lang="de-CH" sz="1200" err="1"/>
              <a:t>Lies</a:t>
            </a:r>
            <a:r>
              <a:rPr lang="de-CH" sz="1200"/>
              <a:t> dir die folgenden Abbildungsbeschreibungen  durch und unterstreiche alle erwähnten Energien oder wirkenden Kräfte.</a:t>
            </a:r>
          </a:p>
          <a:p>
            <a:pPr marL="228600" indent="-228600">
              <a:buAutoNum type="alphaLcParenR"/>
            </a:pPr>
            <a:r>
              <a:rPr lang="de-CH" sz="1200"/>
              <a:t>Sowohl in Abbildung a mit dem Feuerzeug als auch in Abbildung b mit dem Enzym wird erreicht, dass die chemischen Bindungen in Ethanol aufgebrochen werden. Notiere, mit welcher Energie dies in Abbildung a und mit welcher Energie dies in Abbildung b erreicht wird. Schreibe deine Antwort in ganzen Sätzen.</a:t>
            </a:r>
          </a:p>
        </p:txBody>
      </p:sp>
      <p:sp>
        <p:nvSpPr>
          <p:cNvPr id="209" name="Textfeld 208">
            <a:extLst>
              <a:ext uri="{FF2B5EF4-FFF2-40B4-BE49-F238E27FC236}">
                <a16:creationId xmlns:a16="http://schemas.microsoft.com/office/drawing/2014/main" id="{2D1428E5-278F-4694-AAF6-6256B4911B17}"/>
              </a:ext>
            </a:extLst>
          </p:cNvPr>
          <p:cNvSpPr txBox="1"/>
          <p:nvPr/>
        </p:nvSpPr>
        <p:spPr>
          <a:xfrm>
            <a:off x="6295477" y="498187"/>
            <a:ext cx="5566504" cy="369332"/>
          </a:xfrm>
          <a:prstGeom prst="rect">
            <a:avLst/>
          </a:prstGeom>
          <a:noFill/>
        </p:spPr>
        <p:txBody>
          <a:bodyPr wrap="square" rtlCol="0">
            <a:spAutoFit/>
          </a:bodyPr>
          <a:lstStyle/>
          <a:p>
            <a:r>
              <a:rPr lang="de-CH" b="1"/>
              <a:t>Wie funktioniert ein Enzym aus energetischer Sicht?</a:t>
            </a:r>
          </a:p>
        </p:txBody>
      </p:sp>
      <p:sp>
        <p:nvSpPr>
          <p:cNvPr id="2" name="Textfeld 1">
            <a:extLst>
              <a:ext uri="{FF2B5EF4-FFF2-40B4-BE49-F238E27FC236}">
                <a16:creationId xmlns:a16="http://schemas.microsoft.com/office/drawing/2014/main" id="{6E0659D3-BF87-33E5-5041-CA09D6F3E168}"/>
              </a:ext>
            </a:extLst>
          </p:cNvPr>
          <p:cNvSpPr txBox="1"/>
          <p:nvPr/>
        </p:nvSpPr>
        <p:spPr>
          <a:xfrm>
            <a:off x="353420" y="6158130"/>
            <a:ext cx="1629961" cy="646331"/>
          </a:xfrm>
          <a:prstGeom prst="rect">
            <a:avLst/>
          </a:prstGeom>
          <a:noFill/>
        </p:spPr>
        <p:txBody>
          <a:bodyPr wrap="square" rtlCol="0">
            <a:spAutoFit/>
          </a:bodyPr>
          <a:lstStyle/>
          <a:p>
            <a:r>
              <a:rPr lang="de-CH" sz="1200"/>
              <a:t>Abb. a: Umwandlung von Ethanol bei hohen Temperaturen </a:t>
            </a:r>
          </a:p>
        </p:txBody>
      </p:sp>
      <p:sp>
        <p:nvSpPr>
          <p:cNvPr id="3" name="Textfeld 2">
            <a:extLst>
              <a:ext uri="{FF2B5EF4-FFF2-40B4-BE49-F238E27FC236}">
                <a16:creationId xmlns:a16="http://schemas.microsoft.com/office/drawing/2014/main" id="{E0FEEAAE-4E6E-5FAC-76AF-3BEF3613F425}"/>
              </a:ext>
            </a:extLst>
          </p:cNvPr>
          <p:cNvSpPr txBox="1"/>
          <p:nvPr/>
        </p:nvSpPr>
        <p:spPr>
          <a:xfrm>
            <a:off x="2234424" y="6160959"/>
            <a:ext cx="2333232" cy="461665"/>
          </a:xfrm>
          <a:prstGeom prst="rect">
            <a:avLst/>
          </a:prstGeom>
          <a:noFill/>
        </p:spPr>
        <p:txBody>
          <a:bodyPr wrap="square" rtlCol="0">
            <a:spAutoFit/>
          </a:bodyPr>
          <a:lstStyle/>
          <a:p>
            <a:r>
              <a:rPr lang="de-CH" sz="1200"/>
              <a:t>Abb. b: Umwandlung von Ethanol bei Körpertemperatur</a:t>
            </a:r>
          </a:p>
        </p:txBody>
      </p:sp>
      <p:sp>
        <p:nvSpPr>
          <p:cNvPr id="8" name="Textfeld 7">
            <a:extLst>
              <a:ext uri="{FF2B5EF4-FFF2-40B4-BE49-F238E27FC236}">
                <a16:creationId xmlns:a16="http://schemas.microsoft.com/office/drawing/2014/main" id="{ADFEA77D-85DF-605A-918D-2ADFB8C5A1D5}"/>
              </a:ext>
            </a:extLst>
          </p:cNvPr>
          <p:cNvSpPr txBox="1"/>
          <p:nvPr/>
        </p:nvSpPr>
        <p:spPr>
          <a:xfrm>
            <a:off x="6295477" y="96876"/>
            <a:ext cx="2351715" cy="369332"/>
          </a:xfrm>
          <a:prstGeom prst="rect">
            <a:avLst/>
          </a:prstGeom>
          <a:noFill/>
        </p:spPr>
        <p:txBody>
          <a:bodyPr wrap="square" rtlCol="0">
            <a:spAutoFit/>
          </a:bodyPr>
          <a:lstStyle/>
          <a:p>
            <a:r>
              <a:rPr lang="de-CH">
                <a:highlight>
                  <a:srgbClr val="C0C0C0"/>
                </a:highlight>
              </a:rPr>
              <a:t>Arbeitsblatt 1</a:t>
            </a:r>
          </a:p>
        </p:txBody>
      </p:sp>
      <p:pic>
        <p:nvPicPr>
          <p:cNvPr id="10" name="Grafik 9">
            <a:extLst>
              <a:ext uri="{FF2B5EF4-FFF2-40B4-BE49-F238E27FC236}">
                <a16:creationId xmlns:a16="http://schemas.microsoft.com/office/drawing/2014/main" id="{78278827-57AB-F9AB-79BC-9B9C06B5672E}"/>
              </a:ext>
            </a:extLst>
          </p:cNvPr>
          <p:cNvPicPr>
            <a:picLocks noChangeAspect="1"/>
          </p:cNvPicPr>
          <p:nvPr/>
        </p:nvPicPr>
        <p:blipFill>
          <a:blip r:embed="rId3"/>
          <a:stretch>
            <a:fillRect/>
          </a:stretch>
        </p:blipFill>
        <p:spPr>
          <a:xfrm>
            <a:off x="405033" y="466208"/>
            <a:ext cx="5360506" cy="5653564"/>
          </a:xfrm>
          <a:prstGeom prst="rect">
            <a:avLst/>
          </a:prstGeom>
        </p:spPr>
      </p:pic>
    </p:spTree>
    <p:extLst>
      <p:ext uri="{BB962C8B-B14F-4D97-AF65-F5344CB8AC3E}">
        <p14:creationId xmlns:p14="http://schemas.microsoft.com/office/powerpoint/2010/main" val="123124116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3b7bdf44-c9f6-4e8a-b11e-38f1350b0e6e">ZYSZ63PCDK7H-702998913-9054</_dlc_DocId>
    <_dlc_DocIdUrl xmlns="3b7bdf44-c9f6-4e8a-b11e-38f1350b0e6e">
      <Url>https://eduneteurope.sharepoint.com/sites/sensiMINT-OneDrive/_layouts/15/DocIdRedir.aspx?ID=ZYSZ63PCDK7H-702998913-9054</Url>
      <Description>ZYSZ63PCDK7H-702998913-9054</Description>
    </_dlc_DocIdUrl>
    <lcf76f155ced4ddcb4097134ff3c332f xmlns="c72df712-2aa3-4210-9adc-1892eb12471a">
      <Terms xmlns="http://schemas.microsoft.com/office/infopath/2007/PartnerControls"/>
    </lcf76f155ced4ddcb4097134ff3c332f>
    <TaxCatchAll xmlns="3b7bdf44-c9f6-4e8a-b11e-38f1350b0e6e" xsi:nil="true"/>
    <Zielgruppen xmlns="c72df712-2aa3-4210-9adc-1892eb12471a" xsi:nil="true"/>
    <_ModernAudienceTargetUserField xmlns="c72df712-2aa3-4210-9adc-1892eb12471a">
      <UserInfo>
        <DisplayName/>
        <AccountId xsi:nil="true"/>
        <AccountType/>
      </UserInfo>
    </_ModernAudienceTargetUserField>
  </documentManagement>
</p:properties>
</file>

<file path=customXml/itemProps1.xml><?xml version="1.0" encoding="utf-8"?>
<ds:datastoreItem xmlns:ds="http://schemas.openxmlformats.org/officeDocument/2006/customXml" ds:itemID="{5A7CB198-23F9-42F1-B9AF-7A2C30B8CCAE}">
  <ds:schemaRefs>
    <ds:schemaRef ds:uri="http://schemas.microsoft.com/sharepoint/v3/contenttype/forms"/>
  </ds:schemaRefs>
</ds:datastoreItem>
</file>

<file path=customXml/itemProps2.xml><?xml version="1.0" encoding="utf-8"?>
<ds:datastoreItem xmlns:ds="http://schemas.openxmlformats.org/officeDocument/2006/customXml" ds:itemID="{9FBDD1A1-9BC7-4DA9-912B-7DF8812AB06F}">
  <ds:schemaRefs>
    <ds:schemaRef ds:uri="http://schemas.microsoft.com/sharepoint/events"/>
  </ds:schemaRefs>
</ds:datastoreItem>
</file>

<file path=customXml/itemProps3.xml><?xml version="1.0" encoding="utf-8"?>
<ds:datastoreItem xmlns:ds="http://schemas.openxmlformats.org/officeDocument/2006/customXml" ds:itemID="{16D15BB4-F398-4C78-913B-E10FD2AE2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df44-c9f6-4e8a-b11e-38f1350b0e6e"/>
    <ds:schemaRef ds:uri="c72df712-2aa3-4210-9adc-1892eb12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A17AAA-B94E-45EC-86AA-114673DEAC3F}">
  <ds:schemaRefs>
    <ds:schemaRef ds:uri="http://purl.org/dc/dcmitype/"/>
    <ds:schemaRef ds:uri="http://schemas.microsoft.com/office/2006/documentManagement/types"/>
    <ds:schemaRef ds:uri="3b7bdf44-c9f6-4e8a-b11e-38f1350b0e6e"/>
    <ds:schemaRef ds:uri="c72df712-2aa3-4210-9adc-1892eb12471a"/>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Segment</Template>
  <TotalTime>0</TotalTime>
  <Words>2187</Words>
  <Application>Microsoft Macintosh PowerPoint</Application>
  <PresentationFormat>Breitbild</PresentationFormat>
  <Paragraphs>168</Paragraphs>
  <Slides>11</Slides>
  <Notes>10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11</vt:i4>
      </vt:variant>
    </vt:vector>
  </HeadingPairs>
  <TitlesOfParts>
    <vt:vector size="20" baseType="lpstr">
      <vt:lpstr>Arial</vt:lpstr>
      <vt:lpstr>Bradley Hand</vt:lpstr>
      <vt:lpstr>Calibri</vt:lpstr>
      <vt:lpstr>Calibri Light</vt:lpstr>
      <vt:lpstr>Heebo Light</vt:lpstr>
      <vt:lpstr>Wingdings 2</vt:lpstr>
      <vt:lpstr>HDOfficeLightV0</vt:lpstr>
      <vt:lpstr>Office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 Stoffen gespeicherte Energie wird zu Energie für Lebensvorgänge!!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Stefu</dc:creator>
  <cp:lastModifiedBy>Roswitha Ritter</cp:lastModifiedBy>
  <cp:revision>2</cp:revision>
  <cp:lastPrinted>2021-03-08T10:34:23Z</cp:lastPrinted>
  <dcterms:created xsi:type="dcterms:W3CDTF">2017-11-08T19:51:58Z</dcterms:created>
  <dcterms:modified xsi:type="dcterms:W3CDTF">2023-11-28T10:45:21Z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0x010100ADD64186320F034D96DF7923188D52B4</vt:lpwstr>
  </property>
  <property fmtid="{D5CDD505-2E9C-101B-9397-08002B2CF9AE}" pid="3" name="ComplianceAssetId">
    <vt:lpwstr/>
  </property>
  <property fmtid="{D5CDD505-2E9C-101B-9397-08002B2CF9AE}" pid="4" name="_dlc_DocIdItemGuid">
    <vt:lpwstr>81ad82e8-ca5a-4476-9eef-f3f34f14f4f8</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