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0" r:id="rId6"/>
  </p:sldMasterIdLst>
  <p:notesMasterIdLst>
    <p:notesMasterId r:id="rId11"/>
  </p:notesMasterIdLst>
  <p:sldIdLst>
    <p:sldId id="259" r:id="rId7"/>
    <p:sldId id="258" r:id="rId8"/>
    <p:sldId id="256" r:id="rId9"/>
    <p:sldId id="257" r:id="rId10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49BCA2-3F07-4EEC-A339-4E2D91C3F8CB}" v="1" dt="2023-11-27T17:47:43.5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2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tableStyles" Target="tableStyles.xml"/><Relationship Id="rId10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Steger" userId="51a6a4c3-b2e6-443d-a3d5-b3509b4cf6d9" providerId="ADAL" clId="{4049BCA2-3F07-4EEC-A339-4E2D91C3F8CB}"/>
    <pc:docChg chg="undo custSel addSld modSld sldOrd">
      <pc:chgData name="Maria Steger" userId="51a6a4c3-b2e6-443d-a3d5-b3509b4cf6d9" providerId="ADAL" clId="{4049BCA2-3F07-4EEC-A339-4E2D91C3F8CB}" dt="2023-11-28T10:15:05.954" v="35" actId="20577"/>
      <pc:docMkLst>
        <pc:docMk/>
      </pc:docMkLst>
      <pc:sldChg chg="delSp mod">
        <pc:chgData name="Maria Steger" userId="51a6a4c3-b2e6-443d-a3d5-b3509b4cf6d9" providerId="ADAL" clId="{4049BCA2-3F07-4EEC-A339-4E2D91C3F8CB}" dt="2023-11-27T17:47:50.199" v="3" actId="478"/>
        <pc:sldMkLst>
          <pc:docMk/>
          <pc:sldMk cId="1418076667" sldId="258"/>
        </pc:sldMkLst>
        <pc:picChg chg="del">
          <ac:chgData name="Maria Steger" userId="51a6a4c3-b2e6-443d-a3d5-b3509b4cf6d9" providerId="ADAL" clId="{4049BCA2-3F07-4EEC-A339-4E2D91C3F8CB}" dt="2023-11-27T17:47:50.199" v="3" actId="478"/>
          <ac:picMkLst>
            <pc:docMk/>
            <pc:sldMk cId="1418076667" sldId="258"/>
            <ac:picMk id="4" creationId="{730D2D84-845F-4A9A-0287-03C4846B93DF}"/>
          </ac:picMkLst>
        </pc:picChg>
      </pc:sldChg>
      <pc:sldChg chg="modSp add mod ord">
        <pc:chgData name="Maria Steger" userId="51a6a4c3-b2e6-443d-a3d5-b3509b4cf6d9" providerId="ADAL" clId="{4049BCA2-3F07-4EEC-A339-4E2D91C3F8CB}" dt="2023-11-28T10:15:05.954" v="35" actId="20577"/>
        <pc:sldMkLst>
          <pc:docMk/>
          <pc:sldMk cId="3003778954" sldId="259"/>
        </pc:sldMkLst>
        <pc:spChg chg="mod">
          <ac:chgData name="Maria Steger" userId="51a6a4c3-b2e6-443d-a3d5-b3509b4cf6d9" providerId="ADAL" clId="{4049BCA2-3F07-4EEC-A339-4E2D91C3F8CB}" dt="2023-11-27T17:48:11.925" v="17" actId="20577"/>
          <ac:spMkLst>
            <pc:docMk/>
            <pc:sldMk cId="3003778954" sldId="259"/>
            <ac:spMk id="8" creationId="{196A8836-FE86-7868-5BD4-A224B08D8EBE}"/>
          </ac:spMkLst>
        </pc:spChg>
        <pc:spChg chg="mod">
          <ac:chgData name="Maria Steger" userId="51a6a4c3-b2e6-443d-a3d5-b3509b4cf6d9" providerId="ADAL" clId="{4049BCA2-3F07-4EEC-A339-4E2D91C3F8CB}" dt="2023-11-28T10:15:05.954" v="35" actId="20577"/>
          <ac:spMkLst>
            <pc:docMk/>
            <pc:sldMk cId="3003778954" sldId="259"/>
            <ac:spMk id="11" creationId="{FF7896D5-1631-10C4-6D5E-1F341F279BC6}"/>
          </ac:spMkLst>
        </pc:spChg>
        <pc:spChg chg="mod">
          <ac:chgData name="Maria Steger" userId="51a6a4c3-b2e6-443d-a3d5-b3509b4cf6d9" providerId="ADAL" clId="{4049BCA2-3F07-4EEC-A339-4E2D91C3F8CB}" dt="2023-11-27T20:17:13.281" v="20" actId="20577"/>
          <ac:spMkLst>
            <pc:docMk/>
            <pc:sldMk cId="3003778954" sldId="259"/>
            <ac:spMk id="21" creationId="{74937DCF-D8E4-8994-C6A1-0B726AA0347A}"/>
          </ac:spMkLst>
        </pc:spChg>
      </pc:sldChg>
    </pc:docChg>
  </pc:docChgLst>
  <pc:docChgLst>
    <pc:chgData name="Waltraud Habelitz-Tkotz" userId="32998faa-bd7e-4e33-a66b-850458c6663e" providerId="ADAL" clId="{0AB2B300-4030-4E0B-9241-764F123B742C}"/>
    <pc:docChg chg="custSel addSld delSld modSld sldOrd">
      <pc:chgData name="Waltraud Habelitz-Tkotz" userId="32998faa-bd7e-4e33-a66b-850458c6663e" providerId="ADAL" clId="{0AB2B300-4030-4E0B-9241-764F123B742C}" dt="2023-02-22T20:14:40.822" v="1422" actId="1076"/>
      <pc:docMkLst>
        <pc:docMk/>
      </pc:docMkLst>
      <pc:sldChg chg="modNotes">
        <pc:chgData name="Waltraud Habelitz-Tkotz" userId="32998faa-bd7e-4e33-a66b-850458c6663e" providerId="ADAL" clId="{0AB2B300-4030-4E0B-9241-764F123B742C}" dt="2023-02-22T20:13:58.295" v="1420" actId="20577"/>
        <pc:sldMkLst>
          <pc:docMk/>
          <pc:sldMk cId="4278514551" sldId="256"/>
        </pc:sldMkLst>
      </pc:sldChg>
      <pc:sldChg chg="modSp mod modNotes">
        <pc:chgData name="Waltraud Habelitz-Tkotz" userId="32998faa-bd7e-4e33-a66b-850458c6663e" providerId="ADAL" clId="{0AB2B300-4030-4E0B-9241-764F123B742C}" dt="2023-02-22T20:14:40.822" v="1422" actId="1076"/>
        <pc:sldMkLst>
          <pc:docMk/>
          <pc:sldMk cId="3968648123" sldId="257"/>
        </pc:sldMkLst>
        <pc:spChg chg="mod">
          <ac:chgData name="Waltraud Habelitz-Tkotz" userId="32998faa-bd7e-4e33-a66b-850458c6663e" providerId="ADAL" clId="{0AB2B300-4030-4E0B-9241-764F123B742C}" dt="2023-02-22T20:14:40.822" v="1422" actId="1076"/>
          <ac:spMkLst>
            <pc:docMk/>
            <pc:sldMk cId="3968648123" sldId="257"/>
            <ac:spMk id="60" creationId="{7584D017-2184-DA86-95CF-12615078B1CD}"/>
          </ac:spMkLst>
        </pc:spChg>
      </pc:sldChg>
      <pc:sldChg chg="addSp delSp modSp new mod ord modNotes">
        <pc:chgData name="Waltraud Habelitz-Tkotz" userId="32998faa-bd7e-4e33-a66b-850458c6663e" providerId="ADAL" clId="{0AB2B300-4030-4E0B-9241-764F123B742C}" dt="2023-02-22T20:12:24.736" v="1272" actId="20577"/>
        <pc:sldMkLst>
          <pc:docMk/>
          <pc:sldMk cId="1418076667" sldId="258"/>
        </pc:sldMkLst>
        <pc:spChg chg="mod">
          <ac:chgData name="Waltraud Habelitz-Tkotz" userId="32998faa-bd7e-4e33-a66b-850458c6663e" providerId="ADAL" clId="{0AB2B300-4030-4E0B-9241-764F123B742C}" dt="2023-02-22T20:02:06.279" v="241" actId="1076"/>
          <ac:spMkLst>
            <pc:docMk/>
            <pc:sldMk cId="1418076667" sldId="258"/>
            <ac:spMk id="2" creationId="{AD699A49-E0CB-96D6-DCF2-393B65883757}"/>
          </ac:spMkLst>
        </pc:spChg>
        <pc:spChg chg="mod">
          <ac:chgData name="Waltraud Habelitz-Tkotz" userId="32998faa-bd7e-4e33-a66b-850458c6663e" providerId="ADAL" clId="{0AB2B300-4030-4E0B-9241-764F123B742C}" dt="2023-02-22T20:02:13.520" v="243" actId="1076"/>
          <ac:spMkLst>
            <pc:docMk/>
            <pc:sldMk cId="1418076667" sldId="258"/>
            <ac:spMk id="3" creationId="{FCC56451-1F7F-622A-A5A1-003AD77B0EE9}"/>
          </ac:spMkLst>
        </pc:spChg>
        <pc:spChg chg="add del mod">
          <ac:chgData name="Waltraud Habelitz-Tkotz" userId="32998faa-bd7e-4e33-a66b-850458c6663e" providerId="ADAL" clId="{0AB2B300-4030-4E0B-9241-764F123B742C}" dt="2023-02-22T20:01:51.580" v="239"/>
          <ac:spMkLst>
            <pc:docMk/>
            <pc:sldMk cId="1418076667" sldId="258"/>
            <ac:spMk id="5" creationId="{568D141F-A735-F997-6654-64DC7AF417D5}"/>
          </ac:spMkLst>
        </pc:spChg>
        <pc:spChg chg="add mod">
          <ac:chgData name="Waltraud Habelitz-Tkotz" userId="32998faa-bd7e-4e33-a66b-850458c6663e" providerId="ADAL" clId="{0AB2B300-4030-4E0B-9241-764F123B742C}" dt="2023-02-22T20:07:56.255" v="709" actId="1076"/>
          <ac:spMkLst>
            <pc:docMk/>
            <pc:sldMk cId="1418076667" sldId="258"/>
            <ac:spMk id="7" creationId="{1020E001-9E12-250E-E876-2BD036C19D79}"/>
          </ac:spMkLst>
        </pc:spChg>
        <pc:picChg chg="add mod">
          <ac:chgData name="Waltraud Habelitz-Tkotz" userId="32998faa-bd7e-4e33-a66b-850458c6663e" providerId="ADAL" clId="{0AB2B300-4030-4E0B-9241-764F123B742C}" dt="2023-02-22T20:02:08.896" v="242" actId="1076"/>
          <ac:picMkLst>
            <pc:docMk/>
            <pc:sldMk cId="1418076667" sldId="258"/>
            <ac:picMk id="4" creationId="{730D2D84-845F-4A9A-0287-03C4846B93DF}"/>
          </ac:picMkLst>
        </pc:picChg>
        <pc:picChg chg="add mod">
          <ac:chgData name="Waltraud Habelitz-Tkotz" userId="32998faa-bd7e-4e33-a66b-850458c6663e" providerId="ADAL" clId="{0AB2B300-4030-4E0B-9241-764F123B742C}" dt="2023-02-22T20:02:20.437" v="244" actId="1076"/>
          <ac:picMkLst>
            <pc:docMk/>
            <pc:sldMk cId="1418076667" sldId="258"/>
            <ac:picMk id="6" creationId="{37A431DF-B6B5-697E-FB0A-44417B843DBA}"/>
          </ac:picMkLst>
        </pc:picChg>
      </pc:sldChg>
      <pc:sldChg chg="del">
        <pc:chgData name="Waltraud Habelitz-Tkotz" userId="32998faa-bd7e-4e33-a66b-850458c6663e" providerId="ADAL" clId="{0AB2B300-4030-4E0B-9241-764F123B742C}" dt="2023-02-22T19:56:33.838" v="0" actId="2696"/>
        <pc:sldMkLst>
          <pc:docMk/>
          <pc:sldMk cId="1491520460" sldId="2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3B2C6-0CF4-48AB-917D-F478DB2B7A3C}" type="datetimeFigureOut">
              <a:rPr lang="en-DE" smtClean="0"/>
              <a:t>11/28/2023</a:t>
            </a:fld>
            <a:endParaRPr lang="en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7B1A2-08E8-411F-8350-9ECCE68A8EAA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40148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Die nächsten beiden Folien können auf 160 g Papier ausgedruckt, laminiert und dann ausgeschnitten werden. Die dienen als Spielvorlage für einen Kärtchentisch / ein Memory zur Gerätekunde für das Praktikum zu den Trennverfahren. Alternativ stehen dafür mehrere H5P-Übungen zur Verfügung:</a:t>
            </a:r>
          </a:p>
          <a:p>
            <a:pPr marL="228600" indent="-228600">
              <a:buAutoNum type="alphaLcParenR"/>
            </a:pPr>
            <a:r>
              <a:rPr lang="de-DE"/>
              <a:t>H5P: Paare-Zuordnung: Gerätenamen bei der Destillation</a:t>
            </a:r>
          </a:p>
          <a:p>
            <a:pPr marL="228600" indent="-228600">
              <a:buAutoNum type="alphaLcParenR"/>
            </a:pPr>
            <a:r>
              <a:rPr lang="de-DE"/>
              <a:t>H5P: Memory: Gerätenamen bei der Extraktion</a:t>
            </a:r>
            <a:endParaRPr lang="en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7B1A2-08E8-411F-8350-9ECCE68A8EAA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25464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In Zeile 1+2 sind die Gerätenamen für die Geräte bei der Destillation, in Zeile 3 sind die Gerätenamen für die Geräte bei der Extraktion angeordnet.</a:t>
            </a:r>
            <a:endParaRPr lang="en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7B1A2-08E8-411F-8350-9ECCE68A8EAA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8123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In Zeile 1+2 sind die Gerätenamen für die Geräte bei der Destillation, in Zeile 3 sind die Gerätenamen für die Geräte bei der Extraktion angeordnet.</a:t>
            </a:r>
            <a:endParaRPr lang="en-DE"/>
          </a:p>
          <a:p>
            <a:endParaRPr lang="en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7B1A2-08E8-411F-8350-9ECCE68A8EAA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658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912985-9941-56BF-8066-1FFC8F703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4B58B35-0ABD-8137-BAC4-998F6453A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595C01-3B0A-54DB-8914-F8F1B1FDD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22BD-8C91-4F2A-8F4C-F82F2C5AE179}" type="datetimeFigureOut">
              <a:rPr lang="en-DE" smtClean="0"/>
              <a:t>11/28/2023</a:t>
            </a:fld>
            <a:endParaRPr lang="en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2142A7-2DBB-3AF0-A6B4-85D750875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6DDBE3-9A98-7048-A627-A23409144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EEB7-2BBF-4AA2-B0D5-8BEFA02A387A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8129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618038-197E-62BD-49EA-6C61A1D2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EAB2E53-49FD-8531-D2CE-899D03413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710D9E-1A9E-D9DA-D57F-10EF4695D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22BD-8C91-4F2A-8F4C-F82F2C5AE179}" type="datetimeFigureOut">
              <a:rPr lang="en-DE" smtClean="0"/>
              <a:t>11/28/2023</a:t>
            </a:fld>
            <a:endParaRPr lang="en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AB6652-F05D-3C14-130D-D417ED17B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5C1186-F40C-79FF-1E8E-2C408A0C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EEB7-2BBF-4AA2-B0D5-8BEFA02A387A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8292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2B51230-8888-37CD-955E-4E16DF549D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E38626-B167-EFF7-01CA-B2923E551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1FE49E-02DE-7E7F-9DD8-880DE785B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22BD-8C91-4F2A-8F4C-F82F2C5AE179}" type="datetimeFigureOut">
              <a:rPr lang="en-DE" smtClean="0"/>
              <a:t>11/28/2023</a:t>
            </a:fld>
            <a:endParaRPr lang="en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97AB30-8E77-BF34-22AB-0440A6AE7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56B6FD-44ED-2109-A983-A207D8D1E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EEB7-2BBF-4AA2-B0D5-8BEFA02A387A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0177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8FF40F-82BB-6509-9016-FC3904DE4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1F688C7-7781-DA9A-EF63-63CCB7810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E26FCA-06C7-B46C-965B-4416225EE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2D65-AC12-4DEA-993C-802B0EFD8729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2AC102-0549-7684-8AAB-6DD5B4EE9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79D551-F39C-1F27-F75E-F55E8DAA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9882-DBC5-48AB-AAEB-BAB3C3FE51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061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EB84C-C710-06FE-D508-6D8DA6457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38AB39-E5AF-45E3-4DA5-F66F7B1E1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689F06-735F-D834-0518-DF15D16FF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2D65-AC12-4DEA-993C-802B0EFD8729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3E051A-ED11-4BCB-150A-E66361A72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7F32AD-B662-4A55-E982-E60CFA36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9882-DBC5-48AB-AAEB-BAB3C3FE51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1286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0EFC84-C441-8BD0-B58D-DA36A20EE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207DC1-2EA0-403E-96F4-F400526BB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843296-08F6-FBB0-8FD0-B94FEB3B6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2D65-AC12-4DEA-993C-802B0EFD8729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51F22F-583E-10E3-F038-F9B70F423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97E742-D2DD-A5A7-4DEC-5930AF47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9882-DBC5-48AB-AAEB-BAB3C3FE51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3962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1686D-E9BD-96EE-42E7-285B299F5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E0BBEB-52BF-0E33-FFC1-7BF464C83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8870B9-B766-326A-D24B-2578B6E86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8D5887-0F55-B4C1-B177-F2D2ED3E7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2D65-AC12-4DEA-993C-802B0EFD8729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DC2590-3FA7-43F9-E51D-D16B5D960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748F475-0CF3-B54D-6752-DDE2E9CFD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9882-DBC5-48AB-AAEB-BAB3C3FE51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659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98F13-8900-3A53-EB22-B53435CB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C0CD26-06FB-8BFD-FF61-CCF75F2F0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F1F6B76-4862-73B1-28A2-851585FA4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28F96C-A7D3-89F0-EE48-E4F9099A1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332C040-9FA0-C8EA-A1E6-146877119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896E138-5A59-92ED-D35E-739917BC7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2D65-AC12-4DEA-993C-802B0EFD8729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56451E9-EC02-388C-C2F2-B9107BDA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07C372E-965A-1C47-D067-99CEAB54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9882-DBC5-48AB-AAEB-BAB3C3FE51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5930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5DC4E-0610-5CB0-0AC3-B7ABF7631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7DB6E4-C0DD-DDD1-D5E3-7B8DAFF35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2D65-AC12-4DEA-993C-802B0EFD8729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57C178-DE6A-4C51-3B10-C0C2204D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C3C925-7B0C-1DB1-1A3B-2C8CB7F8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9882-DBC5-48AB-AAEB-BAB3C3FE51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913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EA7BDEE-B8E5-2031-334C-05630BA7F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2D65-AC12-4DEA-993C-802B0EFD8729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0606466-C30A-32C9-3214-7DFC9F84E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66227C-7051-FA5D-F5BC-E3D32DD6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9882-DBC5-48AB-AAEB-BAB3C3FE51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5970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A6334-C455-2668-18C0-A124121C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24E7A0-1AA6-7C10-5676-534B8006F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E850CA-BDCC-2C92-3C11-270693800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7813EF-7F7C-F6E8-189F-BD4C98E3C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2D65-AC12-4DEA-993C-802B0EFD8729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A65D77-5E43-61DD-C5A7-7D6B4F9C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ADBCD8-88EC-A2FD-30B8-38C34387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9882-DBC5-48AB-AAEB-BAB3C3FE51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122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A9013-1DE1-EBCD-96EF-E3A5377D3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A83A1C-2032-698E-F7C3-FE5D0E8FC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198A89-FDFD-129F-3924-ABEF6E8A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22BD-8C91-4F2A-8F4C-F82F2C5AE179}" type="datetimeFigureOut">
              <a:rPr lang="en-DE" smtClean="0"/>
              <a:t>11/28/2023</a:t>
            </a:fld>
            <a:endParaRPr lang="en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78365E-5031-1806-441C-C5819EBB8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DC2F3C-D10B-B3AD-24AC-ED0D393D3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EEB7-2BBF-4AA2-B0D5-8BEFA02A387A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88692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69211C-95A1-22F1-BDFD-DF2608CAC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A817DDC-2562-301D-1584-CF12D7101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0ACEE6-5DF7-3CA4-ED58-3E74DA715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320ADC-4ECF-0CBB-5D2A-96EB34632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2D65-AC12-4DEA-993C-802B0EFD8729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F2151-C3B8-3C6A-9984-4286FF18C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668CD5-96A9-FFCE-DE78-8F22D3F6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9882-DBC5-48AB-AAEB-BAB3C3FE51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9089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84A4F-AF7B-4A72-A1C6-F0A9CFD60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AA5D1CD-AA45-70A1-2ED8-A445B8FC0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346535-3261-8DC1-1947-B078B0E6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2D65-AC12-4DEA-993C-802B0EFD8729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83E7AF-D0CD-CD75-4E08-FC471226A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F27DD7-B5A7-F27E-B814-5FB14D1C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9882-DBC5-48AB-AAEB-BAB3C3FE51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60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438F72B-14F9-0728-6A10-355A3FB7EC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14DEF5E-93DE-EA6C-21FC-3DFD117F3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9254AA-8199-E894-2F02-F81F7426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2D65-AC12-4DEA-993C-802B0EFD8729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1932DD-B7FA-DB58-6C5A-17E3D04DD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A0AC6B-2985-A2B1-C0C2-943567ED5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9882-DBC5-48AB-AAEB-BAB3C3FE51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329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8DA0C5-5E17-8841-5420-918CEA26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28DB0E-8A54-B433-9C04-A115A1800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5A323C-D88F-9211-722B-77704199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22BD-8C91-4F2A-8F4C-F82F2C5AE179}" type="datetimeFigureOut">
              <a:rPr lang="en-DE" smtClean="0"/>
              <a:t>11/28/2023</a:t>
            </a:fld>
            <a:endParaRPr lang="en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1366F9-1BEB-6FE5-18B6-B0AE84FB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B0BBE7-0BA6-08A5-C810-93AC0746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EEB7-2BBF-4AA2-B0D5-8BEFA02A387A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60334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45CCC-91A5-B33F-8EF2-D37015CC4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5B261B-0D6C-FD50-FCE8-93DF61AA7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41DE67D-D85B-784F-1BEA-7E7BAB5E7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2135BE-7841-F75B-93F3-C922680D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22BD-8C91-4F2A-8F4C-F82F2C5AE179}" type="datetimeFigureOut">
              <a:rPr lang="en-DE" smtClean="0"/>
              <a:t>11/28/2023</a:t>
            </a:fld>
            <a:endParaRPr lang="en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D4BB231-00E5-34F8-151E-78FDAF29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22DF38-02D2-E4D6-EAF2-EF12A878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EEB7-2BBF-4AA2-B0D5-8BEFA02A387A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25742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9F7B8C-AADC-B0DC-354B-6285DA70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FB2540-48DF-7633-64C8-2F30E6656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F114CD-E1B9-CFDE-46DF-1676FBAD1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E03F3F-2DF3-81D7-831F-3B453AD94C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A2A6A66-B35E-27DA-2409-710D4037F1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B5F3182-1479-B410-E337-1BB1B8D7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22BD-8C91-4F2A-8F4C-F82F2C5AE179}" type="datetimeFigureOut">
              <a:rPr lang="en-DE" smtClean="0"/>
              <a:t>11/28/2023</a:t>
            </a:fld>
            <a:endParaRPr lang="en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46A394F-3147-F39F-D31D-210E2F4E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B534CD3-CF09-76E8-8694-5BE4AEEB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EEB7-2BBF-4AA2-B0D5-8BEFA02A387A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83509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1439D0-BDFE-86E4-6A5A-EF2F13A9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6762B58-F299-4CE5-C5FF-8970D2F61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22BD-8C91-4F2A-8F4C-F82F2C5AE179}" type="datetimeFigureOut">
              <a:rPr lang="en-DE" smtClean="0"/>
              <a:t>11/28/2023</a:t>
            </a:fld>
            <a:endParaRPr lang="en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333F30-18EA-E280-3B83-232D4E731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E0B110-B657-A8FC-B0B2-D0A229E31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EEB7-2BBF-4AA2-B0D5-8BEFA02A387A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94681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F2C7C3C-586A-E63D-5E1B-2EAD624E1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22BD-8C91-4F2A-8F4C-F82F2C5AE179}" type="datetimeFigureOut">
              <a:rPr lang="en-DE" smtClean="0"/>
              <a:t>11/28/2023</a:t>
            </a:fld>
            <a:endParaRPr lang="en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DBC49A9-4496-C885-A760-1D6AE5E00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884AFC-344F-AE99-07C1-B79C09F00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EEB7-2BBF-4AA2-B0D5-8BEFA02A387A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0284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D19BA-4BC1-EC58-B5E9-527B619B6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F28847-C646-1316-37CC-EBE9A10D9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145C34-E624-86EF-19D1-629FCB23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89A896F-6BEF-F7A0-39D6-8C50B63B8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22BD-8C91-4F2A-8F4C-F82F2C5AE179}" type="datetimeFigureOut">
              <a:rPr lang="en-DE" smtClean="0"/>
              <a:t>11/28/2023</a:t>
            </a:fld>
            <a:endParaRPr lang="en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05E13D1-ABEC-ED8D-295E-9916F7A91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7403FB-1526-4326-646D-230A895C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EEB7-2BBF-4AA2-B0D5-8BEFA02A387A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10669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06B49-88B7-0938-F575-3197116D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10F8D52-CE74-974C-0DAE-EDDC81AF4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314215D-462D-A917-5628-6C6522A8C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65A85A-2CD7-615E-C721-16D2BCA24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22BD-8C91-4F2A-8F4C-F82F2C5AE179}" type="datetimeFigureOut">
              <a:rPr lang="en-DE" smtClean="0"/>
              <a:t>11/28/2023</a:t>
            </a:fld>
            <a:endParaRPr lang="en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517050-F52E-7932-4D64-9EA16A3F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1C1475-67A3-CFE6-72FB-9400C6676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EEB7-2BBF-4AA2-B0D5-8BEFA02A387A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80104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0449FC3-59EE-AFF3-A472-376FC3BC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F59070-28D2-FBF3-4165-E4E7969D9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E31C43-F1A9-96CE-0794-12A5E4965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522BD-8C91-4F2A-8F4C-F82F2C5AE179}" type="datetimeFigureOut">
              <a:rPr lang="en-DE" smtClean="0"/>
              <a:t>11/28/2023</a:t>
            </a:fld>
            <a:endParaRPr lang="en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9B7E84-18BF-0360-772B-62432A162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E20394-F98D-EB73-8B5B-2E4AF5697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6EEB7-2BBF-4AA2-B0D5-8BEFA02A387A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7408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F89A39A-6692-DA3F-E6A1-EC2E52E6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7A8D4F-4CA1-718A-CC5D-5862FC52C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E367C3-A5D3-7A9D-F620-1AABBBAD36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42D65-AC12-4DEA-993C-802B0EFD8729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F0DD34-5F9D-9ADE-2CEC-052B9FA9A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67C160-6118-099C-6F30-24D3E36AE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19882-DBC5-48AB-AAEB-BAB3C3FE51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10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https://creativecommons.org/licenses/by-sa/4.0/legalcode.de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png"/><Relationship Id="rId21" Type="http://schemas.openxmlformats.org/officeDocument/2006/relationships/image" Target="../media/image25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96A8836-FE86-7868-5BD4-A224B08D8EBE}"/>
              </a:ext>
            </a:extLst>
          </p:cNvPr>
          <p:cNvSpPr/>
          <p:nvPr/>
        </p:nvSpPr>
        <p:spPr>
          <a:xfrm>
            <a:off x="0" y="0"/>
            <a:ext cx="7907867" cy="151765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Heebo Light" panose="00000400000000000000" pitchFamily="2" charset="-79"/>
              </a:rPr>
              <a:t>Cola &amp; Fanta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ebo Light" panose="00000400000000000000" pitchFamily="2" charset="-79"/>
              <a:ea typeface="+mn-ea"/>
              <a:cs typeface="Heebo Light" panose="00000400000000000000" pitchFamily="2" charset="-79"/>
            </a:endParaRPr>
          </a:p>
        </p:txBody>
      </p:sp>
      <p:pic>
        <p:nvPicPr>
          <p:cNvPr id="7" name="Grafik 6" descr="Ein Bild, das Logo, Schrift, Grafiken, Symbol enthält.&#10;&#10;Automatisch generierte Beschreibung">
            <a:extLst>
              <a:ext uri="{FF2B5EF4-FFF2-40B4-BE49-F238E27FC236}">
                <a16:creationId xmlns:a16="http://schemas.microsoft.com/office/drawing/2014/main" id="{76BCC29A-A477-5801-F4A1-100F9D991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60" y="38433"/>
            <a:ext cx="3197722" cy="2526061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FF7896D5-1631-10C4-6D5E-1F341F279BC6}"/>
              </a:ext>
            </a:extLst>
          </p:cNvPr>
          <p:cNvSpPr/>
          <p:nvPr/>
        </p:nvSpPr>
        <p:spPr>
          <a:xfrm>
            <a:off x="0" y="1517650"/>
            <a:ext cx="7907867" cy="1218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+mn-ea"/>
                <a:cs typeface="Heebo Light" panose="00000400000000000000" pitchFamily="2" charset="-79"/>
              </a:rPr>
              <a:t>Kärtchentisch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ebo Light" panose="00000400000000000000" pitchFamily="2" charset="-79"/>
              <a:ea typeface="+mn-ea"/>
              <a:cs typeface="Heebo Light" panose="00000400000000000000" pitchFamily="2" charset="-79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B8ACEA1-7C5C-5B16-904F-50921DBFAE65}"/>
              </a:ext>
            </a:extLst>
          </p:cNvPr>
          <p:cNvSpPr/>
          <p:nvPr/>
        </p:nvSpPr>
        <p:spPr>
          <a:xfrm>
            <a:off x="0" y="2735791"/>
            <a:ext cx="7907867" cy="1386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+mn-ea"/>
                <a:cs typeface="Heebo Light" panose="00000400000000000000" pitchFamily="2" charset="-79"/>
              </a:rPr>
              <a:t>© Philipp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+mn-ea"/>
                <a:cs typeface="Heebo Light" panose="00000400000000000000" pitchFamily="2" charset="-79"/>
              </a:rPr>
              <a:t>Baschinger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+mn-ea"/>
                <a:cs typeface="Heebo Light" panose="00000400000000000000" pitchFamily="2" charset="-79"/>
              </a:rPr>
              <a:t>, Stefan Dolder, Anita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+mn-ea"/>
                <a:cs typeface="Heebo Light" panose="00000400000000000000" pitchFamily="2" charset="-79"/>
              </a:rPr>
              <a:t>Früchtl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+mn-ea"/>
                <a:cs typeface="Heebo Light" panose="00000400000000000000" pitchFamily="2" charset="-79"/>
              </a:rPr>
              <a:t>,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+mn-ea"/>
                <a:cs typeface="Heebo Light" panose="00000400000000000000" pitchFamily="2" charset="-79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+mn-ea"/>
                <a:cs typeface="Heebo Light" panose="00000400000000000000" pitchFamily="2" charset="-79"/>
              </a:rPr>
              <a:t>Waltraud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+mn-ea"/>
                <a:cs typeface="Heebo Light" panose="00000400000000000000" pitchFamily="2" charset="-79"/>
              </a:rPr>
              <a:t>Habelitz-Tkotz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+mn-ea"/>
                <a:cs typeface="Heebo Light" panose="00000400000000000000" pitchFamily="2" charset="-79"/>
              </a:rPr>
              <a:t>, Anja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+mn-ea"/>
                <a:cs typeface="Heebo Light" panose="00000400000000000000" pitchFamily="2" charset="-79"/>
              </a:rPr>
              <a:t>Lembens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+mn-ea"/>
                <a:cs typeface="Heebo Light" panose="00000400000000000000" pitchFamily="2" charset="-79"/>
              </a:rPr>
              <a:t>, Adrian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+mn-ea"/>
                <a:cs typeface="Heebo Light" panose="00000400000000000000" pitchFamily="2" charset="-79"/>
              </a:rPr>
              <a:t>Mettauer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+mn-ea"/>
                <a:cs typeface="Heebo Light" panose="00000400000000000000" pitchFamily="2" charset="-79"/>
              </a:rPr>
              <a:t>, Daniel Müller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+mn-ea"/>
                <a:cs typeface="Heebo Light" panose="00000400000000000000" pitchFamily="2" charset="-79"/>
              </a:rPr>
              <a:t>Inspiriert vom gesamten sensiMINT-Team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94A7523-4DB7-750A-812D-25BC563C3532}"/>
              </a:ext>
            </a:extLst>
          </p:cNvPr>
          <p:cNvSpPr/>
          <p:nvPr/>
        </p:nvSpPr>
        <p:spPr>
          <a:xfrm>
            <a:off x="0" y="4252383"/>
            <a:ext cx="12192002" cy="1386417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Heebo Light" panose="00000400000000000000" pitchFamily="2" charset="-79"/>
              </a:rPr>
              <a:t>Erasmus+-Projekt 2020-1-AT01-KA201-078144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Heebo Light" panose="00000400000000000000" pitchFamily="2" charset="-79"/>
              </a:rPr>
              <a:t>Sprachsensibler Biologie- und Chemie-Unterricht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Heebo Light" panose="00000400000000000000" pitchFamily="2" charset="-79"/>
              </a:rPr>
              <a:t>— Kontext und Materialien interdisziplinär reflektiert </a:t>
            </a:r>
          </a:p>
        </p:txBody>
      </p:sp>
      <p:pic>
        <p:nvPicPr>
          <p:cNvPr id="18" name="Grafik 17" descr="Ein Bild, das Text, Schrift, Electric Blue (Farbe), Majorelle Blue enthält.&#10;&#10;Automatisch generierte Beschreibung">
            <a:extLst>
              <a:ext uri="{FF2B5EF4-FFF2-40B4-BE49-F238E27FC236}">
                <a16:creationId xmlns:a16="http://schemas.microsoft.com/office/drawing/2014/main" id="{5A1F5446-846D-177B-82D2-7DF52769B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717" y="5899430"/>
            <a:ext cx="3114566" cy="65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rafik 18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B3B803C5-1A66-82D5-C6EB-C7CABAE6D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8025" y="5974306"/>
            <a:ext cx="3408257" cy="5025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4937DCF-D8E4-8994-C6A1-0B726AA0347A}"/>
              </a:ext>
            </a:extLst>
          </p:cNvPr>
          <p:cNvSpPr txBox="1"/>
          <p:nvPr/>
        </p:nvSpPr>
        <p:spPr>
          <a:xfrm>
            <a:off x="3870587" y="5794692"/>
            <a:ext cx="415713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  <a:t>Die Unterstützung der Europäischen Kommission für die Erstellung dieser Veröffentlichung stellt keine Billigung des Inhalts dar.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  <a:t>Der Inhalt gibt ausschließlich die Ansichten der </a:t>
            </a:r>
            <a:r>
              <a:rPr kumimoji="0" lang="de-A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  <a:t>Verfasser:innen</a:t>
            </a:r>
            <a:r>
              <a:rPr kumimoji="0" lang="de-AT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  <a:t> wieder</a:t>
            </a: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  <a:t>. </a:t>
            </a:r>
            <a:b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</a:b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  <a:t>Die Europäische Kommission kann nicht für eine etwaige Verwendung der darin enthaltenen Informationen haftbar gemacht werden.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fik 21" descr="Icon CC BY SA">
            <a:hlinkClick r:id="rId5"/>
            <a:extLst>
              <a:ext uri="{FF2B5EF4-FFF2-40B4-BE49-F238E27FC236}">
                <a16:creationId xmlns:a16="http://schemas.microsoft.com/office/drawing/2014/main" id="{D706A3F2-0785-F337-7EF7-1FBEBAD1E0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60" y="2986568"/>
            <a:ext cx="1219835" cy="42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A0B667FC-E6D9-9C58-EE62-98F625EBBD0E}"/>
              </a:ext>
            </a:extLst>
          </p:cNvPr>
          <p:cNvSpPr txBox="1"/>
          <p:nvPr/>
        </p:nvSpPr>
        <p:spPr>
          <a:xfrm>
            <a:off x="9933726" y="2954888"/>
            <a:ext cx="1350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Heebo Light" panose="00000400000000000000" pitchFamily="2" charset="-79"/>
                <a:hlinkClick r:id="rId5"/>
              </a:rPr>
              <a:t>CC BY-SA 4.0 </a:t>
            </a:r>
            <a:br>
              <a:rPr kumimoji="0" lang="de-AT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Heebo Light" panose="00000400000000000000" pitchFamily="2" charset="-79"/>
                <a:hlinkClick r:id="rId5"/>
              </a:rPr>
            </a:br>
            <a:r>
              <a:rPr kumimoji="0" lang="de-AT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Heebo Light" panose="00000400000000000000" pitchFamily="2" charset="-79"/>
                <a:hlinkClick r:id="rId5"/>
              </a:rPr>
              <a:t>Lizenzvertrag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ebo Light" panose="00000400000000000000" pitchFamily="2" charset="-79"/>
              <a:ea typeface="+mn-ea"/>
              <a:cs typeface="Heebo Light" panose="00000400000000000000" pitchFamily="2" charset="-79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EA47F78-49FB-6055-594D-62A74F732FB0}"/>
              </a:ext>
            </a:extLst>
          </p:cNvPr>
          <p:cNvSpPr txBox="1"/>
          <p:nvPr/>
        </p:nvSpPr>
        <p:spPr>
          <a:xfrm>
            <a:off x="7907867" y="3602638"/>
            <a:ext cx="4046406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  <a:t>Die Texte und Graphiken in diesem Unterrichtsstundenkonzept stehen </a:t>
            </a:r>
            <a:b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</a:b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  <a:t>– soweit </a:t>
            </a:r>
            <a:r>
              <a:rPr kumimoji="0" lang="de-AT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  <a:t>kein:e</a:t>
            </a: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  <a:t> </a:t>
            </a:r>
            <a:r>
              <a:rPr kumimoji="0" lang="de-AT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  <a:t>andere:r</a:t>
            </a: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  <a:t> </a:t>
            </a:r>
            <a:r>
              <a:rPr kumimoji="0" lang="de-AT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  <a:t>Urheber:in</a:t>
            </a: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  <a:t> zitiert oder mit © angegeben ist – </a:t>
            </a:r>
            <a:b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</a:b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ebo Light" panose="00000400000000000000" pitchFamily="2" charset="-79"/>
                <a:ea typeface="Calibri" panose="020F0502020204030204" pitchFamily="34" charset="0"/>
                <a:cs typeface="+mn-cs"/>
              </a:rPr>
              <a:t>unter Creative Commons Lizenz CC BY-SA 4.0 International.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778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99A49-E0CB-96D6-DCF2-393B65883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876" y="590379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de-DE"/>
              <a:t>Praktikum: </a:t>
            </a:r>
            <a:br>
              <a:rPr lang="de-DE"/>
            </a:br>
            <a:r>
              <a:rPr lang="de-DE"/>
              <a:t>Cola, Fanta, Wein - Trennverfahren</a:t>
            </a:r>
            <a:endParaRPr lang="en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CC56451-1F7F-622A-A5A1-003AD77B0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6876" y="3262227"/>
            <a:ext cx="6755027" cy="1655762"/>
          </a:xfrm>
        </p:spPr>
        <p:txBody>
          <a:bodyPr/>
          <a:lstStyle/>
          <a:p>
            <a:pPr algn="l"/>
            <a:r>
              <a:rPr lang="de-DE"/>
              <a:t>Die Laborgeräte auf den Kärtchen benötigst du für die Experimente, die du durchführen sollst. </a:t>
            </a:r>
          </a:p>
          <a:p>
            <a:pPr algn="l"/>
            <a:r>
              <a:rPr lang="de-DE"/>
              <a:t>Kannst du die Geräte auch benennen mit Fachbegriffen benennen?</a:t>
            </a:r>
            <a:endParaRPr lang="en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7A431DF-B6B5-697E-FB0A-44417B843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79" y="5109869"/>
            <a:ext cx="1591194" cy="14326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020E001-9E12-250E-E876-2BD036C19D79}"/>
              </a:ext>
            </a:extLst>
          </p:cNvPr>
          <p:cNvSpPr txBox="1"/>
          <p:nvPr/>
        </p:nvSpPr>
        <p:spPr>
          <a:xfrm>
            <a:off x="2922848" y="5116397"/>
            <a:ext cx="87481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>
                <a:solidFill>
                  <a:srgbClr val="0099CD"/>
                </a:solidFill>
              </a:rPr>
              <a:t>Ordnet die Kärtchen mit den Fotos den passenden Namen zu.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>
                <a:solidFill>
                  <a:srgbClr val="0099CD"/>
                </a:solidFill>
              </a:rPr>
              <a:t>Wählt anschließend Kärtchenpaare aus, deren Namen ihr noch nicht sicher kennt.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>
                <a:solidFill>
                  <a:srgbClr val="0099CD"/>
                </a:solidFill>
              </a:rPr>
              <a:t>Spielt zusammen mit 1-4 weiteren Partnern mit diesen Kärtchen Memory.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>
                <a:solidFill>
                  <a:srgbClr val="0099CD"/>
                </a:solidFill>
              </a:rPr>
              <a:t>Sagt dabei bei jedem umgedrehten Kärtchenpaar die Namen laut vor.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>
                <a:solidFill>
                  <a:srgbClr val="0099CD"/>
                </a:solidFill>
              </a:rPr>
              <a:t>Gebt evtl. zusätzlich eine Verwendung für das Gerät an.</a:t>
            </a:r>
            <a:endParaRPr lang="en-DE" b="1">
              <a:solidFill>
                <a:srgbClr val="0099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76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2BA94991-1161-CA98-B6C9-105CA53CA4DB}"/>
              </a:ext>
            </a:extLst>
          </p:cNvPr>
          <p:cNvSpPr txBox="1"/>
          <p:nvPr/>
        </p:nvSpPr>
        <p:spPr>
          <a:xfrm>
            <a:off x="6042154" y="1196155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der</a:t>
            </a:r>
          </a:p>
          <a:p>
            <a:pPr algn="ctr"/>
            <a:r>
              <a:rPr lang="de-DE" b="1"/>
              <a:t>Destillier- </a:t>
            </a:r>
          </a:p>
          <a:p>
            <a:pPr algn="ctr"/>
            <a:r>
              <a:rPr lang="de-DE" b="1"/>
              <a:t>vorstoss</a:t>
            </a:r>
            <a:endParaRPr lang="en-DE" b="1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97FFF19-CD4C-7442-E6B0-6D115E33ADBA}"/>
              </a:ext>
            </a:extLst>
          </p:cNvPr>
          <p:cNvSpPr txBox="1"/>
          <p:nvPr/>
        </p:nvSpPr>
        <p:spPr>
          <a:xfrm>
            <a:off x="7406827" y="1196155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der</a:t>
            </a:r>
          </a:p>
          <a:p>
            <a:pPr algn="ctr"/>
            <a:r>
              <a:rPr lang="de-DE" b="1"/>
              <a:t>Destillier- aufsatz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D5284E6-191B-3A55-FA81-2986F5B5AE20}"/>
              </a:ext>
            </a:extLst>
          </p:cNvPr>
          <p:cNvSpPr txBox="1"/>
          <p:nvPr/>
        </p:nvSpPr>
        <p:spPr>
          <a:xfrm>
            <a:off x="8771500" y="1196155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die</a:t>
            </a:r>
          </a:p>
          <a:p>
            <a:pPr algn="ctr"/>
            <a:r>
              <a:rPr lang="de-DE" b="1"/>
              <a:t>Doppel-muffe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8946416-33F2-EE6C-C949-FBF013DF8461}"/>
              </a:ext>
            </a:extLst>
          </p:cNvPr>
          <p:cNvSpPr txBox="1"/>
          <p:nvPr/>
        </p:nvSpPr>
        <p:spPr>
          <a:xfrm>
            <a:off x="10150027" y="1196155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der</a:t>
            </a:r>
          </a:p>
          <a:p>
            <a:pPr algn="ctr"/>
            <a:r>
              <a:rPr lang="de-DE" b="1"/>
              <a:t>Gummi-schlauch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5C02A6F-482D-64AF-4E9E-92474E16EE42}"/>
              </a:ext>
            </a:extLst>
          </p:cNvPr>
          <p:cNvSpPr txBox="1"/>
          <p:nvPr/>
        </p:nvSpPr>
        <p:spPr>
          <a:xfrm>
            <a:off x="6042154" y="2971606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der </a:t>
            </a:r>
          </a:p>
          <a:p>
            <a:pPr algn="ctr"/>
            <a:r>
              <a:rPr lang="de-DE" b="1"/>
              <a:t>Heizpilz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2F6B13B-F7FC-1E61-EB8B-F6A1BB686F89}"/>
              </a:ext>
            </a:extLst>
          </p:cNvPr>
          <p:cNvSpPr txBox="1"/>
          <p:nvPr/>
        </p:nvSpPr>
        <p:spPr>
          <a:xfrm>
            <a:off x="7406575" y="2971606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der </a:t>
            </a:r>
          </a:p>
          <a:p>
            <a:pPr algn="ctr"/>
            <a:r>
              <a:rPr lang="de-DE" b="1"/>
              <a:t>Korkring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2E71F0A-58FB-A8F3-286F-8BEF47DBDF71}"/>
              </a:ext>
            </a:extLst>
          </p:cNvPr>
          <p:cNvSpPr txBox="1"/>
          <p:nvPr/>
        </p:nvSpPr>
        <p:spPr>
          <a:xfrm>
            <a:off x="8788757" y="2971606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die</a:t>
            </a:r>
          </a:p>
          <a:p>
            <a:pPr algn="ctr"/>
            <a:r>
              <a:rPr lang="de-DE" b="1"/>
              <a:t>Laborhebe-bühne / </a:t>
            </a:r>
            <a:r>
              <a:rPr lang="de-DE"/>
              <a:t>der </a:t>
            </a:r>
            <a:r>
              <a:rPr lang="de-DE" b="1"/>
              <a:t>Laborboy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B82CE95-9E3E-C43B-60B9-D028BC4E6073}"/>
              </a:ext>
            </a:extLst>
          </p:cNvPr>
          <p:cNvSpPr txBox="1"/>
          <p:nvPr/>
        </p:nvSpPr>
        <p:spPr>
          <a:xfrm>
            <a:off x="10170939" y="2971606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das</a:t>
            </a:r>
          </a:p>
          <a:p>
            <a:pPr algn="ctr"/>
            <a:r>
              <a:rPr lang="de-DE" b="1"/>
              <a:t>Laborfett / </a:t>
            </a:r>
            <a:r>
              <a:rPr lang="de-DE"/>
              <a:t>das </a:t>
            </a:r>
            <a:r>
              <a:rPr lang="de-DE" b="1"/>
              <a:t>Schlifffett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1C3AD7C-632D-7050-A0E2-4CD50ED4BE9D}"/>
              </a:ext>
            </a:extLst>
          </p:cNvPr>
          <p:cNvSpPr txBox="1"/>
          <p:nvPr/>
        </p:nvSpPr>
        <p:spPr>
          <a:xfrm>
            <a:off x="522216" y="2971606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der </a:t>
            </a:r>
          </a:p>
          <a:p>
            <a:pPr algn="ctr"/>
            <a:r>
              <a:rPr lang="de-DE" b="1"/>
              <a:t>Liebig-</a:t>
            </a:r>
          </a:p>
          <a:p>
            <a:pPr algn="ctr"/>
            <a:r>
              <a:rPr lang="de-DE" b="1"/>
              <a:t>Kühler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E24F0C6-79B3-4C72-5078-6B6F6AD99D16}"/>
              </a:ext>
            </a:extLst>
          </p:cNvPr>
          <p:cNvSpPr txBox="1"/>
          <p:nvPr/>
        </p:nvSpPr>
        <p:spPr>
          <a:xfrm>
            <a:off x="1901468" y="2971606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de-DE"/>
              <a:t>das </a:t>
            </a:r>
            <a:r>
              <a:rPr lang="de-DE" b="1"/>
              <a:t>Reagenz-glasgestell</a:t>
            </a:r>
          </a:p>
          <a:p>
            <a:pPr algn="ctr"/>
            <a:r>
              <a:rPr lang="de-DE"/>
              <a:t>mit den </a:t>
            </a:r>
            <a:r>
              <a:rPr lang="de-DE" b="1"/>
              <a:t>Reagenz-gläsern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AFA482D-05FF-CAC0-826A-F77A95663F4B}"/>
              </a:ext>
            </a:extLst>
          </p:cNvPr>
          <p:cNvSpPr txBox="1"/>
          <p:nvPr/>
        </p:nvSpPr>
        <p:spPr>
          <a:xfrm>
            <a:off x="1886889" y="1196155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der </a:t>
            </a:r>
          </a:p>
          <a:p>
            <a:pPr algn="ctr"/>
            <a:r>
              <a:rPr lang="de-DE" b="1"/>
              <a:t>Rund-kolben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8B60039-5924-FA43-E252-0E89AEC821E0}"/>
              </a:ext>
            </a:extLst>
          </p:cNvPr>
          <p:cNvSpPr txBox="1"/>
          <p:nvPr/>
        </p:nvSpPr>
        <p:spPr>
          <a:xfrm>
            <a:off x="3280720" y="2971606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die </a:t>
            </a:r>
          </a:p>
          <a:p>
            <a:pPr algn="ctr"/>
            <a:r>
              <a:rPr lang="de-DE" b="1"/>
              <a:t>Schliff-klemme /</a:t>
            </a:r>
          </a:p>
          <a:p>
            <a:pPr algn="ctr"/>
            <a:r>
              <a:rPr lang="de-DE" b="1"/>
              <a:t>-klammer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995B3AB-9AD9-FC78-B300-567597E8D24F}"/>
              </a:ext>
            </a:extLst>
          </p:cNvPr>
          <p:cNvSpPr txBox="1"/>
          <p:nvPr/>
        </p:nvSpPr>
        <p:spPr>
          <a:xfrm>
            <a:off x="4677481" y="1196155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die </a:t>
            </a:r>
          </a:p>
          <a:p>
            <a:pPr algn="ctr"/>
            <a:r>
              <a:rPr lang="de-DE" b="1"/>
              <a:t>Siede-steinchen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8A2356E-C37B-6DEE-BFEF-E825E53CA1DB}"/>
              </a:ext>
            </a:extLst>
          </p:cNvPr>
          <p:cNvSpPr txBox="1"/>
          <p:nvPr/>
        </p:nvSpPr>
        <p:spPr>
          <a:xfrm>
            <a:off x="4659972" y="2971606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die </a:t>
            </a:r>
          </a:p>
          <a:p>
            <a:pPr algn="ctr"/>
            <a:r>
              <a:rPr lang="de-DE" b="1"/>
              <a:t>Stativ-klemme / </a:t>
            </a:r>
          </a:p>
          <a:p>
            <a:pPr algn="ctr"/>
            <a:r>
              <a:rPr lang="de-DE" b="1"/>
              <a:t>-klammer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E00B7AA-964E-3B27-223C-35EF4AC56084}"/>
              </a:ext>
            </a:extLst>
          </p:cNvPr>
          <p:cNvSpPr txBox="1"/>
          <p:nvPr/>
        </p:nvSpPr>
        <p:spPr>
          <a:xfrm>
            <a:off x="522216" y="1198020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de-DE"/>
              <a:t>die </a:t>
            </a:r>
          </a:p>
          <a:p>
            <a:pPr algn="ctr"/>
            <a:r>
              <a:rPr lang="de-DE" b="1"/>
              <a:t>Büretten-klemme / Stativ-klammer Typ 2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577D292-95D4-D185-DE4D-16717C2C983F}"/>
              </a:ext>
            </a:extLst>
          </p:cNvPr>
          <p:cNvSpPr txBox="1"/>
          <p:nvPr/>
        </p:nvSpPr>
        <p:spPr>
          <a:xfrm>
            <a:off x="3298954" y="1196155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das </a:t>
            </a:r>
          </a:p>
          <a:p>
            <a:pPr algn="ctr"/>
            <a:r>
              <a:rPr lang="de-DE" b="1"/>
              <a:t>Thermo-meter </a:t>
            </a:r>
            <a:r>
              <a:rPr lang="de-DE"/>
              <a:t>mit Schliff</a:t>
            </a:r>
            <a:endParaRPr lang="de-DE" b="1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FAE9BC1-9486-67E6-5FA5-B2BAA563007A}"/>
              </a:ext>
            </a:extLst>
          </p:cNvPr>
          <p:cNvSpPr txBox="1"/>
          <p:nvPr/>
        </p:nvSpPr>
        <p:spPr>
          <a:xfrm>
            <a:off x="7419896" y="4741945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der </a:t>
            </a:r>
          </a:p>
          <a:p>
            <a:pPr algn="ctr"/>
            <a:r>
              <a:rPr lang="de-DE" b="1"/>
              <a:t>Büchner-Trichter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05B84DC-E02C-43E8-1711-8932FA16F2FE}"/>
              </a:ext>
            </a:extLst>
          </p:cNvPr>
          <p:cNvSpPr txBox="1"/>
          <p:nvPr/>
        </p:nvSpPr>
        <p:spPr>
          <a:xfrm>
            <a:off x="3286671" y="4759216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der </a:t>
            </a:r>
          </a:p>
          <a:p>
            <a:pPr algn="ctr"/>
            <a:r>
              <a:rPr lang="de-DE" b="1"/>
              <a:t>Magnet- rührer </a:t>
            </a:r>
            <a:r>
              <a:rPr lang="de-DE"/>
              <a:t>mit  dem </a:t>
            </a:r>
            <a:r>
              <a:rPr lang="de-DE" b="1"/>
              <a:t>Rühr-stäbchen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AC38348-953F-730E-C608-3B5AE7288A0C}"/>
              </a:ext>
            </a:extLst>
          </p:cNvPr>
          <p:cNvSpPr txBox="1"/>
          <p:nvPr/>
        </p:nvSpPr>
        <p:spPr>
          <a:xfrm>
            <a:off x="6048105" y="4759216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der </a:t>
            </a:r>
          </a:p>
          <a:p>
            <a:pPr algn="ctr"/>
            <a:r>
              <a:rPr lang="de-DE" b="1"/>
              <a:t>Rundfilter/ </a:t>
            </a:r>
            <a:r>
              <a:rPr lang="de-DE"/>
              <a:t>das </a:t>
            </a:r>
            <a:r>
              <a:rPr lang="de-DE" b="1"/>
              <a:t>Rundfilter-papier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6240871-F966-8B92-6DFA-0BE92CD501B5}"/>
              </a:ext>
            </a:extLst>
          </p:cNvPr>
          <p:cNvSpPr txBox="1"/>
          <p:nvPr/>
        </p:nvSpPr>
        <p:spPr>
          <a:xfrm>
            <a:off x="4668853" y="4765200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die </a:t>
            </a:r>
          </a:p>
          <a:p>
            <a:pPr algn="ctr"/>
            <a:r>
              <a:rPr lang="de-DE" b="1"/>
              <a:t>Saug-flasche </a:t>
            </a:r>
            <a:r>
              <a:rPr lang="de-DE"/>
              <a:t>mit dem </a:t>
            </a:r>
            <a:r>
              <a:rPr lang="de-DE" b="1"/>
              <a:t>Dichtring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1851CF5-C4F0-705C-A2B9-A48B6B4E1AC0}"/>
              </a:ext>
            </a:extLst>
          </p:cNvPr>
          <p:cNvSpPr txBox="1"/>
          <p:nvPr/>
        </p:nvSpPr>
        <p:spPr>
          <a:xfrm>
            <a:off x="1901468" y="4759216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der </a:t>
            </a:r>
          </a:p>
          <a:p>
            <a:pPr algn="ctr"/>
            <a:r>
              <a:rPr lang="de-DE" b="1"/>
              <a:t>Vibrations- mischer / Vortex-mischer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2BE1768-2D4D-BAFB-EFD7-3734894448A5}"/>
              </a:ext>
            </a:extLst>
          </p:cNvPr>
          <p:cNvSpPr txBox="1"/>
          <p:nvPr/>
        </p:nvSpPr>
        <p:spPr>
          <a:xfrm>
            <a:off x="522216" y="4759216"/>
            <a:ext cx="1285200" cy="171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/>
              <a:t>die </a:t>
            </a:r>
          </a:p>
          <a:p>
            <a:pPr algn="ctr"/>
            <a:r>
              <a:rPr lang="de-DE" b="1"/>
              <a:t>Wasser-strahl-Pumpe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475324D-9328-8B2F-152A-0D0A0E1151D6}"/>
              </a:ext>
            </a:extLst>
          </p:cNvPr>
          <p:cNvSpPr txBox="1"/>
          <p:nvPr/>
        </p:nvSpPr>
        <p:spPr>
          <a:xfrm>
            <a:off x="522216" y="273572"/>
            <a:ext cx="10913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Druckvorlage 1 für einen Kärtchentisch / ein Memory: </a:t>
            </a:r>
          </a:p>
          <a:p>
            <a:r>
              <a:rPr lang="de-DE" sz="2400"/>
              <a:t>Zuordnung Gerätenamen und Fotos bei verschiedenen Trennverfahren </a:t>
            </a:r>
            <a:endParaRPr lang="en-DE" sz="2400"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A44D880C-3455-2E1F-2527-62B13BACC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360" y="4899674"/>
            <a:ext cx="1591194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14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E24CBEC-0DD4-B097-F443-EC5E88037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60" y="1062864"/>
            <a:ext cx="1285581" cy="1713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9736F5A-F843-273F-8599-1D8D2E297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844" y="2891478"/>
            <a:ext cx="1285200" cy="1713600"/>
          </a:xfrm>
          <a:prstGeom prst="rect">
            <a:avLst/>
          </a:prstGeom>
        </p:spPr>
      </p:pic>
      <p:pic>
        <p:nvPicPr>
          <p:cNvPr id="6" name="Grafik 5" descr="Ein Bild, das blau enthält.&#10;&#10;Automatisch generierte Beschreibung">
            <a:extLst>
              <a:ext uri="{FF2B5EF4-FFF2-40B4-BE49-F238E27FC236}">
                <a16:creationId xmlns:a16="http://schemas.microsoft.com/office/drawing/2014/main" id="{90034117-B686-4CB9-276C-43764899E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62" y="2891478"/>
            <a:ext cx="1285077" cy="1713600"/>
          </a:xfrm>
          <a:prstGeom prst="rect">
            <a:avLst/>
          </a:prstGeom>
        </p:spPr>
      </p:pic>
      <p:pic>
        <p:nvPicPr>
          <p:cNvPr id="8" name="Grafik 7" descr="Ein Bild, das Zubehör, Schlüssel enthält.&#10;&#10;Automatisch generierte Beschreibung">
            <a:extLst>
              <a:ext uri="{FF2B5EF4-FFF2-40B4-BE49-F238E27FC236}">
                <a16:creationId xmlns:a16="http://schemas.microsoft.com/office/drawing/2014/main" id="{F5F3776E-50CC-5712-8603-746DD7687D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6797" y="3105678"/>
            <a:ext cx="1713600" cy="1285200"/>
          </a:xfrm>
          <a:prstGeom prst="rect">
            <a:avLst/>
          </a:prstGeom>
        </p:spPr>
      </p:pic>
      <p:pic>
        <p:nvPicPr>
          <p:cNvPr id="10" name="Grafik 9" descr="Ein Bild, das blau, Schere, drinnen, Tuch enthält.&#10;&#10;Automatisch generierte Beschreibung">
            <a:extLst>
              <a:ext uri="{FF2B5EF4-FFF2-40B4-BE49-F238E27FC236}">
                <a16:creationId xmlns:a16="http://schemas.microsoft.com/office/drawing/2014/main" id="{54F96D39-C47A-5EC7-B36F-73D5553CC8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79" y="2891478"/>
            <a:ext cx="1285200" cy="1713600"/>
          </a:xfrm>
          <a:prstGeom prst="rect">
            <a:avLst/>
          </a:prstGeom>
        </p:spPr>
      </p:pic>
      <p:pic>
        <p:nvPicPr>
          <p:cNvPr id="12" name="Grafik 11" descr="Ein Bild, das Küchengerät enthält.&#10;&#10;Automatisch generierte Beschreibung">
            <a:extLst>
              <a:ext uri="{FF2B5EF4-FFF2-40B4-BE49-F238E27FC236}">
                <a16:creationId xmlns:a16="http://schemas.microsoft.com/office/drawing/2014/main" id="{195A47EA-3295-5C96-A30B-E2C983B374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07" y="2891478"/>
            <a:ext cx="1285200" cy="1713600"/>
          </a:xfrm>
          <a:prstGeom prst="rect">
            <a:avLst/>
          </a:prstGeom>
        </p:spPr>
      </p:pic>
      <p:pic>
        <p:nvPicPr>
          <p:cNvPr id="14" name="Grafik 13" descr="Ein Bild, das Doughnut, Himmel, Donut, Baumaterial enthält.&#10;&#10;Automatisch generierte Beschreibung">
            <a:extLst>
              <a:ext uri="{FF2B5EF4-FFF2-40B4-BE49-F238E27FC236}">
                <a16:creationId xmlns:a16="http://schemas.microsoft.com/office/drawing/2014/main" id="{92C502F8-7430-4F9D-1696-B3DE83053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71" y="2891478"/>
            <a:ext cx="1285200" cy="17136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AAA1E51-C191-D96D-B68E-44484BC0E3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06" y="2891478"/>
            <a:ext cx="1284877" cy="1713600"/>
          </a:xfrm>
          <a:prstGeom prst="rect">
            <a:avLst/>
          </a:prstGeom>
        </p:spPr>
      </p:pic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3A42FBC8-AA8A-8793-4BBD-7FFCBBB5E0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141" y="3105678"/>
            <a:ext cx="1713600" cy="1285200"/>
          </a:xfrm>
          <a:prstGeom prst="rect">
            <a:avLst/>
          </a:prstGeom>
        </p:spPr>
      </p:pic>
      <p:pic>
        <p:nvPicPr>
          <p:cNvPr id="20" name="Grafik 19" descr="Ein Bild, das blau enthält.&#10;&#10;Automatisch generierte Beschreibung">
            <a:extLst>
              <a:ext uri="{FF2B5EF4-FFF2-40B4-BE49-F238E27FC236}">
                <a16:creationId xmlns:a16="http://schemas.microsoft.com/office/drawing/2014/main" id="{11A9BF4D-2F59-9E76-D662-B8FEFEFB5B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19" y="1062864"/>
            <a:ext cx="1285200" cy="1713600"/>
          </a:xfrm>
          <a:prstGeom prst="rect">
            <a:avLst/>
          </a:prstGeom>
        </p:spPr>
      </p:pic>
      <p:pic>
        <p:nvPicPr>
          <p:cNvPr id="22" name="Grafik 21" descr="Ein Bild, das blau, drinnen enthält.&#10;&#10;Automatisch generierte Beschreibung">
            <a:extLst>
              <a:ext uri="{FF2B5EF4-FFF2-40B4-BE49-F238E27FC236}">
                <a16:creationId xmlns:a16="http://schemas.microsoft.com/office/drawing/2014/main" id="{2FF8F71C-BC33-2638-E1BC-1ACFA2132F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62" y="1062864"/>
            <a:ext cx="1285092" cy="1713600"/>
          </a:xfrm>
          <a:prstGeom prst="rect">
            <a:avLst/>
          </a:prstGeom>
        </p:spPr>
      </p:pic>
      <p:pic>
        <p:nvPicPr>
          <p:cNvPr id="26" name="Grafik 25" descr="Ein Bild, das Flasche enthält.&#10;&#10;Automatisch generierte Beschreibung">
            <a:extLst>
              <a:ext uri="{FF2B5EF4-FFF2-40B4-BE49-F238E27FC236}">
                <a16:creationId xmlns:a16="http://schemas.microsoft.com/office/drawing/2014/main" id="{75828530-BFB3-E86F-DA2B-C8B9C29EF8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44" y="1062864"/>
            <a:ext cx="1285353" cy="1713600"/>
          </a:xfrm>
          <a:prstGeom prst="rect">
            <a:avLst/>
          </a:prstGeom>
        </p:spPr>
      </p:pic>
      <p:pic>
        <p:nvPicPr>
          <p:cNvPr id="28" name="Grafik 27" descr="Ein Bild, das Zubehör, Umschalter, Schlüssel, Lack enthält.&#10;&#10;Automatisch generierte Beschreibung">
            <a:extLst>
              <a:ext uri="{FF2B5EF4-FFF2-40B4-BE49-F238E27FC236}">
                <a16:creationId xmlns:a16="http://schemas.microsoft.com/office/drawing/2014/main" id="{C7B04984-1D71-DE5A-1E7C-8819B2212A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79" y="1062864"/>
            <a:ext cx="1285200" cy="1713600"/>
          </a:xfrm>
          <a:prstGeom prst="rect">
            <a:avLst/>
          </a:prstGeom>
        </p:spPr>
      </p:pic>
      <p:pic>
        <p:nvPicPr>
          <p:cNvPr id="30" name="Grafik 29" descr="Ein Bild, das Text, Einmachglas, Flasche enthält.&#10;&#10;Automatisch generierte Beschreibung">
            <a:extLst>
              <a:ext uri="{FF2B5EF4-FFF2-40B4-BE49-F238E27FC236}">
                <a16:creationId xmlns:a16="http://schemas.microsoft.com/office/drawing/2014/main" id="{9D691482-A9FC-AE66-3BA8-275DA9E311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836" y="1062864"/>
            <a:ext cx="1284878" cy="17136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FE649F1E-0D99-EF5F-41C8-E414EEEC1A8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71" y="1062864"/>
            <a:ext cx="1285200" cy="1713600"/>
          </a:xfrm>
          <a:prstGeom prst="rect">
            <a:avLst/>
          </a:prstGeom>
        </p:spPr>
      </p:pic>
      <p:pic>
        <p:nvPicPr>
          <p:cNvPr id="34" name="Grafik 33" descr="Ein Bild, das blau, Schlüssel enthält.&#10;&#10;Automatisch generierte Beschreibung">
            <a:extLst>
              <a:ext uri="{FF2B5EF4-FFF2-40B4-BE49-F238E27FC236}">
                <a16:creationId xmlns:a16="http://schemas.microsoft.com/office/drawing/2014/main" id="{BC0369D0-EFC1-2F83-30A7-9D325CC71B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06" y="1062864"/>
            <a:ext cx="1285200" cy="17136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7E57F9A1-0BD9-1B8C-5A2F-C9A0AC859C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997" y="4720092"/>
            <a:ext cx="1285200" cy="1713600"/>
          </a:xfrm>
          <a:prstGeom prst="rect">
            <a:avLst/>
          </a:prstGeom>
        </p:spPr>
      </p:pic>
      <p:pic>
        <p:nvPicPr>
          <p:cNvPr id="49" name="Grafik 48" descr="Ein Bild, das drinnen, blau, Geschirr enthält.&#10;&#10;Automatisch generierte Beschreibung">
            <a:extLst>
              <a:ext uri="{FF2B5EF4-FFF2-40B4-BE49-F238E27FC236}">
                <a16:creationId xmlns:a16="http://schemas.microsoft.com/office/drawing/2014/main" id="{AA85A430-1397-2CDF-3CE7-490F869391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79" y="4720092"/>
            <a:ext cx="1285200" cy="1713600"/>
          </a:xfrm>
          <a:prstGeom prst="rect">
            <a:avLst/>
          </a:prstGeom>
        </p:spPr>
      </p:pic>
      <p:pic>
        <p:nvPicPr>
          <p:cNvPr id="51" name="Grafik 50" descr="Ein Bild, das Elektronik, Projektor enthält.&#10;&#10;Automatisch generierte Beschreibung">
            <a:extLst>
              <a:ext uri="{FF2B5EF4-FFF2-40B4-BE49-F238E27FC236}">
                <a16:creationId xmlns:a16="http://schemas.microsoft.com/office/drawing/2014/main" id="{3E70E7DC-CB82-A082-5E9D-B2D280DFF5B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14" y="4724277"/>
            <a:ext cx="1285200" cy="1713600"/>
          </a:xfrm>
          <a:prstGeom prst="rect">
            <a:avLst/>
          </a:prstGeom>
        </p:spPr>
      </p:pic>
      <p:pic>
        <p:nvPicPr>
          <p:cNvPr id="53" name="Grafik 52" descr="Ein Bild, das Text, Visitenkarte, Zubehör enthält.&#10;&#10;Automatisch generierte Beschreibung">
            <a:extLst>
              <a:ext uri="{FF2B5EF4-FFF2-40B4-BE49-F238E27FC236}">
                <a16:creationId xmlns:a16="http://schemas.microsoft.com/office/drawing/2014/main" id="{EE7FC445-56AB-CA57-C1D2-C4878990772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93" y="4720092"/>
            <a:ext cx="1284978" cy="1713600"/>
          </a:xfrm>
          <a:prstGeom prst="rect">
            <a:avLst/>
          </a:prstGeom>
        </p:spPr>
      </p:pic>
      <p:pic>
        <p:nvPicPr>
          <p:cNvPr id="55" name="Grafik 54" descr="Ein Bild, das Gefäß, Flasche enthält.&#10;&#10;Automatisch generierte Beschreibung">
            <a:extLst>
              <a:ext uri="{FF2B5EF4-FFF2-40B4-BE49-F238E27FC236}">
                <a16:creationId xmlns:a16="http://schemas.microsoft.com/office/drawing/2014/main" id="{20749010-EF9C-3FB6-B5FB-69D411CE9C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83" y="4720092"/>
            <a:ext cx="1285200" cy="1713600"/>
          </a:xfrm>
          <a:prstGeom prst="rect">
            <a:avLst/>
          </a:prstGeom>
        </p:spPr>
      </p:pic>
      <p:pic>
        <p:nvPicPr>
          <p:cNvPr id="57" name="Grafik 56" descr="Ein Bild, das Haushaltsgerät enthält.&#10;&#10;Automatisch generierte Beschreibung">
            <a:extLst>
              <a:ext uri="{FF2B5EF4-FFF2-40B4-BE49-F238E27FC236}">
                <a16:creationId xmlns:a16="http://schemas.microsoft.com/office/drawing/2014/main" id="{1F5E0C96-5358-96A4-51DE-D4365D49B6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4" y="4720092"/>
            <a:ext cx="1285092" cy="17136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38FD9F95-13C7-4E21-8B4C-3EE62FF9869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315" y="4907395"/>
            <a:ext cx="1587807" cy="1429858"/>
          </a:xfrm>
          <a:prstGeom prst="rect">
            <a:avLst/>
          </a:prstGeom>
        </p:spPr>
      </p:pic>
      <p:sp>
        <p:nvSpPr>
          <p:cNvPr id="60" name="Textfeld 59">
            <a:extLst>
              <a:ext uri="{FF2B5EF4-FFF2-40B4-BE49-F238E27FC236}">
                <a16:creationId xmlns:a16="http://schemas.microsoft.com/office/drawing/2014/main" id="{7584D017-2184-DA86-95CF-12615078B1CD}"/>
              </a:ext>
            </a:extLst>
          </p:cNvPr>
          <p:cNvSpPr txBox="1"/>
          <p:nvPr/>
        </p:nvSpPr>
        <p:spPr>
          <a:xfrm>
            <a:off x="494960" y="231867"/>
            <a:ext cx="10913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Druckvorlage 2 für einen Kärtchentisch / ein Memory: </a:t>
            </a:r>
          </a:p>
          <a:p>
            <a:r>
              <a:rPr lang="de-DE" sz="2400"/>
              <a:t>Zuordnung Gerätenamen und Fotos bei verschiedenen Trennverfahren </a:t>
            </a:r>
            <a:endParaRPr lang="en-DE" sz="2400"/>
          </a:p>
        </p:txBody>
      </p:sp>
    </p:spTree>
    <p:extLst>
      <p:ext uri="{BB962C8B-B14F-4D97-AF65-F5344CB8AC3E}">
        <p14:creationId xmlns:p14="http://schemas.microsoft.com/office/powerpoint/2010/main" val="3968648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DD64186320F034D96DF7923188D52B4" ma:contentTypeVersion="19" ma:contentTypeDescription="Ein neues Dokument erstellen." ma:contentTypeScope="" ma:versionID="a1028d19c186a3217d132f9d198def45">
  <xsd:schema xmlns:xsd="http://www.w3.org/2001/XMLSchema" xmlns:xs="http://www.w3.org/2001/XMLSchema" xmlns:p="http://schemas.microsoft.com/office/2006/metadata/properties" xmlns:ns2="3b7bdf44-c9f6-4e8a-b11e-38f1350b0e6e" xmlns:ns3="c72df712-2aa3-4210-9adc-1892eb12471a" targetNamespace="http://schemas.microsoft.com/office/2006/metadata/properties" ma:root="true" ma:fieldsID="abafeaa9a534ccaca465191de0319517" ns2:_="" ns3:_="">
    <xsd:import namespace="3b7bdf44-c9f6-4e8a-b11e-38f1350b0e6e"/>
    <xsd:import namespace="c72df712-2aa3-4210-9adc-1892eb1247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Zielgruppen" minOccurs="0"/>
                <xsd:element ref="ns3:_ModernAudienceTargetUserField" minOccurs="0"/>
                <xsd:element ref="ns3:_ModernAudienceAadObjectIds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7bdf44-c9f6-4e8a-b11e-38f1350b0e6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dexed="true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5" nillable="true" ma:displayName="Taxonomy Catch All Column" ma:hidden="true" ma:list="{9d09337e-07c5-47c2-a1d3-2e749f4da68e}" ma:internalName="TaxCatchAll" ma:showField="CatchAllData" ma:web="3b7bdf44-c9f6-4e8a-b11e-38f1350b0e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df712-2aa3-4210-9adc-1892eb1247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Bildmarkierungen" ma:readOnly="false" ma:fieldId="{5cf76f15-5ced-4ddc-b409-7134ff3c332f}" ma:taxonomyMulti="true" ma:sspId="261aa062-f5c6-4e15-b0ce-babc8f52b4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Zielgruppen" ma:index="24" nillable="true" ma:displayName="Zielgruppen" ma:internalName="Zielgruppen">
      <xsd:simpleType>
        <xsd:restriction base="dms:Unknown"/>
      </xsd:simpleType>
    </xsd:element>
    <xsd:element name="_ModernAudienceTargetUserField" ma:index="25" nillable="true" ma:displayName="Benutzergruppe" ma:list="UserInfo" ma:SharePointGroup="0" ma:internalName="_ModernAudienceTargetUserField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ModernAudienceAadObjectIds" ma:index="26" nillable="true" ma:displayName="Benutzergruppen-IDs" ma:list="{ab00c07a-e7e4-4d12-acf7-38b9fd35e15c}" ma:internalName="_ModernAudienceAadObjectIds" ma:readOnly="true" ma:showField="_AadObjectIdForUser" ma:web="3b7bdf44-c9f6-4e8a-b11e-38f1350b0e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2df712-2aa3-4210-9adc-1892eb12471a">
      <Terms xmlns="http://schemas.microsoft.com/office/infopath/2007/PartnerControls"/>
    </lcf76f155ced4ddcb4097134ff3c332f>
    <Zielgruppen xmlns="c72df712-2aa3-4210-9adc-1892eb12471a" xsi:nil="true"/>
    <_ModernAudienceTargetUserField xmlns="c72df712-2aa3-4210-9adc-1892eb12471a">
      <UserInfo>
        <DisplayName/>
        <AccountId xsi:nil="true"/>
        <AccountType/>
      </UserInfo>
    </_ModernAudienceTargetUserField>
    <TaxCatchAll xmlns="3b7bdf44-c9f6-4e8a-b11e-38f1350b0e6e" xsi:nil="true"/>
    <_dlc_DocId xmlns="3b7bdf44-c9f6-4e8a-b11e-38f1350b0e6e">ZYSZ63PCDK7H-702998913-8792</_dlc_DocId>
    <_dlc_DocIdUrl xmlns="3b7bdf44-c9f6-4e8a-b11e-38f1350b0e6e">
      <Url>https://eduneteurope.sharepoint.com/sites/sensiMINT-OneDrive/_layouts/15/DocIdRedir.aspx?ID=ZYSZ63PCDK7H-702998913-8792</Url>
      <Description>ZYSZ63PCDK7H-702998913-8792</Description>
    </_dlc_DocIdUrl>
  </documentManagement>
</p:properties>
</file>

<file path=customXml/itemProps1.xml><?xml version="1.0" encoding="utf-8"?>
<ds:datastoreItem xmlns:ds="http://schemas.openxmlformats.org/officeDocument/2006/customXml" ds:itemID="{9D66F2EC-774F-40DC-BDDE-55584F25A1D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00AC400-3F03-468B-B078-929E0558D2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897869-B038-4A15-B239-FDAF730BCF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7bdf44-c9f6-4e8a-b11e-38f1350b0e6e"/>
    <ds:schemaRef ds:uri="c72df712-2aa3-4210-9adc-1892eb1247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ADF1343-5844-4735-A24A-1D08B8D94730}">
  <ds:schemaRefs>
    <ds:schemaRef ds:uri="3b7bdf44-c9f6-4e8a-b11e-38f1350b0e6e"/>
    <ds:schemaRef ds:uri="c72df712-2aa3-4210-9adc-1892eb12471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456</Words>
  <Application>Microsoft Office PowerPoint</Application>
  <PresentationFormat>Breitbild</PresentationFormat>
  <Paragraphs>79</Paragraphs>
  <Slides>4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Heebo Light</vt:lpstr>
      <vt:lpstr>Office</vt:lpstr>
      <vt:lpstr>1_Office</vt:lpstr>
      <vt:lpstr>PowerPoint-Präsentation</vt:lpstr>
      <vt:lpstr>Praktikum:  Cola, Fanta, Wein - Trennverfahren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Waltraud Habelitz-Tkotz</dc:creator>
  <cp:lastModifiedBy>Maria Steger</cp:lastModifiedBy>
  <cp:revision>1</cp:revision>
  <dcterms:created xsi:type="dcterms:W3CDTF">2023-02-22T11:36:46Z</dcterms:created>
  <dcterms:modified xsi:type="dcterms:W3CDTF">2023-11-28T10:15:08Z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0x010100ADD64186320F034D96DF7923188D52B4</vt:lpwstr>
  </property>
  <property fmtid="{D5CDD505-2E9C-101B-9397-08002B2CF9AE}" pid="3" name="_dlc_DocIdItemGuid">
    <vt:lpwstr>00fa941c-0966-441e-97ec-768a06476176</vt:lpwstr>
  </property>
  <property fmtid="{D5CDD505-2E9C-101B-9397-08002B2CF9AE}" pid="4" name="MediaServiceImageTags">
    <vt:lpwstr/>
  </property>
</Properties>
</file>