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0" r:id="rId6"/>
  </p:sldMasterIdLst>
  <p:notesMasterIdLst>
    <p:notesMasterId r:id="rId16"/>
  </p:notesMasterIdLst>
  <p:sldIdLst>
    <p:sldId id="266" r:id="rId7"/>
    <p:sldId id="256" r:id="rId8"/>
    <p:sldId id="257" r:id="rId9"/>
    <p:sldId id="264" r:id="rId10"/>
    <p:sldId id="260" r:id="rId11"/>
    <p:sldId id="261" r:id="rId12"/>
    <p:sldId id="262" r:id="rId13"/>
    <p:sldId id="263" r:id="rId14"/>
    <p:sldId id="265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anna Taglieber" initials="JT" lastIdx="1" clrIdx="0">
    <p:extLst>
      <p:ext uri="{19B8F6BF-5375-455C-9EA6-DF929625EA0E}">
        <p15:presenceInfo xmlns:p15="http://schemas.microsoft.com/office/powerpoint/2012/main" userId="Johanna Taglieb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E81555-3470-41E4-8225-F89A2E8743F1}" v="1" dt="2023-11-27T22:03:16.2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194" autoAdjust="0"/>
  </p:normalViewPr>
  <p:slideViewPr>
    <p:cSldViewPr snapToGrid="0">
      <p:cViewPr varScale="1">
        <p:scale>
          <a:sx n="51" d="100"/>
          <a:sy n="51" d="100"/>
        </p:scale>
        <p:origin x="11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na Taglieber" userId="1d60d9ed-2324-46c2-9aed-13b122f14cb9" providerId="ADAL" clId="{87E81555-3470-41E4-8225-F89A2E8743F1}"/>
    <pc:docChg chg="delSld modSld">
      <pc:chgData name="Johanna Taglieber" userId="1d60d9ed-2324-46c2-9aed-13b122f14cb9" providerId="ADAL" clId="{87E81555-3470-41E4-8225-F89A2E8743F1}" dt="2023-11-28T18:14:05.245" v="145" actId="47"/>
      <pc:docMkLst>
        <pc:docMk/>
      </pc:docMkLst>
      <pc:sldChg chg="del">
        <pc:chgData name="Johanna Taglieber" userId="1d60d9ed-2324-46c2-9aed-13b122f14cb9" providerId="ADAL" clId="{87E81555-3470-41E4-8225-F89A2E8743F1}" dt="2023-11-28T18:14:05.245" v="145" actId="47"/>
        <pc:sldMkLst>
          <pc:docMk/>
          <pc:sldMk cId="1377203767" sldId="259"/>
        </pc:sldMkLst>
      </pc:sldChg>
      <pc:sldChg chg="modSp mod">
        <pc:chgData name="Johanna Taglieber" userId="1d60d9ed-2324-46c2-9aed-13b122f14cb9" providerId="ADAL" clId="{87E81555-3470-41E4-8225-F89A2E8743F1}" dt="2023-11-27T22:07:47.800" v="144" actId="20577"/>
        <pc:sldMkLst>
          <pc:docMk/>
          <pc:sldMk cId="3003778954" sldId="266"/>
        </pc:sldMkLst>
        <pc:spChg chg="mod">
          <ac:chgData name="Johanna Taglieber" userId="1d60d9ed-2324-46c2-9aed-13b122f14cb9" providerId="ADAL" clId="{87E81555-3470-41E4-8225-F89A2E8743F1}" dt="2023-11-27T22:03:25.485" v="29" actId="20577"/>
          <ac:spMkLst>
            <pc:docMk/>
            <pc:sldMk cId="3003778954" sldId="266"/>
            <ac:spMk id="8" creationId="{196A8836-FE86-7868-5BD4-A224B08D8EBE}"/>
          </ac:spMkLst>
        </pc:spChg>
        <pc:spChg chg="mod">
          <ac:chgData name="Johanna Taglieber" userId="1d60d9ed-2324-46c2-9aed-13b122f14cb9" providerId="ADAL" clId="{87E81555-3470-41E4-8225-F89A2E8743F1}" dt="2023-11-27T22:03:37.511" v="30"/>
          <ac:spMkLst>
            <pc:docMk/>
            <pc:sldMk cId="3003778954" sldId="266"/>
            <ac:spMk id="11" creationId="{FF7896D5-1631-10C4-6D5E-1F341F279BC6}"/>
          </ac:spMkLst>
        </pc:spChg>
        <pc:spChg chg="mod">
          <ac:chgData name="Johanna Taglieber" userId="1d60d9ed-2324-46c2-9aed-13b122f14cb9" providerId="ADAL" clId="{87E81555-3470-41E4-8225-F89A2E8743F1}" dt="2023-11-27T22:07:47.800" v="144" actId="20577"/>
          <ac:spMkLst>
            <pc:docMk/>
            <pc:sldMk cId="3003778954" sldId="266"/>
            <ac:spMk id="12" creationId="{EB8ACEA1-7C5C-5B16-904F-50921DBFAE65}"/>
          </ac:spMkLst>
        </pc:spChg>
      </pc:sldChg>
    </pc:docChg>
  </pc:docChgLst>
  <pc:docChgLst>
    <pc:chgData name="Johanna Taglieber" userId="1d60d9ed-2324-46c2-9aed-13b122f14cb9" providerId="ADAL" clId="{77A01CC0-8CB5-45D2-A0AA-EFF4330B53E0}"/>
    <pc:docChg chg="modSld sldOrd">
      <pc:chgData name="Johanna Taglieber" userId="1d60d9ed-2324-46c2-9aed-13b122f14cb9" providerId="ADAL" clId="{77A01CC0-8CB5-45D2-A0AA-EFF4330B53E0}" dt="2023-11-27T12:39:15.060" v="146" actId="20577"/>
      <pc:docMkLst>
        <pc:docMk/>
      </pc:docMkLst>
      <pc:sldChg chg="modNotesTx">
        <pc:chgData name="Johanna Taglieber" userId="1d60d9ed-2324-46c2-9aed-13b122f14cb9" providerId="ADAL" clId="{77A01CC0-8CB5-45D2-A0AA-EFF4330B53E0}" dt="2023-11-27T12:30:46.009" v="59"/>
        <pc:sldMkLst>
          <pc:docMk/>
          <pc:sldMk cId="10528914" sldId="261"/>
        </pc:sldMkLst>
      </pc:sldChg>
      <pc:sldChg chg="modNotesTx">
        <pc:chgData name="Johanna Taglieber" userId="1d60d9ed-2324-46c2-9aed-13b122f14cb9" providerId="ADAL" clId="{77A01CC0-8CB5-45D2-A0AA-EFF4330B53E0}" dt="2023-11-27T12:30:16.595" v="28"/>
        <pc:sldMkLst>
          <pc:docMk/>
          <pc:sldMk cId="600386043" sldId="262"/>
        </pc:sldMkLst>
      </pc:sldChg>
      <pc:sldChg chg="ord modNotesTx">
        <pc:chgData name="Johanna Taglieber" userId="1d60d9ed-2324-46c2-9aed-13b122f14cb9" providerId="ADAL" clId="{77A01CC0-8CB5-45D2-A0AA-EFF4330B53E0}" dt="2023-11-27T12:38:09.523" v="105" actId="20577"/>
        <pc:sldMkLst>
          <pc:docMk/>
          <pc:sldMk cId="436699329" sldId="263"/>
        </pc:sldMkLst>
      </pc:sldChg>
      <pc:sldChg chg="ord">
        <pc:chgData name="Johanna Taglieber" userId="1d60d9ed-2324-46c2-9aed-13b122f14cb9" providerId="ADAL" clId="{77A01CC0-8CB5-45D2-A0AA-EFF4330B53E0}" dt="2023-11-27T12:38:41.724" v="145"/>
        <pc:sldMkLst>
          <pc:docMk/>
          <pc:sldMk cId="3701909134" sldId="264"/>
        </pc:sldMkLst>
      </pc:sldChg>
      <pc:sldChg chg="modNotesTx">
        <pc:chgData name="Johanna Taglieber" userId="1d60d9ed-2324-46c2-9aed-13b122f14cb9" providerId="ADAL" clId="{77A01CC0-8CB5-45D2-A0AA-EFF4330B53E0}" dt="2023-11-27T12:39:15.060" v="146" actId="20577"/>
        <pc:sldMkLst>
          <pc:docMk/>
          <pc:sldMk cId="4018345269" sldId="26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C7E31-2050-42C5-BD86-B665611588F4}" type="datetimeFigureOut">
              <a:rPr lang="de-AT" smtClean="0"/>
              <a:t>28.11.2023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7BDCF-A516-43F9-8043-3C56A7E789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77798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Antwort: 56%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E7BDCF-A516-43F9-8043-3C56A7E7894B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8561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Antwort: 2kg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E7BDCF-A516-43F9-8043-3C56A7E7894B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20364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Mögliche Antworten: z.B. auf der Haut, im Darm, im Mund, in der weiblichen Vagina, ...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E7BDCF-A516-43F9-8043-3C56A7E7894B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6500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Antwort: „symbiontische Mikroorganismen“; möglicher Diskussionspunkt: </a:t>
            </a:r>
            <a:r>
              <a:rPr lang="de-AT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Warum spricht man in der Biologie von "symbiontischen" und "pathogenen" anstatt von "guten" und "bösen" Mikroorganismen?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E7BDCF-A516-43F9-8043-3C56A7E7894B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7659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Möglicher Diskussionspunkt: </a:t>
            </a:r>
            <a:r>
              <a:rPr lang="de-AT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Viren werden eigentlich nicht zu den Mikroben gerechnet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E7BDCF-A516-43F9-8043-3C56A7E7894B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83291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Möglicher Diskussionspunkt: </a:t>
            </a:r>
            <a:r>
              <a:rPr lang="de-AT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(Wie) können diese Assoziationen genutzt werden, um den Begriff "Bakterien" zu definieren?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E7BDCF-A516-43F9-8043-3C56A7E7894B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1547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Hinweis: </a:t>
            </a:r>
            <a:r>
              <a:rPr lang="de-AT"/>
              <a:t>Möglicher Diskussionspunkt</a:t>
            </a:r>
            <a:r>
              <a:rPr lang="de-AT" dirty="0"/>
              <a:t>: </a:t>
            </a:r>
            <a:r>
              <a:rPr lang="de-AT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Wo / Wie könnte man überprüfen, ob diese Definitionen korrekt sind? &gt; </a:t>
            </a:r>
            <a:r>
              <a:rPr lang="de-AT" dirty="0" err="1"/>
              <a:t>Wissenschaftler:innen</a:t>
            </a:r>
            <a:r>
              <a:rPr lang="de-AT" dirty="0"/>
              <a:t> definieren Fachbegriffe u.a. in Lexika. Sehen wir doch einmal nach, wie Bakterien dort definiert werden...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E7BDCF-A516-43F9-8043-3C56A7E7894B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58987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EF4979-92DA-483D-97B9-6D4B808B1C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38159B6-D6E2-4C0E-A999-3EAF90BC4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E51595-0404-46CE-8EFC-939FD8D19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3831E-E1AC-40D5-BB40-9539DE98ADA6}" type="datetimeFigureOut">
              <a:rPr lang="de-AT" smtClean="0"/>
              <a:t>28.11.2023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8515CF-F72E-43CA-8C6E-E6F804BE9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454313-F88A-4FD1-B070-8EDA189B7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AC79-6E9C-4DBF-9FB7-8E3474EEFF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21010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161517-B946-4D76-AB40-20AF11102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0763620-EC92-4C33-870E-B8EB1E4675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CDB1D7-792D-478D-8A2A-55379AB9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3831E-E1AC-40D5-BB40-9539DE98ADA6}" type="datetimeFigureOut">
              <a:rPr lang="de-AT" smtClean="0"/>
              <a:t>28.11.2023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A3C352-6153-4E22-B2CB-42FFB85F3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27D78C-B249-41CE-8784-D7CF04764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AC79-6E9C-4DBF-9FB7-8E3474EEFF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60666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709919B-3C82-4D3E-9358-05E77E0038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678A586-07E0-493B-B107-E3F51D1B3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940990-FAC4-4376-A3E9-3F5156226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3831E-E1AC-40D5-BB40-9539DE98ADA6}" type="datetimeFigureOut">
              <a:rPr lang="de-AT" smtClean="0"/>
              <a:t>28.11.2023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46264D-E57A-4714-AB90-BC2F511E7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180C7E-365B-4EAF-A242-5BBD77ACC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AC79-6E9C-4DBF-9FB7-8E3474EEFF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69528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05110D-B57B-1959-7B2F-1084414AB0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7258486-D6DE-139C-89AB-27812C5341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E320D0-C02E-93E5-59B1-3AEAB5BC7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8817-05F6-ED4C-846D-DA33F2ACBFE5}" type="datetimeFigureOut">
              <a:rPr lang="de-DE" smtClean="0"/>
              <a:t>28.11.2023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B32F3B-7599-95A6-B648-399924E27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EC5C07-64EB-7AA8-3A41-DFD00DA6C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D9B5-C1D4-8D46-A16C-791CE3688F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7277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C9A9B-5B9E-D308-7307-3D3144288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8CEBB0-D6FF-9113-AA3E-44D8AF351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A3B944-CCCB-76BD-2330-6A31182E8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8817-05F6-ED4C-846D-DA33F2ACBFE5}" type="datetimeFigureOut">
              <a:rPr lang="de-DE" smtClean="0"/>
              <a:t>28.11.2023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67C512-C60F-2806-D46E-654BD2027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8C5AA1-82F8-BD17-48B1-7E4CDC2EC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D9B5-C1D4-8D46-A16C-791CE3688F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25652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473F05-B0AE-2CC6-40BF-BF02AE9B2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4AC9315-FD9A-BB2B-99D0-B8F032CF7E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9618FC-D801-E66D-0D44-FC96834EA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8817-05F6-ED4C-846D-DA33F2ACBFE5}" type="datetimeFigureOut">
              <a:rPr lang="de-DE" smtClean="0"/>
              <a:t>28.11.2023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5981C6-35A5-D89C-8F35-DA8238724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F57EDE-551E-6099-62B2-E17A873A8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D9B5-C1D4-8D46-A16C-791CE3688F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11221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F1EA93-1031-01A3-0450-6B2172997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B5EB30-5DA7-F78B-4EC0-E7B7E0D456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926763E-AFF8-1410-45E2-221849035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050F10D-FDD3-256A-BD25-BE20B993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8817-05F6-ED4C-846D-DA33F2ACBFE5}" type="datetimeFigureOut">
              <a:rPr lang="de-DE" smtClean="0"/>
              <a:t>28.11.2023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58820FF-DA5C-631C-03D4-2CD554ABB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65EA4E-85DA-0CE3-A516-020804D14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D9B5-C1D4-8D46-A16C-791CE3688F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4909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E08B80-242E-FDDC-7A3A-5FD5C951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A823BF-4852-9608-0470-36A05BF0E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676FBB9-CF18-3FD8-DE2C-042D954131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894CA7C-7E4F-E9FF-0ED7-F30EA116E0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1F30300-566C-BA1E-2853-20F5D557B8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357AA18-CF45-560D-A430-5358A6632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8817-05F6-ED4C-846D-DA33F2ACBFE5}" type="datetimeFigureOut">
              <a:rPr lang="de-DE" smtClean="0"/>
              <a:t>28.11.2023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93C1CC6-8AA7-9591-F2AF-C1F9C58C7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19C656F-1BE4-8B4C-1D9F-98A4A284C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D9B5-C1D4-8D46-A16C-791CE3688F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30280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D6A51-C9D3-366D-8712-AAFD47D6A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B0EEB9E-8536-D4F8-05E8-FA91E54E3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8817-05F6-ED4C-846D-DA33F2ACBFE5}" type="datetimeFigureOut">
              <a:rPr lang="de-DE" smtClean="0"/>
              <a:t>28.11.2023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FDE99D9-26FA-E162-8CB5-E38793A4D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0D0ACA7-11BC-5B04-B7B3-D409E75C4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D9B5-C1D4-8D46-A16C-791CE3688F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59111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009AB49-AFFA-12FD-59BD-012073707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8817-05F6-ED4C-846D-DA33F2ACBFE5}" type="datetimeFigureOut">
              <a:rPr lang="de-DE" smtClean="0"/>
              <a:t>28.11.2023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EC07756-85A7-28F5-743A-D22704ECC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7B91F90-64C0-5EE4-C717-18F016273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D9B5-C1D4-8D46-A16C-791CE3688F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72740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2071ED-B1D4-B375-32E0-2F2094F1D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78B611-9DA9-7C36-8BB2-E1CEBD771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D55D293-937A-65B4-10C9-250AC14669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2EEEEA8-6C63-E843-BD3C-DDFADB806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8817-05F6-ED4C-846D-DA33F2ACBFE5}" type="datetimeFigureOut">
              <a:rPr lang="de-DE" smtClean="0"/>
              <a:t>28.11.2023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009DBD-D466-5D36-9A18-F39990E07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804998D-122F-D86F-2155-CE2CCA0FB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D9B5-C1D4-8D46-A16C-791CE3688F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3914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33C207-B174-40CE-967C-BD2C54246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ECE796-7DC7-4785-A2DC-ACF77C53D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8A073E-F728-466F-9D36-9F00AACDB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3831E-E1AC-40D5-BB40-9539DE98ADA6}" type="datetimeFigureOut">
              <a:rPr lang="de-AT" smtClean="0"/>
              <a:t>28.11.2023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8DF9A4-9CF0-4E6E-B621-57DC7907B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FBB8DA-64F6-46A6-8FE5-782335AE4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AC79-6E9C-4DBF-9FB7-8E3474EEFF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485317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326135-450C-02BF-3F6F-C35C303EB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C2779C7-7E75-4E45-33CA-2EACDE54DD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46B4B8A-42FC-E72F-F806-C15921B1E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29FEA4B-DAA8-7B77-BB43-35F5A5FDA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8817-05F6-ED4C-846D-DA33F2ACBFE5}" type="datetimeFigureOut">
              <a:rPr lang="de-DE" smtClean="0"/>
              <a:t>28.11.2023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F7040C4-E417-650B-482E-5F4DCE300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EA30BE3-85C4-AE10-9B3C-0EDBCA880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D9B5-C1D4-8D46-A16C-791CE3688F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11721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8D72C0-59FC-E107-8151-839057CAB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811DF95-873E-1B72-3CF1-2AC206A26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79D8D-A547-4E73-E7FE-C04B54A53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8817-05F6-ED4C-846D-DA33F2ACBFE5}" type="datetimeFigureOut">
              <a:rPr lang="de-DE" smtClean="0"/>
              <a:t>28.11.2023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D67A9B-B14E-8E9C-A0FD-CE3C15FE9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A5C85D-8BCF-40F3-9FE4-CC00217A1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D9B5-C1D4-8D46-A16C-791CE3688F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4272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236C6B2-3E45-5FC4-E89E-9D6981F142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E210E8-16A9-EA68-5D61-3CF05D35D1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859DB3-9188-847B-9722-3EA1CF573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8817-05F6-ED4C-846D-DA33F2ACBFE5}" type="datetimeFigureOut">
              <a:rPr lang="de-DE" smtClean="0"/>
              <a:t>28.11.2023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A743AF-99CA-28BE-5041-1A22DB4E6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ABB9A8-4F33-27C3-AE4A-69DD6714F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D9B5-C1D4-8D46-A16C-791CE3688F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9695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EE8296-571D-4ACF-A058-C71C5142B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4210383-69AD-491F-A297-54E1C192D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728865-8291-41D3-B565-7F4DC1A86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3831E-E1AC-40D5-BB40-9539DE98ADA6}" type="datetimeFigureOut">
              <a:rPr lang="de-AT" smtClean="0"/>
              <a:t>28.11.2023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EDC701-0C58-476A-8FF6-5B36DC7C3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F2A31B-6B42-4FD9-A291-F40405A7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AC79-6E9C-4DBF-9FB7-8E3474EEFF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68368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D42590-ECF0-47CE-BC25-3C22C35DE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098721-BBE1-42E6-B6E1-17E7665AA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C7AB9AF-1070-4B06-B48E-246B3B0C16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25C1FA3-CC0D-4E6D-AFED-B293B291C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3831E-E1AC-40D5-BB40-9539DE98ADA6}" type="datetimeFigureOut">
              <a:rPr lang="de-AT" smtClean="0"/>
              <a:t>28.11.2023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16186B6-2541-4920-8F7C-0B3B46F93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CC47056-A3A2-44C4-8729-E59164128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AC79-6E9C-4DBF-9FB7-8E3474EEFF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7653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3663CA-8AF5-493E-A432-B9FCCE268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CD524C6-E47A-4906-8F4B-19D5CCDCF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BEEEE0E-A10A-4F95-A784-78B9FA6F05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5F32388-E1B3-41C6-9796-A3D252566E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E0669E4-2C17-443C-8779-2C39F07D46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B898798-C06F-4E4C-B856-C536BF420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3831E-E1AC-40D5-BB40-9539DE98ADA6}" type="datetimeFigureOut">
              <a:rPr lang="de-AT" smtClean="0"/>
              <a:t>28.11.2023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DB26AE9-EFA7-495D-87EF-6417CD81E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2238EE6-4D90-4366-835B-222728A91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AC79-6E9C-4DBF-9FB7-8E3474EEFF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1881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F8BB24-3587-473F-B040-EEE344361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019D403-8206-4F53-B635-132005CCE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3831E-E1AC-40D5-BB40-9539DE98ADA6}" type="datetimeFigureOut">
              <a:rPr lang="de-AT" smtClean="0"/>
              <a:t>28.11.2023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205B941-45E0-455D-A8DC-68C8E9C0B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47C566A-B3E4-4964-8EC3-1E4F346B6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AC79-6E9C-4DBF-9FB7-8E3474EEFF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697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CF2FAD2-B604-4F0B-8B1C-32ECD69FC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3831E-E1AC-40D5-BB40-9539DE98ADA6}" type="datetimeFigureOut">
              <a:rPr lang="de-AT" smtClean="0"/>
              <a:t>28.11.2023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10F29E-A42E-436C-8680-3C84FDC45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D58C99E-524E-4C2E-A43D-FB7238D16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AC79-6E9C-4DBF-9FB7-8E3474EEFF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5443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0D296D-90F6-462D-963A-D1904AF2A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4EFEE1-529A-4D81-A5F4-5D6A9316E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FA26680-41CE-4C1E-A94A-BF880656EE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4F45CBA-FD45-43FE-B173-BD5D4C809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3831E-E1AC-40D5-BB40-9539DE98ADA6}" type="datetimeFigureOut">
              <a:rPr lang="de-AT" smtClean="0"/>
              <a:t>28.11.2023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5FBC44B-A869-456F-B1E6-B2AB675D7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F8DA5D-C572-4820-94B9-C7F8CD3EF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AC79-6E9C-4DBF-9FB7-8E3474EEFF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4967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763057-6B95-4BAD-9F6C-55FED1F52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F59D3E6-2247-48E0-9769-4BCAF360A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DC0AE91-0D9A-4EC9-8B1D-72C6ED506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A4B4ACA-310B-4184-AFD2-24A96E10D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3831E-E1AC-40D5-BB40-9539DE98ADA6}" type="datetimeFigureOut">
              <a:rPr lang="de-AT" smtClean="0"/>
              <a:t>28.11.2023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C75E147-35D6-42A5-9703-C5E40B325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E67FFAA-3188-419D-A50F-9CE1B112E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8AC79-6E9C-4DBF-9FB7-8E3474EEFF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5919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001B453-A74A-482F-8A0B-D7B37F0A2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A0CA60D-B642-45D8-A197-2AE697632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B10395-5ED8-417C-8CBC-7C855F19F0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3831E-E1AC-40D5-BB40-9539DE98ADA6}" type="datetimeFigureOut">
              <a:rPr lang="de-AT" smtClean="0"/>
              <a:t>28.11.2023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BD70BC-46B7-4AAF-B18D-40ABEE8A7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159E83-52F9-45A4-9F44-0F8169AA3A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8AC79-6E9C-4DBF-9FB7-8E3474EEFF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0391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E3FD2BF-6DAB-4694-EBD2-29F7A4A35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FA54422-3EAD-588C-6C9A-E7FCB79A2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DFE04E-A668-68B7-3297-DD1DE817AF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18817-05F6-ED4C-846D-DA33F2ACBFE5}" type="datetimeFigureOut">
              <a:rPr lang="de-DE" smtClean="0"/>
              <a:t>28.11.2023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F1F304-58D5-5162-E3AC-0A2076386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3A890D-5631-494E-0ED5-AF39261097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2D9B5-C1D4-8D46-A16C-791CE3688F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8031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hyperlink" Target="https://creativecommons.org/licenses/by-sa/4.0/legalcode.de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196A8836-FE86-7868-5BD4-A224B08D8EBE}"/>
              </a:ext>
            </a:extLst>
          </p:cNvPr>
          <p:cNvSpPr/>
          <p:nvPr/>
        </p:nvSpPr>
        <p:spPr>
          <a:xfrm>
            <a:off x="0" y="0"/>
            <a:ext cx="7907867" cy="1517650"/>
          </a:xfrm>
          <a:prstGeom prst="rect">
            <a:avLst/>
          </a:prstGeom>
          <a:solidFill>
            <a:srgbClr val="339933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Heebo Light" panose="00000400000000000000" pitchFamily="2" charset="-79"/>
              </a:rPr>
              <a:t>Fressen Antibiotika Bakterien?</a:t>
            </a:r>
            <a:endParaRPr kumimoji="0" lang="de-DE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ebo Light" panose="00000400000000000000" pitchFamily="2" charset="-79"/>
              <a:ea typeface="+mn-ea"/>
              <a:cs typeface="Heebo Light" panose="00000400000000000000" pitchFamily="2" charset="-79"/>
            </a:endParaRPr>
          </a:p>
        </p:txBody>
      </p:sp>
      <p:pic>
        <p:nvPicPr>
          <p:cNvPr id="7" name="Grafik 6" descr="Ein Bild, das Logo, Schrift, Grafiken, Symbol enthält.&#10;&#10;Automatisch generierte Beschreibung">
            <a:extLst>
              <a:ext uri="{FF2B5EF4-FFF2-40B4-BE49-F238E27FC236}">
                <a16:creationId xmlns:a16="http://schemas.microsoft.com/office/drawing/2014/main" id="{76BCC29A-A477-5801-F4A1-100F9D991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0860" y="38433"/>
            <a:ext cx="3197722" cy="2526061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FF7896D5-1631-10C4-6D5E-1F341F279BC6}"/>
              </a:ext>
            </a:extLst>
          </p:cNvPr>
          <p:cNvSpPr/>
          <p:nvPr/>
        </p:nvSpPr>
        <p:spPr>
          <a:xfrm>
            <a:off x="0" y="1517650"/>
            <a:ext cx="7907867" cy="12181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ebo Light" panose="00000400000000000000" pitchFamily="2" charset="-79"/>
                <a:ea typeface="+mn-ea"/>
                <a:cs typeface="Heebo Light" panose="00000400000000000000" pitchFamily="2" charset="-79"/>
              </a:rPr>
              <a:t>Die Textsorte Lexikoneintrag am Beispiel des Themas Bakterien analysieren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ebo Light" panose="00000400000000000000" pitchFamily="2" charset="-79"/>
              <a:ea typeface="+mn-ea"/>
              <a:cs typeface="Heebo Light" panose="00000400000000000000" pitchFamily="2" charset="-79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EB8ACEA1-7C5C-5B16-904F-50921DBFAE65}"/>
              </a:ext>
            </a:extLst>
          </p:cNvPr>
          <p:cNvSpPr/>
          <p:nvPr/>
        </p:nvSpPr>
        <p:spPr>
          <a:xfrm>
            <a:off x="0" y="2735791"/>
            <a:ext cx="7907867" cy="1386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ebo Light" panose="00000400000000000000" pitchFamily="2" charset="-79"/>
                <a:ea typeface="+mn-ea"/>
                <a:cs typeface="Heebo Light" panose="00000400000000000000" pitchFamily="2" charset="-79"/>
              </a:rPr>
              <a:t>© Johanna Taglieber; Reinhold Haller, Anahita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ebo Light" panose="00000400000000000000" pitchFamily="2" charset="-79"/>
                <a:ea typeface="+mn-ea"/>
                <a:cs typeface="Heebo Light" panose="00000400000000000000" pitchFamily="2" charset="-79"/>
              </a:rPr>
              <a:t>Jamshidpour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ebo Light" panose="00000400000000000000" pitchFamily="2" charset="-79"/>
                <a:ea typeface="+mn-ea"/>
                <a:cs typeface="Heebo Light" panose="00000400000000000000" pitchFamily="2" charset="-79"/>
              </a:rPr>
              <a:t>, Christian Sandner, Viktoria Satzinger, Cordula Schwarze, Maria Steger</a:t>
            </a:r>
            <a:r>
              <a:rPr kumimoji="0" lang="de-DE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ebo Light" panose="00000400000000000000" pitchFamily="2" charset="-79"/>
                <a:ea typeface="+mn-ea"/>
                <a:cs typeface="Heebo Light" panose="00000400000000000000" pitchFamily="2" charset="-79"/>
              </a:rPr>
              <a:t>, Erika 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ebo Light" panose="00000400000000000000" pitchFamily="2" charset="-79"/>
                <a:ea typeface="+mn-ea"/>
                <a:cs typeface="Heebo Light" panose="00000400000000000000" pitchFamily="2" charset="-79"/>
              </a:rPr>
              <a:t>Wolter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ebo Light" panose="00000400000000000000" pitchFamily="2" charset="-79"/>
                <a:ea typeface="+mn-ea"/>
                <a:cs typeface="Heebo Light" panose="00000400000000000000" pitchFamily="2" charset="-79"/>
              </a:rPr>
              <a:t>Inspiriert vom gesamten sensiMINT-Team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A94A7523-4DB7-750A-812D-25BC563C3532}"/>
              </a:ext>
            </a:extLst>
          </p:cNvPr>
          <p:cNvSpPr/>
          <p:nvPr/>
        </p:nvSpPr>
        <p:spPr>
          <a:xfrm>
            <a:off x="0" y="4252383"/>
            <a:ext cx="12192002" cy="1386417"/>
          </a:xfrm>
          <a:prstGeom prst="rect">
            <a:avLst/>
          </a:prstGeom>
          <a:solidFill>
            <a:srgbClr val="339933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Heebo Light" panose="00000400000000000000" pitchFamily="2" charset="-79"/>
              </a:rPr>
              <a:t>Erasmus+-Projekt 2020-1-AT01-KA201-078144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Heebo Light" panose="00000400000000000000" pitchFamily="2" charset="-79"/>
              </a:rPr>
              <a:t>Sprachsensibler Biologie- und Chemie-Unterricht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Heebo Light" panose="00000400000000000000" pitchFamily="2" charset="-79"/>
              </a:rPr>
              <a:t>— Kontext und Materialien interdisziplinär reflektiert </a:t>
            </a:r>
          </a:p>
        </p:txBody>
      </p:sp>
      <p:pic>
        <p:nvPicPr>
          <p:cNvPr id="18" name="Grafik 17" descr="Ein Bild, das Text, Schrift, Electric Blue (Farbe), Majorelle Blue enthält.&#10;&#10;Automatisch generierte Beschreibung">
            <a:extLst>
              <a:ext uri="{FF2B5EF4-FFF2-40B4-BE49-F238E27FC236}">
                <a16:creationId xmlns:a16="http://schemas.microsoft.com/office/drawing/2014/main" id="{5A1F5446-846D-177B-82D2-7DF52769B3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5717" y="5899430"/>
            <a:ext cx="3114566" cy="6523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rafik 18" descr="Ein Bild, das Schrift, Text, Grafiken, Logo enthält.&#10;&#10;Automatisch generierte Beschreibung">
            <a:extLst>
              <a:ext uri="{FF2B5EF4-FFF2-40B4-BE49-F238E27FC236}">
                <a16:creationId xmlns:a16="http://schemas.microsoft.com/office/drawing/2014/main" id="{B3B803C5-1A66-82D5-C6EB-C7CABAE6D43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28025" y="5974306"/>
            <a:ext cx="3408257" cy="502545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74937DCF-D8E4-8994-C6A1-0B726AA0347A}"/>
              </a:ext>
            </a:extLst>
          </p:cNvPr>
          <p:cNvSpPr txBox="1"/>
          <p:nvPr/>
        </p:nvSpPr>
        <p:spPr>
          <a:xfrm>
            <a:off x="3870587" y="5794692"/>
            <a:ext cx="4157134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+mn-cs"/>
              </a:rPr>
              <a:t>Die Unterstützung der Europäischen Kommission für die Erstellung dieser Veröffentlichung stellt keine Billigung des Inhalts dar.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+mn-cs"/>
              </a:rPr>
              <a:t>Der Inhalt gibt ausschließlich die Ansichten der </a:t>
            </a:r>
            <a:r>
              <a:rPr kumimoji="0" lang="de-AT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+mn-cs"/>
              </a:rPr>
              <a:t>Verfasser:innen</a:t>
            </a:r>
            <a:r>
              <a:rPr kumimoji="0" lang="de-AT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+mn-cs"/>
              </a:rPr>
              <a:t> wieder</a:t>
            </a: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+mn-cs"/>
              </a:rPr>
              <a:t>. </a:t>
            </a:r>
            <a:b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+mn-cs"/>
              </a:rPr>
            </a:b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+mn-cs"/>
              </a:rPr>
              <a:t>Die Europäische Kommission kann nicht für eine etwaige Verwendung der darin enthaltenen Informationen haftbar gemacht werden.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Grafik 21" descr="Icon CC BY SA">
            <a:hlinkClick r:id="rId5"/>
            <a:extLst>
              <a:ext uri="{FF2B5EF4-FFF2-40B4-BE49-F238E27FC236}">
                <a16:creationId xmlns:a16="http://schemas.microsoft.com/office/drawing/2014/main" id="{D706A3F2-0785-F337-7EF7-1FBEBAD1E05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0860" y="2986568"/>
            <a:ext cx="1219835" cy="42799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Textfeld 23">
            <a:extLst>
              <a:ext uri="{FF2B5EF4-FFF2-40B4-BE49-F238E27FC236}">
                <a16:creationId xmlns:a16="http://schemas.microsoft.com/office/drawing/2014/main" id="{A0B667FC-E6D9-9C58-EE62-98F625EBBD0E}"/>
              </a:ext>
            </a:extLst>
          </p:cNvPr>
          <p:cNvSpPr txBox="1"/>
          <p:nvPr/>
        </p:nvSpPr>
        <p:spPr>
          <a:xfrm>
            <a:off x="9933726" y="2954888"/>
            <a:ext cx="135070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400" b="0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Heebo Light" panose="00000400000000000000" pitchFamily="2" charset="-79"/>
                <a:hlinkClick r:id="rId5"/>
              </a:rPr>
              <a:t>CC BY-SA 4.0 </a:t>
            </a:r>
            <a:br>
              <a:rPr kumimoji="0" lang="de-AT" sz="1400" b="0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Heebo Light" panose="00000400000000000000" pitchFamily="2" charset="-79"/>
                <a:hlinkClick r:id="rId5"/>
              </a:rPr>
            </a:br>
            <a:r>
              <a:rPr kumimoji="0" lang="de-AT" sz="1400" b="0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Heebo Light" panose="00000400000000000000" pitchFamily="2" charset="-79"/>
                <a:hlinkClick r:id="rId5"/>
              </a:rPr>
              <a:t>Lizenzvertrag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ebo Light" panose="00000400000000000000" pitchFamily="2" charset="-79"/>
              <a:ea typeface="+mn-ea"/>
              <a:cs typeface="Heebo Light" panose="00000400000000000000" pitchFamily="2" charset="-79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6EA47F78-49FB-6055-594D-62A74F732FB0}"/>
              </a:ext>
            </a:extLst>
          </p:cNvPr>
          <p:cNvSpPr txBox="1"/>
          <p:nvPr/>
        </p:nvSpPr>
        <p:spPr>
          <a:xfrm>
            <a:off x="7907867" y="3602638"/>
            <a:ext cx="4046406" cy="46166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+mn-cs"/>
              </a:rPr>
              <a:t>Die Texte und Graphiken in diesem Unterrichtsstundenkonzept stehen </a:t>
            </a:r>
            <a:b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+mn-cs"/>
              </a:rPr>
            </a:br>
            <a:r>
              <a:rPr kumimoji="0" lang="de-AT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+mn-cs"/>
              </a:rPr>
              <a:t>– soweit </a:t>
            </a:r>
            <a:r>
              <a:rPr kumimoji="0" lang="de-AT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+mn-cs"/>
              </a:rPr>
              <a:t>kein:e</a:t>
            </a:r>
            <a:r>
              <a:rPr kumimoji="0" lang="de-AT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+mn-cs"/>
              </a:rPr>
              <a:t> </a:t>
            </a:r>
            <a:r>
              <a:rPr kumimoji="0" lang="de-AT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+mn-cs"/>
              </a:rPr>
              <a:t>andere:r</a:t>
            </a:r>
            <a:r>
              <a:rPr kumimoji="0" lang="de-AT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+mn-cs"/>
              </a:rPr>
              <a:t> </a:t>
            </a:r>
            <a:r>
              <a:rPr kumimoji="0" lang="de-AT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+mn-cs"/>
              </a:rPr>
              <a:t>Urheber:in</a:t>
            </a:r>
            <a:r>
              <a:rPr kumimoji="0" lang="de-AT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+mn-cs"/>
              </a:rPr>
              <a:t> zitiert oder mit © angegeben ist – </a:t>
            </a:r>
            <a:br>
              <a:rPr kumimoji="0" lang="de-AT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+mn-cs"/>
              </a:rPr>
            </a:b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ebo Light" panose="00000400000000000000" pitchFamily="2" charset="-79"/>
                <a:ea typeface="Calibri" panose="020F0502020204030204" pitchFamily="34" charset="0"/>
                <a:cs typeface="+mn-cs"/>
              </a:rPr>
              <a:t>unter Creative Commons Lizenz CC BY-SA 4.0 International.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3778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32E763D-145A-41B0-A7A7-979B83EE613D}"/>
              </a:ext>
            </a:extLst>
          </p:cNvPr>
          <p:cNvSpPr txBox="1">
            <a:spLocks/>
          </p:cNvSpPr>
          <p:nvPr/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Aufgabe 1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2AEA5B9-6C5F-4FE2-B839-858A4F4C77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12606" cy="2087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1743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29ECD4-024E-4930-B1C4-4084333DE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99104"/>
          </a:xfrm>
        </p:spPr>
        <p:txBody>
          <a:bodyPr>
            <a:normAutofit fontScale="90000"/>
          </a:bodyPr>
          <a:lstStyle/>
          <a:p>
            <a:r>
              <a:rPr lang="de-AT" b="1" dirty="0"/>
              <a:t>Schätze</a:t>
            </a:r>
            <a:r>
              <a:rPr lang="de-AT" dirty="0"/>
              <a:t>: Wie viel Prozent der Zellen in einem Menschen sind nicht menschlich, sondern mikrobiell?</a:t>
            </a:r>
          </a:p>
        </p:txBody>
      </p: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424071E5-4FB7-488C-B951-7A3C503DF85F}"/>
              </a:ext>
            </a:extLst>
          </p:cNvPr>
          <p:cNvCxnSpPr/>
          <p:nvPr/>
        </p:nvCxnSpPr>
        <p:spPr>
          <a:xfrm>
            <a:off x="1349829" y="4075612"/>
            <a:ext cx="8900160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>
            <a:extLst>
              <a:ext uri="{FF2B5EF4-FFF2-40B4-BE49-F238E27FC236}">
                <a16:creationId xmlns:a16="http://schemas.microsoft.com/office/drawing/2014/main" id="{041E9E9E-A773-49CA-8114-22EDF46D6D8F}"/>
              </a:ext>
            </a:extLst>
          </p:cNvPr>
          <p:cNvSpPr txBox="1"/>
          <p:nvPr/>
        </p:nvSpPr>
        <p:spPr>
          <a:xfrm>
            <a:off x="1010194" y="3429000"/>
            <a:ext cx="79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0%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BBF5290-9D0A-45C2-91B0-58AD254ABDC0}"/>
              </a:ext>
            </a:extLst>
          </p:cNvPr>
          <p:cNvSpPr txBox="1"/>
          <p:nvPr/>
        </p:nvSpPr>
        <p:spPr>
          <a:xfrm>
            <a:off x="9853749" y="3429000"/>
            <a:ext cx="79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100%</a:t>
            </a:r>
          </a:p>
        </p:txBody>
      </p:sp>
    </p:spTree>
    <p:extLst>
      <p:ext uri="{BB962C8B-B14F-4D97-AF65-F5344CB8AC3E}">
        <p14:creationId xmlns:p14="http://schemas.microsoft.com/office/powerpoint/2010/main" val="1250204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29ECD4-024E-4930-B1C4-4084333DE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99104"/>
          </a:xfrm>
        </p:spPr>
        <p:txBody>
          <a:bodyPr>
            <a:normAutofit/>
          </a:bodyPr>
          <a:lstStyle/>
          <a:p>
            <a:r>
              <a:rPr lang="de-AT" b="1" dirty="0"/>
              <a:t>Schätze: </a:t>
            </a:r>
            <a:r>
              <a:rPr lang="de-AT" dirty="0"/>
              <a:t>Wie viele Kilogramm machen Bakterien in einem 70kg schweren Mann aus?</a:t>
            </a:r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B8E09885-8871-4F3D-B62B-BC666AFC0872}"/>
              </a:ext>
            </a:extLst>
          </p:cNvPr>
          <p:cNvCxnSpPr/>
          <p:nvPr/>
        </p:nvCxnSpPr>
        <p:spPr>
          <a:xfrm>
            <a:off x="1349829" y="4075612"/>
            <a:ext cx="8900160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>
            <a:extLst>
              <a:ext uri="{FF2B5EF4-FFF2-40B4-BE49-F238E27FC236}">
                <a16:creationId xmlns:a16="http://schemas.microsoft.com/office/drawing/2014/main" id="{A6041125-4FFF-44D0-BAE5-2EADB102DA24}"/>
              </a:ext>
            </a:extLst>
          </p:cNvPr>
          <p:cNvSpPr txBox="1"/>
          <p:nvPr/>
        </p:nvSpPr>
        <p:spPr>
          <a:xfrm>
            <a:off x="1010194" y="3429000"/>
            <a:ext cx="79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0kg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05D6511-771E-441A-A519-75978D5B31B8}"/>
              </a:ext>
            </a:extLst>
          </p:cNvPr>
          <p:cNvSpPr txBox="1"/>
          <p:nvPr/>
        </p:nvSpPr>
        <p:spPr>
          <a:xfrm>
            <a:off x="9853749" y="3429000"/>
            <a:ext cx="79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70kg</a:t>
            </a:r>
          </a:p>
        </p:txBody>
      </p:sp>
    </p:spTree>
    <p:extLst>
      <p:ext uri="{BB962C8B-B14F-4D97-AF65-F5344CB8AC3E}">
        <p14:creationId xmlns:p14="http://schemas.microsoft.com/office/powerpoint/2010/main" val="3701909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29ECD4-024E-4930-B1C4-4084333DE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99104"/>
          </a:xfrm>
        </p:spPr>
        <p:txBody>
          <a:bodyPr>
            <a:normAutofit/>
          </a:bodyPr>
          <a:lstStyle/>
          <a:p>
            <a:r>
              <a:rPr lang="de-AT" b="1" dirty="0"/>
              <a:t>Nenne </a:t>
            </a:r>
            <a:r>
              <a:rPr lang="de-AT" dirty="0"/>
              <a:t>Orte, an denen Mikroorganismen im menschlichen Körper leben. </a:t>
            </a:r>
          </a:p>
        </p:txBody>
      </p:sp>
    </p:spTree>
    <p:extLst>
      <p:ext uri="{BB962C8B-B14F-4D97-AF65-F5344CB8AC3E}">
        <p14:creationId xmlns:p14="http://schemas.microsoft.com/office/powerpoint/2010/main" val="3339822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29ECD4-024E-4930-B1C4-4084333DE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99104"/>
          </a:xfrm>
        </p:spPr>
        <p:txBody>
          <a:bodyPr>
            <a:normAutofit/>
          </a:bodyPr>
          <a:lstStyle/>
          <a:p>
            <a:r>
              <a:rPr lang="de-AT" b="1" dirty="0"/>
              <a:t>Benenne: </a:t>
            </a:r>
            <a:r>
              <a:rPr lang="de-AT" dirty="0"/>
              <a:t>Wie heißen unsere mikrobiellen Mitbewohner?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E17C080-7086-4577-A7B2-F029E1B71AF4}"/>
              </a:ext>
            </a:extLst>
          </p:cNvPr>
          <p:cNvSpPr txBox="1"/>
          <p:nvPr/>
        </p:nvSpPr>
        <p:spPr>
          <a:xfrm>
            <a:off x="838200" y="2461534"/>
            <a:ext cx="549068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b="0" i="0" dirty="0">
                <a:solidFill>
                  <a:srgbClr val="252B36"/>
                </a:solidFill>
                <a:effectLst/>
                <a:latin typeface="MentiText"/>
              </a:rPr>
              <a:t>Wie würdest du Mikroorganismen, die im menschlichen Körper wohnen und ihm "helfen" bezeichnen?</a:t>
            </a:r>
            <a:br>
              <a:rPr lang="de-AT" dirty="0"/>
            </a:br>
            <a:r>
              <a:rPr lang="de-AT" b="0" i="0" dirty="0">
                <a:solidFill>
                  <a:srgbClr val="252B36"/>
                </a:solidFill>
                <a:effectLst/>
                <a:latin typeface="MentiText"/>
              </a:rPr>
              <a:t>- als "symbiontische Mikroorganismen„ oder</a:t>
            </a:r>
            <a:br>
              <a:rPr lang="de-AT" dirty="0"/>
            </a:br>
            <a:r>
              <a:rPr lang="de-AT" b="0" i="0" dirty="0">
                <a:solidFill>
                  <a:srgbClr val="252B36"/>
                </a:solidFill>
                <a:effectLst/>
                <a:latin typeface="MentiText"/>
              </a:rPr>
              <a:t>- als "pathogene Mikroorganismen„?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528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29ECD4-024E-4930-B1C4-4084333DE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99104"/>
          </a:xfrm>
        </p:spPr>
        <p:txBody>
          <a:bodyPr>
            <a:normAutofit/>
          </a:bodyPr>
          <a:lstStyle/>
          <a:p>
            <a:r>
              <a:rPr lang="de-AT" b="1" dirty="0"/>
              <a:t>Beachte: </a:t>
            </a:r>
            <a:r>
              <a:rPr lang="de-AT" dirty="0"/>
              <a:t>Die Wörter Mikroben und Mikroorganismen sind Überbegriffe für…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E17C080-7086-4577-A7B2-F029E1B71AF4}"/>
              </a:ext>
            </a:extLst>
          </p:cNvPr>
          <p:cNvSpPr txBox="1"/>
          <p:nvPr/>
        </p:nvSpPr>
        <p:spPr>
          <a:xfrm>
            <a:off x="838200" y="2461534"/>
            <a:ext cx="54906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b="0" i="0" dirty="0">
                <a:solidFill>
                  <a:srgbClr val="252B36"/>
                </a:solidFill>
                <a:effectLst/>
                <a:latin typeface="MentiText"/>
              </a:rPr>
              <a:t>… Bakterien</a:t>
            </a:r>
          </a:p>
          <a:p>
            <a:r>
              <a:rPr lang="de-AT" dirty="0">
                <a:solidFill>
                  <a:srgbClr val="252B36"/>
                </a:solidFill>
                <a:latin typeface="MentiText"/>
              </a:rPr>
              <a:t>… Pilze</a:t>
            </a:r>
          </a:p>
          <a:p>
            <a:r>
              <a:rPr lang="de-AT" dirty="0">
                <a:solidFill>
                  <a:srgbClr val="252B36"/>
                </a:solidFill>
                <a:latin typeface="MentiText"/>
              </a:rPr>
              <a:t>…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00386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29ECD4-024E-4930-B1C4-4084333DE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99104"/>
          </a:xfrm>
        </p:spPr>
        <p:txBody>
          <a:bodyPr>
            <a:normAutofit/>
          </a:bodyPr>
          <a:lstStyle/>
          <a:p>
            <a:r>
              <a:rPr lang="de-AT" b="1" dirty="0"/>
              <a:t>Nenne: </a:t>
            </a:r>
            <a:r>
              <a:rPr lang="de-AT" dirty="0"/>
              <a:t>Welche Begriffe assoziierst du mit dem Wort „Bakterien“?</a:t>
            </a:r>
          </a:p>
        </p:txBody>
      </p:sp>
    </p:spTree>
    <p:extLst>
      <p:ext uri="{BB962C8B-B14F-4D97-AF65-F5344CB8AC3E}">
        <p14:creationId xmlns:p14="http://schemas.microsoft.com/office/powerpoint/2010/main" val="436699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29ECD4-024E-4930-B1C4-4084333DE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99104"/>
          </a:xfrm>
        </p:spPr>
        <p:txBody>
          <a:bodyPr>
            <a:normAutofit/>
          </a:bodyPr>
          <a:lstStyle/>
          <a:p>
            <a:r>
              <a:rPr lang="de-AT" b="1" dirty="0"/>
              <a:t>Definiere: </a:t>
            </a:r>
            <a:r>
              <a:rPr lang="de-AT" dirty="0"/>
              <a:t>Wie würdest du den Begriff „Bakterien“ definieren?</a:t>
            </a:r>
          </a:p>
        </p:txBody>
      </p:sp>
    </p:spTree>
    <p:extLst>
      <p:ext uri="{BB962C8B-B14F-4D97-AF65-F5344CB8AC3E}">
        <p14:creationId xmlns:p14="http://schemas.microsoft.com/office/powerpoint/2010/main" val="4018345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2df712-2aa3-4210-9adc-1892eb12471a">
      <Terms xmlns="http://schemas.microsoft.com/office/infopath/2007/PartnerControls"/>
    </lcf76f155ced4ddcb4097134ff3c332f>
    <Zielgruppen xmlns="c72df712-2aa3-4210-9adc-1892eb12471a" xsi:nil="true"/>
    <_ModernAudienceTargetUserField xmlns="c72df712-2aa3-4210-9adc-1892eb12471a">
      <UserInfo>
        <DisplayName/>
        <AccountId xsi:nil="true"/>
        <AccountType/>
      </UserInfo>
    </_ModernAudienceTargetUserField>
    <TaxCatchAll xmlns="3b7bdf44-c9f6-4e8a-b11e-38f1350b0e6e" xsi:nil="true"/>
    <_dlc_DocId xmlns="3b7bdf44-c9f6-4e8a-b11e-38f1350b0e6e">ZYSZ63PCDK7H-702998913-9138</_dlc_DocId>
    <_dlc_DocIdUrl xmlns="3b7bdf44-c9f6-4e8a-b11e-38f1350b0e6e">
      <Url>https://eduneteurope.sharepoint.com/sites/sensiMINT-OneDrive/_layouts/15/DocIdRedir.aspx?ID=ZYSZ63PCDK7H-702998913-9138</Url>
      <Description>ZYSZ63PCDK7H-702998913-9138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DD64186320F034D96DF7923188D52B4" ma:contentTypeVersion="19" ma:contentTypeDescription="Ein neues Dokument erstellen." ma:contentTypeScope="" ma:versionID="a1028d19c186a3217d132f9d198def45">
  <xsd:schema xmlns:xsd="http://www.w3.org/2001/XMLSchema" xmlns:xs="http://www.w3.org/2001/XMLSchema" xmlns:p="http://schemas.microsoft.com/office/2006/metadata/properties" xmlns:ns2="3b7bdf44-c9f6-4e8a-b11e-38f1350b0e6e" xmlns:ns3="c72df712-2aa3-4210-9adc-1892eb12471a" targetNamespace="http://schemas.microsoft.com/office/2006/metadata/properties" ma:root="true" ma:fieldsID="abafeaa9a534ccaca465191de0319517" ns2:_="" ns3:_="">
    <xsd:import namespace="3b7bdf44-c9f6-4e8a-b11e-38f1350b0e6e"/>
    <xsd:import namespace="c72df712-2aa3-4210-9adc-1892eb12471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OCR" minOccurs="0"/>
                <xsd:element ref="ns3:MediaServiceLocation" minOccurs="0"/>
                <xsd:element ref="ns2:SharedWithUsers" minOccurs="0"/>
                <xsd:element ref="ns2:SharedWithDetails" minOccurs="0"/>
                <xsd:element ref="ns3:Zielgruppen" minOccurs="0"/>
                <xsd:element ref="ns3:_ModernAudienceTargetUserField" minOccurs="0"/>
                <xsd:element ref="ns3:_ModernAudienceAadObjectIds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7bdf44-c9f6-4e8a-b11e-38f1350b0e6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ert der Dokument-ID" ma:description="Der Wert der diesem Element zugewiesenen Dokument-ID." ma:indexed="true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5" nillable="true" ma:displayName="Taxonomy Catch All Column" ma:hidden="true" ma:list="{9d09337e-07c5-47c2-a1d3-2e749f4da68e}" ma:internalName="TaxCatchAll" ma:showField="CatchAllData" ma:web="3b7bdf44-c9f6-4e8a-b11e-38f1350b0e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2df712-2aa3-4210-9adc-1892eb1247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Bildmarkierungen" ma:readOnly="false" ma:fieldId="{5cf76f15-5ced-4ddc-b409-7134ff3c332f}" ma:taxonomyMulti="true" ma:sspId="261aa062-f5c6-4e15-b0ce-babc8f52b4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Zielgruppen" ma:index="24" nillable="true" ma:displayName="Zielgruppen" ma:internalName="Zielgruppen">
      <xsd:simpleType>
        <xsd:restriction base="dms:Unknown"/>
      </xsd:simpleType>
    </xsd:element>
    <xsd:element name="_ModernAudienceTargetUserField" ma:index="25" nillable="true" ma:displayName="Benutzergruppe" ma:list="UserInfo" ma:SharePointGroup="0" ma:internalName="_ModernAudienceTargetUserField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ModernAudienceAadObjectIds" ma:index="26" nillable="true" ma:displayName="Benutzergruppen-IDs" ma:list="{ab00c07a-e7e4-4d12-acf7-38b9fd35e15c}" ma:internalName="_ModernAudienceAadObjectIds" ma:readOnly="true" ma:showField="_AadObjectIdForUser" ma:web="3b7bdf44-c9f6-4e8a-b11e-38f1350b0e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2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E8A559-D082-4C45-8799-66273C07CA25}">
  <ds:schemaRefs>
    <ds:schemaRef ds:uri="http://schemas.microsoft.com/office/2006/metadata/properties"/>
    <ds:schemaRef ds:uri="http://schemas.microsoft.com/office/infopath/2007/PartnerControls"/>
    <ds:schemaRef ds:uri="c72df712-2aa3-4210-9adc-1892eb12471a"/>
    <ds:schemaRef ds:uri="3b7bdf44-c9f6-4e8a-b11e-38f1350b0e6e"/>
  </ds:schemaRefs>
</ds:datastoreItem>
</file>

<file path=customXml/itemProps2.xml><?xml version="1.0" encoding="utf-8"?>
<ds:datastoreItem xmlns:ds="http://schemas.openxmlformats.org/officeDocument/2006/customXml" ds:itemID="{8D2C6D06-AD4B-435D-9155-8810CCB57B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7bdf44-c9f6-4e8a-b11e-38f1350b0e6e"/>
    <ds:schemaRef ds:uri="c72df712-2aa3-4210-9adc-1892eb1247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074F891-F6CF-467D-96B7-5A28AEA5A8B0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6565741-3222-4E77-9E94-259C922E67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420</Words>
  <Application>Microsoft Office PowerPoint</Application>
  <PresentationFormat>Breitbild</PresentationFormat>
  <Paragraphs>41</Paragraphs>
  <Slides>9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Heebo Light</vt:lpstr>
      <vt:lpstr>MentiText</vt:lpstr>
      <vt:lpstr>Office</vt:lpstr>
      <vt:lpstr>1_Office</vt:lpstr>
      <vt:lpstr>PowerPoint-Präsentation</vt:lpstr>
      <vt:lpstr>PowerPoint-Präsentation</vt:lpstr>
      <vt:lpstr>Schätze: Wie viel Prozent der Zellen in einem Menschen sind nicht menschlich, sondern mikrobiell?</vt:lpstr>
      <vt:lpstr>Schätze: Wie viele Kilogramm machen Bakterien in einem 70kg schweren Mann aus?</vt:lpstr>
      <vt:lpstr>Nenne Orte, an denen Mikroorganismen im menschlichen Körper leben. </vt:lpstr>
      <vt:lpstr>Benenne: Wie heißen unsere mikrobiellen Mitbewohner?</vt:lpstr>
      <vt:lpstr>Beachte: Die Wörter Mikroben und Mikroorganismen sind Überbegriffe für…</vt:lpstr>
      <vt:lpstr>Nenne: Welche Begriffe assoziierst du mit dem Wort „Bakterien“?</vt:lpstr>
      <vt:lpstr>Definiere: Wie würdest du den Begriff „Bakterien“ definieren?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Johanna Taglieber</dc:creator>
  <cp:lastModifiedBy>Johanna Taglieber</cp:lastModifiedBy>
  <cp:revision>3</cp:revision>
  <dcterms:created xsi:type="dcterms:W3CDTF">2023-11-27T12:08:13Z</dcterms:created>
  <dcterms:modified xsi:type="dcterms:W3CDTF">2023-11-28T18:14:08Z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0x010100ADD64186320F034D96DF7923188D52B4</vt:lpwstr>
  </property>
  <property fmtid="{D5CDD505-2E9C-101B-9397-08002B2CF9AE}" pid="3" name="_dlc_DocIdItemGuid">
    <vt:lpwstr>90293d2f-bec0-4c3b-bb74-7cdf03548caf</vt:lpwstr>
  </property>
  <property fmtid="{D5CDD505-2E9C-101B-9397-08002B2CF9AE}" pid="4" name="MediaServiceImageTags">
    <vt:lpwstr/>
  </property>
</Properties>
</file>